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1.xml" ContentType="application/vnd.openxmlformats-officedocument.presentationml.notesSl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72" r:id="rId2"/>
  </p:sldMasterIdLst>
  <p:notesMasterIdLst>
    <p:notesMasterId r:id="rId44"/>
  </p:notesMasterIdLst>
  <p:handoutMasterIdLst>
    <p:handoutMasterId r:id="rId45"/>
  </p:handoutMasterIdLst>
  <p:sldIdLst>
    <p:sldId id="727" r:id="rId3"/>
    <p:sldId id="729" r:id="rId4"/>
    <p:sldId id="689" r:id="rId5"/>
    <p:sldId id="739" r:id="rId6"/>
    <p:sldId id="742" r:id="rId7"/>
    <p:sldId id="743" r:id="rId8"/>
    <p:sldId id="690" r:id="rId9"/>
    <p:sldId id="744" r:id="rId10"/>
    <p:sldId id="691" r:id="rId11"/>
    <p:sldId id="730" r:id="rId12"/>
    <p:sldId id="749" r:id="rId13"/>
    <p:sldId id="731" r:id="rId14"/>
    <p:sldId id="723" r:id="rId15"/>
    <p:sldId id="732" r:id="rId16"/>
    <p:sldId id="708" r:id="rId17"/>
    <p:sldId id="724" r:id="rId18"/>
    <p:sldId id="650" r:id="rId19"/>
    <p:sldId id="733" r:id="rId20"/>
    <p:sldId id="653" r:id="rId21"/>
    <p:sldId id="725" r:id="rId22"/>
    <p:sldId id="655" r:id="rId23"/>
    <p:sldId id="736" r:id="rId24"/>
    <p:sldId id="737" r:id="rId25"/>
    <p:sldId id="734" r:id="rId26"/>
    <p:sldId id="726" r:id="rId27"/>
    <p:sldId id="657" r:id="rId28"/>
    <p:sldId id="703" r:id="rId29"/>
    <p:sldId id="658" r:id="rId30"/>
    <p:sldId id="712" r:id="rId31"/>
    <p:sldId id="659" r:id="rId32"/>
    <p:sldId id="660" r:id="rId33"/>
    <p:sldId id="738" r:id="rId34"/>
    <p:sldId id="748" r:id="rId35"/>
    <p:sldId id="559" r:id="rId36"/>
    <p:sldId id="735" r:id="rId37"/>
    <p:sldId id="661" r:id="rId38"/>
    <p:sldId id="747" r:id="rId39"/>
    <p:sldId id="662" r:id="rId40"/>
    <p:sldId id="663" r:id="rId41"/>
    <p:sldId id="562" r:id="rId42"/>
    <p:sldId id="740" r:id="rId43"/>
  </p:sldIdLst>
  <p:sldSz cx="9144000" cy="6858000" type="screen4x3"/>
  <p:notesSz cx="6797675" cy="9926638"/>
  <p:defaultTex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BF0"/>
    <a:srgbClr val="C55A11"/>
    <a:srgbClr val="EBA33E"/>
    <a:srgbClr val="8497B0"/>
    <a:srgbClr val="609577"/>
    <a:srgbClr val="585858"/>
    <a:srgbClr val="7F7F7F"/>
    <a:srgbClr val="565656"/>
    <a:srgbClr val="A6A6A6"/>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5" autoAdjust="0"/>
    <p:restoredTop sz="94434" autoAdjust="0"/>
  </p:normalViewPr>
  <p:slideViewPr>
    <p:cSldViewPr snapToGrid="0">
      <p:cViewPr varScale="1">
        <p:scale>
          <a:sx n="78" d="100"/>
          <a:sy n="78" d="100"/>
        </p:scale>
        <p:origin x="870" y="96"/>
      </p:cViewPr>
      <p:guideLst>
        <p:guide orient="horz" pos="2115"/>
        <p:guide pos="2880"/>
      </p:guideLst>
    </p:cSldViewPr>
  </p:slideViewPr>
  <p:outlineViewPr>
    <p:cViewPr>
      <p:scale>
        <a:sx n="33" d="100"/>
        <a:sy n="33" d="100"/>
      </p:scale>
      <p:origin x="0" y="-446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4" d="100"/>
          <a:sy n="64" d="100"/>
        </p:scale>
        <p:origin x="1666" y="82"/>
      </p:cViewPr>
      <p:guideLst>
        <p:guide orient="horz" pos="3126"/>
        <p:guide pos="2141"/>
      </p:guideLst>
    </p:cSldViewPr>
  </p:notes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 Yiyu (Assoc Prof)" userId="489a664b-9416-407a-baed-b9869e6d4810" providerId="ADAL" clId="{6397B663-428F-49D5-A4F7-A9037FA04BC7}"/>
    <pc:docChg chg="modSld">
      <pc:chgData name="Cai Yiyu (Assoc Prof)" userId="489a664b-9416-407a-baed-b9869e6d4810" providerId="ADAL" clId="{6397B663-428F-49D5-A4F7-A9037FA04BC7}" dt="2024-01-14T14:33:39.585" v="0" actId="207"/>
      <pc:docMkLst>
        <pc:docMk/>
      </pc:docMkLst>
      <pc:sldChg chg="modSp mod">
        <pc:chgData name="Cai Yiyu (Assoc Prof)" userId="489a664b-9416-407a-baed-b9869e6d4810" providerId="ADAL" clId="{6397B663-428F-49D5-A4F7-A9037FA04BC7}" dt="2024-01-14T14:33:39.585" v="0" actId="207"/>
        <pc:sldMkLst>
          <pc:docMk/>
          <pc:sldMk cId="2083611381" sldId="740"/>
        </pc:sldMkLst>
        <pc:spChg chg="mod">
          <ac:chgData name="Cai Yiyu (Assoc Prof)" userId="489a664b-9416-407a-baed-b9869e6d4810" providerId="ADAL" clId="{6397B663-428F-49D5-A4F7-A9037FA04BC7}" dt="2024-01-14T14:33:39.585" v="0" actId="207"/>
          <ac:spMkLst>
            <pc:docMk/>
            <pc:sldMk cId="2083611381" sldId="740"/>
            <ac:spMk id="9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pPr>
              <a:defRPr/>
            </a:pPr>
            <a:fld id="{4399D7D4-91B8-41D4-87D4-4A9723840799}" type="datetimeFigureOut">
              <a:rPr lang="en-US"/>
              <a:pPr>
                <a:defRPr/>
              </a:pPr>
              <a:t>1/14/2024</a:t>
            </a:fld>
            <a:endParaRPr lang="en-US"/>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DCE940A-7928-4A7C-8307-29DA1319C4BE}" type="slidenum">
              <a:rPr lang="en-US" altLang="en-US"/>
              <a:pPr/>
              <a:t>‹#›</a:t>
            </a:fld>
            <a:endParaRPr lang="en-US" altLang="en-US"/>
          </a:p>
        </p:txBody>
      </p:sp>
    </p:spTree>
    <p:extLst>
      <p:ext uri="{BB962C8B-B14F-4D97-AF65-F5344CB8AC3E}">
        <p14:creationId xmlns:p14="http://schemas.microsoft.com/office/powerpoint/2010/main" val="543388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Header Placeholder 1"/>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b="0"/>
            </a:lvl1pPr>
          </a:lstStyle>
          <a:p>
            <a:pPr>
              <a:defRPr/>
            </a:pPr>
            <a:endParaRPr lang="en-US"/>
          </a:p>
        </p:txBody>
      </p:sp>
      <p:sp>
        <p:nvSpPr>
          <p:cNvPr id="4099" name="Date Placeholder 2"/>
          <p:cNvSpPr>
            <a:spLocks noGrp="1" noChangeArrowheads="1"/>
          </p:cNvSpPr>
          <p:nvPr>
            <p:ph type="dt" idx="1"/>
          </p:nvPr>
        </p:nvSpPr>
        <p:spPr bwMode="auto">
          <a:xfrm>
            <a:off x="3849688" y="0"/>
            <a:ext cx="2946400" cy="496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b="0"/>
            </a:lvl1pPr>
          </a:lstStyle>
          <a:p>
            <a:pPr>
              <a:defRPr/>
            </a:pPr>
            <a:fld id="{6A148BE7-3D63-48C5-A70C-F54FC29A4E9B}" type="datetimeFigureOut">
              <a:rPr lang="en-US"/>
              <a:pPr>
                <a:defRPr/>
              </a:pPr>
              <a:t>1/14/2024</a:t>
            </a:fld>
            <a:endParaRPr lang="en-US"/>
          </a:p>
        </p:txBody>
      </p:sp>
      <p:sp>
        <p:nvSpPr>
          <p:cNvPr id="45060" name="Slide Image Placeholder 3"/>
          <p:cNvSpPr>
            <a:spLocks noGrp="1" noRot="1" noChangeAspect="1" noChangeArrowheads="1"/>
          </p:cNvSpPr>
          <p:nvPr>
            <p:ph type="sldImg" idx="2"/>
          </p:nvPr>
        </p:nvSpPr>
        <p:spPr bwMode="auto">
          <a:xfrm>
            <a:off x="917575" y="744538"/>
            <a:ext cx="4962525" cy="37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1" name="Notes Placeholder 4"/>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Footer Placeholder 5"/>
          <p:cNvSpPr>
            <a:spLocks noGrp="1" noChangeArrowheads="1"/>
          </p:cNvSpPr>
          <p:nvPr>
            <p:ph type="ftr" sz="quarter" idx="4"/>
          </p:nvPr>
        </p:nvSpPr>
        <p:spPr bwMode="auto">
          <a:xfrm>
            <a:off x="0" y="9428163"/>
            <a:ext cx="2946400" cy="4968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b="0"/>
            </a:lvl1pPr>
          </a:lstStyle>
          <a:p>
            <a:pPr>
              <a:defRPr/>
            </a:pPr>
            <a:endParaRPr lang="en-US"/>
          </a:p>
        </p:txBody>
      </p:sp>
      <p:sp>
        <p:nvSpPr>
          <p:cNvPr id="4103" name="Slide Number Placeholder 6"/>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b="0"/>
            </a:lvl1pPr>
          </a:lstStyle>
          <a:p>
            <a:fld id="{9A7B2FFC-D43D-42CF-B4AD-18D15C6185D2}" type="slidenum">
              <a:rPr lang="en-US" altLang="en-US"/>
              <a:pPr/>
              <a:t>‹#›</a:t>
            </a:fld>
            <a:endParaRPr lang="en-US" altLang="en-US"/>
          </a:p>
        </p:txBody>
      </p:sp>
    </p:spTree>
    <p:extLst>
      <p:ext uri="{BB962C8B-B14F-4D97-AF65-F5344CB8AC3E}">
        <p14:creationId xmlns:p14="http://schemas.microsoft.com/office/powerpoint/2010/main" val="40918687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1</a:t>
            </a:fld>
            <a:endParaRPr lang="en-US" altLang="en-US"/>
          </a:p>
        </p:txBody>
      </p:sp>
    </p:spTree>
    <p:extLst>
      <p:ext uri="{BB962C8B-B14F-4D97-AF65-F5344CB8AC3E}">
        <p14:creationId xmlns:p14="http://schemas.microsoft.com/office/powerpoint/2010/main" val="2881242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10</a:t>
            </a:fld>
            <a:endParaRPr lang="en-US" altLang="en-US"/>
          </a:p>
        </p:txBody>
      </p:sp>
    </p:spTree>
    <p:extLst>
      <p:ext uri="{BB962C8B-B14F-4D97-AF65-F5344CB8AC3E}">
        <p14:creationId xmlns:p14="http://schemas.microsoft.com/office/powerpoint/2010/main" val="3791922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11</a:t>
            </a:fld>
            <a:endParaRPr lang="en-US" altLang="en-US"/>
          </a:p>
        </p:txBody>
      </p:sp>
    </p:spTree>
    <p:extLst>
      <p:ext uri="{BB962C8B-B14F-4D97-AF65-F5344CB8AC3E}">
        <p14:creationId xmlns:p14="http://schemas.microsoft.com/office/powerpoint/2010/main" val="3085439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sym typeface="Wingdings" panose="05000000000000000000" pitchFamily="2" charset="2"/>
            </a:endParaRPr>
          </a:p>
          <a:p>
            <a:endParaRPr lang="en-SG" dirty="0">
              <a:sym typeface="Wingdings" panose="05000000000000000000" pitchFamily="2" charset="2"/>
            </a:endParaRPr>
          </a:p>
          <a:p>
            <a:endParaRPr lang="en-SG" dirty="0">
              <a:sym typeface="Wingdings" panose="05000000000000000000" pitchFamily="2" charset="2"/>
            </a:endParaRPr>
          </a:p>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12</a:t>
            </a:fld>
            <a:endParaRPr lang="en-US" altLang="en-US"/>
          </a:p>
        </p:txBody>
      </p:sp>
    </p:spTree>
    <p:extLst>
      <p:ext uri="{BB962C8B-B14F-4D97-AF65-F5344CB8AC3E}">
        <p14:creationId xmlns:p14="http://schemas.microsoft.com/office/powerpoint/2010/main" val="2894569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13</a:t>
            </a:fld>
            <a:endParaRPr lang="en-US" altLang="en-US"/>
          </a:p>
        </p:txBody>
      </p:sp>
    </p:spTree>
    <p:extLst>
      <p:ext uri="{BB962C8B-B14F-4D97-AF65-F5344CB8AC3E}">
        <p14:creationId xmlns:p14="http://schemas.microsoft.com/office/powerpoint/2010/main" val="498190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14</a:t>
            </a:fld>
            <a:endParaRPr lang="en-US" altLang="en-US"/>
          </a:p>
        </p:txBody>
      </p:sp>
    </p:spTree>
    <p:extLst>
      <p:ext uri="{BB962C8B-B14F-4D97-AF65-F5344CB8AC3E}">
        <p14:creationId xmlns:p14="http://schemas.microsoft.com/office/powerpoint/2010/main" val="2575313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15</a:t>
            </a:fld>
            <a:endParaRPr lang="en-US" altLang="en-US"/>
          </a:p>
        </p:txBody>
      </p:sp>
    </p:spTree>
    <p:extLst>
      <p:ext uri="{BB962C8B-B14F-4D97-AF65-F5344CB8AC3E}">
        <p14:creationId xmlns:p14="http://schemas.microsoft.com/office/powerpoint/2010/main" val="2402779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16</a:t>
            </a:fld>
            <a:endParaRPr lang="en-US" altLang="en-US"/>
          </a:p>
        </p:txBody>
      </p:sp>
    </p:spTree>
    <p:extLst>
      <p:ext uri="{BB962C8B-B14F-4D97-AF65-F5344CB8AC3E}">
        <p14:creationId xmlns:p14="http://schemas.microsoft.com/office/powerpoint/2010/main" val="3066771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17</a:t>
            </a:fld>
            <a:endParaRPr lang="en-US" altLang="en-US"/>
          </a:p>
        </p:txBody>
      </p:sp>
    </p:spTree>
    <p:extLst>
      <p:ext uri="{BB962C8B-B14F-4D97-AF65-F5344CB8AC3E}">
        <p14:creationId xmlns:p14="http://schemas.microsoft.com/office/powerpoint/2010/main" val="4090468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18</a:t>
            </a:fld>
            <a:endParaRPr lang="en-US" altLang="en-US"/>
          </a:p>
        </p:txBody>
      </p:sp>
    </p:spTree>
    <p:extLst>
      <p:ext uri="{BB962C8B-B14F-4D97-AF65-F5344CB8AC3E}">
        <p14:creationId xmlns:p14="http://schemas.microsoft.com/office/powerpoint/2010/main" val="1455291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19</a:t>
            </a:fld>
            <a:endParaRPr lang="en-US" altLang="en-US"/>
          </a:p>
        </p:txBody>
      </p:sp>
    </p:spTree>
    <p:extLst>
      <p:ext uri="{BB962C8B-B14F-4D97-AF65-F5344CB8AC3E}">
        <p14:creationId xmlns:p14="http://schemas.microsoft.com/office/powerpoint/2010/main" val="30167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solidFill>
                <a:srgbClr val="FF0000"/>
              </a:solidFill>
            </a:endParaRPr>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2</a:t>
            </a:fld>
            <a:endParaRPr lang="en-US" altLang="en-US"/>
          </a:p>
        </p:txBody>
      </p:sp>
    </p:spTree>
    <p:extLst>
      <p:ext uri="{BB962C8B-B14F-4D97-AF65-F5344CB8AC3E}">
        <p14:creationId xmlns:p14="http://schemas.microsoft.com/office/powerpoint/2010/main" val="1302508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20</a:t>
            </a:fld>
            <a:endParaRPr lang="en-US" altLang="en-US"/>
          </a:p>
        </p:txBody>
      </p:sp>
    </p:spTree>
    <p:extLst>
      <p:ext uri="{BB962C8B-B14F-4D97-AF65-F5344CB8AC3E}">
        <p14:creationId xmlns:p14="http://schemas.microsoft.com/office/powerpoint/2010/main" val="1971518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21</a:t>
            </a:fld>
            <a:endParaRPr lang="en-US" altLang="en-US"/>
          </a:p>
        </p:txBody>
      </p:sp>
    </p:spTree>
    <p:extLst>
      <p:ext uri="{BB962C8B-B14F-4D97-AF65-F5344CB8AC3E}">
        <p14:creationId xmlns:p14="http://schemas.microsoft.com/office/powerpoint/2010/main" val="389213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22</a:t>
            </a:fld>
            <a:endParaRPr lang="en-US" altLang="en-US"/>
          </a:p>
        </p:txBody>
      </p:sp>
    </p:spTree>
    <p:extLst>
      <p:ext uri="{BB962C8B-B14F-4D97-AF65-F5344CB8AC3E}">
        <p14:creationId xmlns:p14="http://schemas.microsoft.com/office/powerpoint/2010/main" val="887672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23</a:t>
            </a:fld>
            <a:endParaRPr lang="en-US" altLang="en-US"/>
          </a:p>
        </p:txBody>
      </p:sp>
    </p:spTree>
    <p:extLst>
      <p:ext uri="{BB962C8B-B14F-4D97-AF65-F5344CB8AC3E}">
        <p14:creationId xmlns:p14="http://schemas.microsoft.com/office/powerpoint/2010/main" val="3049193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24</a:t>
            </a:fld>
            <a:endParaRPr lang="en-US" altLang="en-US"/>
          </a:p>
        </p:txBody>
      </p:sp>
    </p:spTree>
    <p:extLst>
      <p:ext uri="{BB962C8B-B14F-4D97-AF65-F5344CB8AC3E}">
        <p14:creationId xmlns:p14="http://schemas.microsoft.com/office/powerpoint/2010/main" val="1061146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25</a:t>
            </a:fld>
            <a:endParaRPr lang="en-US" altLang="en-US"/>
          </a:p>
        </p:txBody>
      </p:sp>
    </p:spTree>
    <p:extLst>
      <p:ext uri="{BB962C8B-B14F-4D97-AF65-F5344CB8AC3E}">
        <p14:creationId xmlns:p14="http://schemas.microsoft.com/office/powerpoint/2010/main" val="1540080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26</a:t>
            </a:fld>
            <a:endParaRPr lang="en-US" altLang="en-US"/>
          </a:p>
        </p:txBody>
      </p:sp>
    </p:spTree>
    <p:extLst>
      <p:ext uri="{BB962C8B-B14F-4D97-AF65-F5344CB8AC3E}">
        <p14:creationId xmlns:p14="http://schemas.microsoft.com/office/powerpoint/2010/main" val="3818099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27</a:t>
            </a:fld>
            <a:endParaRPr lang="en-US" altLang="en-US"/>
          </a:p>
        </p:txBody>
      </p:sp>
    </p:spTree>
    <p:extLst>
      <p:ext uri="{BB962C8B-B14F-4D97-AF65-F5344CB8AC3E}">
        <p14:creationId xmlns:p14="http://schemas.microsoft.com/office/powerpoint/2010/main" val="1063540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28</a:t>
            </a:fld>
            <a:endParaRPr lang="en-US" altLang="en-US"/>
          </a:p>
        </p:txBody>
      </p:sp>
    </p:spTree>
    <p:extLst>
      <p:ext uri="{BB962C8B-B14F-4D97-AF65-F5344CB8AC3E}">
        <p14:creationId xmlns:p14="http://schemas.microsoft.com/office/powerpoint/2010/main" val="2055081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29</a:t>
            </a:fld>
            <a:endParaRPr lang="en-US" altLang="en-US"/>
          </a:p>
        </p:txBody>
      </p:sp>
    </p:spTree>
    <p:extLst>
      <p:ext uri="{BB962C8B-B14F-4D97-AF65-F5344CB8AC3E}">
        <p14:creationId xmlns:p14="http://schemas.microsoft.com/office/powerpoint/2010/main" val="298760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solidFill>
                <a:srgbClr val="FF0000"/>
              </a:solidFill>
            </a:endParaRPr>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3</a:t>
            </a:fld>
            <a:endParaRPr lang="en-US" altLang="en-US"/>
          </a:p>
        </p:txBody>
      </p:sp>
    </p:spTree>
    <p:extLst>
      <p:ext uri="{BB962C8B-B14F-4D97-AF65-F5344CB8AC3E}">
        <p14:creationId xmlns:p14="http://schemas.microsoft.com/office/powerpoint/2010/main" val="281086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30</a:t>
            </a:fld>
            <a:endParaRPr lang="en-US" altLang="en-US"/>
          </a:p>
        </p:txBody>
      </p:sp>
    </p:spTree>
    <p:extLst>
      <p:ext uri="{BB962C8B-B14F-4D97-AF65-F5344CB8AC3E}">
        <p14:creationId xmlns:p14="http://schemas.microsoft.com/office/powerpoint/2010/main" val="1997305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31</a:t>
            </a:fld>
            <a:endParaRPr lang="en-US" altLang="en-US"/>
          </a:p>
        </p:txBody>
      </p:sp>
    </p:spTree>
    <p:extLst>
      <p:ext uri="{BB962C8B-B14F-4D97-AF65-F5344CB8AC3E}">
        <p14:creationId xmlns:p14="http://schemas.microsoft.com/office/powerpoint/2010/main" val="2556960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32</a:t>
            </a:fld>
            <a:endParaRPr lang="en-US" altLang="en-US"/>
          </a:p>
        </p:txBody>
      </p:sp>
    </p:spTree>
    <p:extLst>
      <p:ext uri="{BB962C8B-B14F-4D97-AF65-F5344CB8AC3E}">
        <p14:creationId xmlns:p14="http://schemas.microsoft.com/office/powerpoint/2010/main" val="743649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33</a:t>
            </a:fld>
            <a:endParaRPr lang="en-US" altLang="en-US"/>
          </a:p>
        </p:txBody>
      </p:sp>
    </p:spTree>
    <p:extLst>
      <p:ext uri="{BB962C8B-B14F-4D97-AF65-F5344CB8AC3E}">
        <p14:creationId xmlns:p14="http://schemas.microsoft.com/office/powerpoint/2010/main" val="3892776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34</a:t>
            </a:fld>
            <a:endParaRPr lang="en-US" altLang="en-US"/>
          </a:p>
        </p:txBody>
      </p:sp>
    </p:spTree>
    <p:extLst>
      <p:ext uri="{BB962C8B-B14F-4D97-AF65-F5344CB8AC3E}">
        <p14:creationId xmlns:p14="http://schemas.microsoft.com/office/powerpoint/2010/main" val="409766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35</a:t>
            </a:fld>
            <a:endParaRPr lang="en-US" altLang="en-US"/>
          </a:p>
        </p:txBody>
      </p:sp>
    </p:spTree>
    <p:extLst>
      <p:ext uri="{BB962C8B-B14F-4D97-AF65-F5344CB8AC3E}">
        <p14:creationId xmlns:p14="http://schemas.microsoft.com/office/powerpoint/2010/main" val="3543355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36</a:t>
            </a:fld>
            <a:endParaRPr lang="en-US" altLang="en-US"/>
          </a:p>
        </p:txBody>
      </p:sp>
    </p:spTree>
    <p:extLst>
      <p:ext uri="{BB962C8B-B14F-4D97-AF65-F5344CB8AC3E}">
        <p14:creationId xmlns:p14="http://schemas.microsoft.com/office/powerpoint/2010/main" val="23413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37</a:t>
            </a:fld>
            <a:endParaRPr lang="en-US" altLang="en-US"/>
          </a:p>
        </p:txBody>
      </p:sp>
    </p:spTree>
    <p:extLst>
      <p:ext uri="{BB962C8B-B14F-4D97-AF65-F5344CB8AC3E}">
        <p14:creationId xmlns:p14="http://schemas.microsoft.com/office/powerpoint/2010/main" val="2328075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38</a:t>
            </a:fld>
            <a:endParaRPr lang="en-US" altLang="en-US"/>
          </a:p>
        </p:txBody>
      </p:sp>
    </p:spTree>
    <p:extLst>
      <p:ext uri="{BB962C8B-B14F-4D97-AF65-F5344CB8AC3E}">
        <p14:creationId xmlns:p14="http://schemas.microsoft.com/office/powerpoint/2010/main" val="1804263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39</a:t>
            </a:fld>
            <a:endParaRPr lang="en-US" altLang="en-US"/>
          </a:p>
        </p:txBody>
      </p:sp>
    </p:spTree>
    <p:extLst>
      <p:ext uri="{BB962C8B-B14F-4D97-AF65-F5344CB8AC3E}">
        <p14:creationId xmlns:p14="http://schemas.microsoft.com/office/powerpoint/2010/main" val="43764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4</a:t>
            </a:fld>
            <a:endParaRPr lang="en-US" altLang="en-US"/>
          </a:p>
        </p:txBody>
      </p:sp>
    </p:spTree>
    <p:extLst>
      <p:ext uri="{BB962C8B-B14F-4D97-AF65-F5344CB8AC3E}">
        <p14:creationId xmlns:p14="http://schemas.microsoft.com/office/powerpoint/2010/main" val="1239343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915988" y="742950"/>
            <a:ext cx="4962525" cy="3722688"/>
          </a:xfrm>
        </p:spPr>
      </p:sp>
      <p:sp>
        <p:nvSpPr>
          <p:cNvPr id="46083" name="Rectangle 3"/>
          <p:cNvSpPr>
            <a:spLocks noGrp="1" noChangeArrowheads="1"/>
          </p:cNvSpPr>
          <p:nvPr>
            <p:ph type="body" idx="1"/>
          </p:nvPr>
        </p:nvSpPr>
        <p:spPr>
          <a:xfrm>
            <a:off x="677863" y="4713288"/>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81915813"/>
      </p:ext>
    </p:extLst>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915988" y="742950"/>
            <a:ext cx="4962525" cy="3722688"/>
          </a:xfrm>
        </p:spPr>
      </p:sp>
      <p:sp>
        <p:nvSpPr>
          <p:cNvPr id="46083" name="Rectangle 3"/>
          <p:cNvSpPr>
            <a:spLocks noGrp="1" noChangeArrowheads="1"/>
          </p:cNvSpPr>
          <p:nvPr>
            <p:ph type="body" idx="1"/>
          </p:nvPr>
        </p:nvSpPr>
        <p:spPr>
          <a:xfrm>
            <a:off x="677863" y="4713288"/>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59022540"/>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5</a:t>
            </a:fld>
            <a:endParaRPr lang="en-US" altLang="en-US"/>
          </a:p>
        </p:txBody>
      </p:sp>
    </p:spTree>
    <p:extLst>
      <p:ext uri="{BB962C8B-B14F-4D97-AF65-F5344CB8AC3E}">
        <p14:creationId xmlns:p14="http://schemas.microsoft.com/office/powerpoint/2010/main" val="211005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6</a:t>
            </a:fld>
            <a:endParaRPr lang="en-US" altLang="en-US"/>
          </a:p>
        </p:txBody>
      </p:sp>
    </p:spTree>
    <p:extLst>
      <p:ext uri="{BB962C8B-B14F-4D97-AF65-F5344CB8AC3E}">
        <p14:creationId xmlns:p14="http://schemas.microsoft.com/office/powerpoint/2010/main" val="478916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7</a:t>
            </a:fld>
            <a:endParaRPr lang="en-US" altLang="en-US"/>
          </a:p>
        </p:txBody>
      </p:sp>
    </p:spTree>
    <p:extLst>
      <p:ext uri="{BB962C8B-B14F-4D97-AF65-F5344CB8AC3E}">
        <p14:creationId xmlns:p14="http://schemas.microsoft.com/office/powerpoint/2010/main" val="1078369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8</a:t>
            </a:fld>
            <a:endParaRPr lang="en-US" altLang="en-US"/>
          </a:p>
        </p:txBody>
      </p:sp>
    </p:spTree>
    <p:extLst>
      <p:ext uri="{BB962C8B-B14F-4D97-AF65-F5344CB8AC3E}">
        <p14:creationId xmlns:p14="http://schemas.microsoft.com/office/powerpoint/2010/main" val="2539803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endParaRPr lang="en-SG" sz="1100" dirty="0">
              <a:latin typeface="+mn-lt"/>
            </a:endParaRPr>
          </a:p>
        </p:txBody>
      </p:sp>
      <p:sp>
        <p:nvSpPr>
          <p:cNvPr id="4" name="Slide Number Placeholder 3"/>
          <p:cNvSpPr>
            <a:spLocks noGrp="1"/>
          </p:cNvSpPr>
          <p:nvPr>
            <p:ph type="sldNum" sz="quarter" idx="10"/>
          </p:nvPr>
        </p:nvSpPr>
        <p:spPr/>
        <p:txBody>
          <a:bodyPr/>
          <a:lstStyle/>
          <a:p>
            <a:fld id="{9A7B2FFC-D43D-42CF-B4AD-18D15C6185D2}" type="slidenum">
              <a:rPr lang="en-US" altLang="en-US" smtClean="0"/>
              <a:pPr/>
              <a:t>9</a:t>
            </a:fld>
            <a:endParaRPr lang="en-US" altLang="en-US"/>
          </a:p>
        </p:txBody>
      </p:sp>
    </p:spTree>
    <p:extLst>
      <p:ext uri="{BB962C8B-B14F-4D97-AF65-F5344CB8AC3E}">
        <p14:creationId xmlns:p14="http://schemas.microsoft.com/office/powerpoint/2010/main" val="13606413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64"/>
            <a:ext cx="9144000" cy="6856536"/>
          </a:xfrm>
          <a:prstGeom prst="rect">
            <a:avLst/>
          </a:prstGeom>
          <a:solidFill>
            <a:schemeClr val="tx1">
              <a:alpha val="38000"/>
            </a:schemeClr>
          </a:solidFill>
        </p:spPr>
      </p:pic>
    </p:spTree>
    <p:extLst>
      <p:ext uri="{BB962C8B-B14F-4D97-AF65-F5344CB8AC3E}">
        <p14:creationId xmlns:p14="http://schemas.microsoft.com/office/powerpoint/2010/main" val="399300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41671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48752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297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416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7959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2663825" y="6629400"/>
            <a:ext cx="3848100" cy="18415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fontAlgn="auto" hangingPunct="1">
              <a:spcBef>
                <a:spcPts val="0"/>
              </a:spcBef>
              <a:spcAft>
                <a:spcPts val="0"/>
              </a:spcAft>
              <a:defRPr/>
            </a:pPr>
            <a:r>
              <a:rPr lang="en-US" altLang="en-US" sz="600" b="0" dirty="0">
                <a:solidFill>
                  <a:srgbClr val="474747"/>
                </a:solidFill>
                <a:latin typeface="Verdana" panose="020B0604030504040204" pitchFamily="34" charset="0"/>
                <a:ea typeface="Verdana" panose="020B0604030504040204" pitchFamily="34" charset="0"/>
                <a:cs typeface="Verdana" panose="020B0604030504040204" pitchFamily="34" charset="0"/>
              </a:rPr>
              <a:t>Content Copyright Nanyang Technological University</a:t>
            </a:r>
          </a:p>
        </p:txBody>
      </p:sp>
      <p:sp>
        <p:nvSpPr>
          <p:cNvPr id="7" name="Rectangle 6"/>
          <p:cNvSpPr txBox="1">
            <a:spLocks noChangeArrowheads="1"/>
          </p:cNvSpPr>
          <p:nvPr userDrawn="1"/>
        </p:nvSpPr>
        <p:spPr>
          <a:xfrm>
            <a:off x="7269163" y="6611938"/>
            <a:ext cx="1752600" cy="263525"/>
          </a:xfrm>
          <a:prstGeom prst="rect">
            <a:avLst/>
          </a:prstGeom>
        </p:spPr>
        <p:txBody>
          <a:bodyPr anchor="ct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r" eaLnBrk="1" hangingPunct="1">
              <a:defRPr/>
            </a:pPr>
            <a:fld id="{5E880C4C-8E75-4E00-B579-58B802D4C48A}" type="slidenum">
              <a:rPr lang="en-US" altLang="en-US" sz="900" b="0" smtClean="0">
                <a:solidFill>
                  <a:srgbClr val="898989"/>
                </a:solidFill>
                <a:latin typeface="Verdana" panose="020B0604030504040204" pitchFamily="34" charset="0"/>
              </a:rPr>
              <a:pPr algn="r" eaLnBrk="1" hangingPunct="1">
                <a:defRPr/>
              </a:pPr>
              <a:t>‹#›</a:t>
            </a:fld>
            <a:endParaRPr lang="en-US" altLang="en-US" sz="900" b="0">
              <a:solidFill>
                <a:srgbClr val="898989"/>
              </a:solidFill>
              <a:latin typeface="Verdana" panose="020B0604030504040204" pitchFamily="34" charset="0"/>
            </a:endParaRPr>
          </a:p>
        </p:txBody>
      </p:sp>
      <p:sp>
        <p:nvSpPr>
          <p:cNvPr id="8" name="Rectangle 17"/>
          <p:cNvSpPr>
            <a:spLocks noChangeArrowheads="1"/>
          </p:cNvSpPr>
          <p:nvPr userDrawn="1"/>
        </p:nvSpPr>
        <p:spPr bwMode="auto">
          <a:xfrm>
            <a:off x="0" y="6610350"/>
            <a:ext cx="9144000" cy="19050"/>
          </a:xfrm>
          <a:prstGeom prst="rect">
            <a:avLst/>
          </a:prstGeom>
          <a:solidFill>
            <a:schemeClr val="bg2">
              <a:lumMod val="90000"/>
            </a:schemeClr>
          </a:solidFill>
          <a:ln>
            <a:noFill/>
          </a:ln>
        </p:spPr>
        <p:txBody>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defRPr/>
            </a:pPr>
            <a:endParaRPr lang="en-US" altLang="en-US" sz="1800"/>
          </a:p>
        </p:txBody>
      </p:sp>
      <p:sp>
        <p:nvSpPr>
          <p:cNvPr id="2" name="Title 1"/>
          <p:cNvSpPr>
            <a:spLocks noGrp="1"/>
          </p:cNvSpPr>
          <p:nvPr>
            <p:ph type="title" hasCustomPrompt="1"/>
          </p:nvPr>
        </p:nvSpPr>
        <p:spPr>
          <a:xfrm>
            <a:off x="0" y="41707"/>
            <a:ext cx="9144000" cy="515838"/>
          </a:xfrm>
          <a:prstGeom prst="rect">
            <a:avLst/>
          </a:prstGeom>
        </p:spPr>
        <p:txBody>
          <a:bodyPr/>
          <a:lstStyle>
            <a:lvl1pPr>
              <a:defRPr sz="2400" b="1">
                <a:solidFill>
                  <a:schemeClr val="bg1"/>
                </a:solidFill>
                <a:latin typeface="+mj-lt"/>
              </a:defRPr>
            </a:lvl1pPr>
          </a:lstStyle>
          <a:p>
            <a:r>
              <a:rPr lang="en-US" dirty="0"/>
              <a:t>CLICK TO EDIT MASTER TITLE STYLE</a:t>
            </a:r>
          </a:p>
        </p:txBody>
      </p:sp>
      <p:sp>
        <p:nvSpPr>
          <p:cNvPr id="4" name="Content Placeholder 7"/>
          <p:cNvSpPr>
            <a:spLocks noGrp="1"/>
          </p:cNvSpPr>
          <p:nvPr>
            <p:ph sz="quarter" idx="10"/>
          </p:nvPr>
        </p:nvSpPr>
        <p:spPr>
          <a:xfrm>
            <a:off x="152401" y="742211"/>
            <a:ext cx="8868966" cy="381740"/>
          </a:xfrm>
          <a:prstGeom prst="rect">
            <a:avLst/>
          </a:prstGeom>
        </p:spPr>
        <p:txBody>
          <a:bodyPr/>
          <a:lstStyle>
            <a:lvl1pPr marL="0" indent="0">
              <a:buNone/>
              <a:defRPr sz="1800" b="1" cap="all" baseline="0">
                <a:latin typeface="+mj-lt"/>
              </a:defRPr>
            </a:lvl1pPr>
          </a:lstStyle>
          <a:p>
            <a:pPr lvl="0"/>
            <a:r>
              <a:rPr lang="en-US" dirty="0"/>
              <a:t>Click to edit Master text styles</a:t>
            </a:r>
            <a:endParaRPr lang="en-GB" dirty="0"/>
          </a:p>
        </p:txBody>
      </p:sp>
    </p:spTree>
    <p:extLst>
      <p:ext uri="{BB962C8B-B14F-4D97-AF65-F5344CB8AC3E}">
        <p14:creationId xmlns:p14="http://schemas.microsoft.com/office/powerpoint/2010/main" val="6552567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Page">
    <p:spTree>
      <p:nvGrpSpPr>
        <p:cNvPr id="1" name=""/>
        <p:cNvGrpSpPr/>
        <p:nvPr/>
      </p:nvGrpSpPr>
      <p:grpSpPr>
        <a:xfrm>
          <a:off x="0" y="0"/>
          <a:ext cx="0" cy="0"/>
          <a:chOff x="0" y="0"/>
          <a:chExt cx="0" cy="0"/>
        </a:xfrm>
      </p:grpSpPr>
      <p:sp>
        <p:nvSpPr>
          <p:cNvPr id="2" name="TextBox 1"/>
          <p:cNvSpPr txBox="1">
            <a:spLocks noChangeArrowheads="1"/>
          </p:cNvSpPr>
          <p:nvPr userDrawn="1"/>
        </p:nvSpPr>
        <p:spPr bwMode="auto">
          <a:xfrm>
            <a:off x="2663825" y="6629400"/>
            <a:ext cx="3848100" cy="18415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fontAlgn="auto" hangingPunct="1">
              <a:spcBef>
                <a:spcPts val="0"/>
              </a:spcBef>
              <a:spcAft>
                <a:spcPts val="0"/>
              </a:spcAft>
              <a:defRPr/>
            </a:pPr>
            <a:r>
              <a:rPr lang="en-US" altLang="en-US" sz="600" b="0" dirty="0">
                <a:solidFill>
                  <a:srgbClr val="474747"/>
                </a:solidFill>
                <a:latin typeface="Verdana" panose="020B0604030504040204" pitchFamily="34" charset="0"/>
                <a:ea typeface="Verdana" panose="020B0604030504040204" pitchFamily="34" charset="0"/>
                <a:cs typeface="Verdana" panose="020B0604030504040204" pitchFamily="34" charset="0"/>
              </a:rPr>
              <a:t>Content Copyright Nanyang Technological University</a:t>
            </a:r>
          </a:p>
        </p:txBody>
      </p:sp>
      <p:sp>
        <p:nvSpPr>
          <p:cNvPr id="3" name="Rectangle 6"/>
          <p:cNvSpPr txBox="1">
            <a:spLocks noChangeArrowheads="1"/>
          </p:cNvSpPr>
          <p:nvPr userDrawn="1"/>
        </p:nvSpPr>
        <p:spPr>
          <a:xfrm>
            <a:off x="7269163" y="6611938"/>
            <a:ext cx="1752600" cy="263525"/>
          </a:xfrm>
          <a:prstGeom prst="rect">
            <a:avLst/>
          </a:prstGeom>
        </p:spPr>
        <p:txBody>
          <a:bodyPr anchor="ct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r" eaLnBrk="1" hangingPunct="1">
              <a:defRPr/>
            </a:pPr>
            <a:fld id="{035AE87C-B95D-40B1-A8FF-7B654EF4DB28}" type="slidenum">
              <a:rPr lang="en-US" altLang="en-US" sz="900" b="0" smtClean="0">
                <a:solidFill>
                  <a:srgbClr val="898989"/>
                </a:solidFill>
                <a:latin typeface="Verdana" panose="020B0604030504040204" pitchFamily="34" charset="0"/>
              </a:rPr>
              <a:pPr algn="r" eaLnBrk="1" hangingPunct="1">
                <a:defRPr/>
              </a:pPr>
              <a:t>‹#›</a:t>
            </a:fld>
            <a:endParaRPr lang="en-US" altLang="en-US" sz="900" b="0">
              <a:solidFill>
                <a:srgbClr val="898989"/>
              </a:solidFill>
              <a:latin typeface="Verdana" panose="020B0604030504040204" pitchFamily="34" charset="0"/>
            </a:endParaRPr>
          </a:p>
        </p:txBody>
      </p:sp>
      <p:sp>
        <p:nvSpPr>
          <p:cNvPr id="4" name="Rectangle 17"/>
          <p:cNvSpPr>
            <a:spLocks noChangeArrowheads="1"/>
          </p:cNvSpPr>
          <p:nvPr userDrawn="1"/>
        </p:nvSpPr>
        <p:spPr bwMode="auto">
          <a:xfrm>
            <a:off x="0" y="6610350"/>
            <a:ext cx="9144000" cy="19050"/>
          </a:xfrm>
          <a:prstGeom prst="rect">
            <a:avLst/>
          </a:prstGeom>
          <a:solidFill>
            <a:schemeClr val="bg2">
              <a:lumMod val="90000"/>
            </a:schemeClr>
          </a:solidFill>
          <a:ln>
            <a:noFill/>
          </a:ln>
        </p:spPr>
        <p:txBody>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defRPr/>
            </a:pPr>
            <a:endParaRPr lang="en-US" altLang="en-US" sz="1800"/>
          </a:p>
        </p:txBody>
      </p:sp>
    </p:spTree>
    <p:extLst>
      <p:ext uri="{BB962C8B-B14F-4D97-AF65-F5344CB8AC3E}">
        <p14:creationId xmlns:p14="http://schemas.microsoft.com/office/powerpoint/2010/main" val="25898525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P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59097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INV">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905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2663825" y="6629400"/>
            <a:ext cx="3848100" cy="18415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fontAlgn="auto" hangingPunct="1">
              <a:spcBef>
                <a:spcPts val="0"/>
              </a:spcBef>
              <a:spcAft>
                <a:spcPts val="0"/>
              </a:spcAft>
              <a:defRPr/>
            </a:pPr>
            <a:r>
              <a:rPr lang="en-US" altLang="en-US" sz="600" b="0" dirty="0">
                <a:solidFill>
                  <a:srgbClr val="474747"/>
                </a:solidFill>
                <a:latin typeface="Verdana" panose="020B0604030504040204" pitchFamily="34" charset="0"/>
                <a:ea typeface="Verdana" panose="020B0604030504040204" pitchFamily="34" charset="0"/>
                <a:cs typeface="Verdana" panose="020B0604030504040204" pitchFamily="34" charset="0"/>
              </a:rPr>
              <a:t>Content Copyright Nanyang Technological University</a:t>
            </a:r>
          </a:p>
        </p:txBody>
      </p:sp>
      <p:sp>
        <p:nvSpPr>
          <p:cNvPr id="6" name="Rectangle 6"/>
          <p:cNvSpPr txBox="1">
            <a:spLocks noChangeArrowheads="1"/>
          </p:cNvSpPr>
          <p:nvPr userDrawn="1"/>
        </p:nvSpPr>
        <p:spPr>
          <a:xfrm>
            <a:off x="7269163" y="6611938"/>
            <a:ext cx="1752600" cy="263525"/>
          </a:xfrm>
          <a:prstGeom prst="rect">
            <a:avLst/>
          </a:prstGeom>
        </p:spPr>
        <p:txBody>
          <a:bodyPr anchor="ct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r" eaLnBrk="1" hangingPunct="1">
              <a:defRPr/>
            </a:pPr>
            <a:fld id="{42149180-2313-4261-B51C-2DBA24C61B67}" type="slidenum">
              <a:rPr lang="en-US" altLang="en-US" sz="900" b="0" smtClean="0">
                <a:solidFill>
                  <a:srgbClr val="898989"/>
                </a:solidFill>
                <a:latin typeface="Verdana" panose="020B0604030504040204" pitchFamily="34" charset="0"/>
              </a:rPr>
              <a:pPr algn="r" eaLnBrk="1" hangingPunct="1">
                <a:defRPr/>
              </a:pPr>
              <a:t>‹#›</a:t>
            </a:fld>
            <a:endParaRPr lang="en-US" altLang="en-US" sz="900" b="0">
              <a:solidFill>
                <a:srgbClr val="898989"/>
              </a:solidFill>
              <a:latin typeface="Verdana" panose="020B0604030504040204" pitchFamily="34" charset="0"/>
            </a:endParaRPr>
          </a:p>
        </p:txBody>
      </p:sp>
      <p:sp>
        <p:nvSpPr>
          <p:cNvPr id="7" name="Rectangle 17"/>
          <p:cNvSpPr>
            <a:spLocks noChangeArrowheads="1"/>
          </p:cNvSpPr>
          <p:nvPr userDrawn="1"/>
        </p:nvSpPr>
        <p:spPr bwMode="auto">
          <a:xfrm>
            <a:off x="0" y="6610350"/>
            <a:ext cx="9144000" cy="19050"/>
          </a:xfrm>
          <a:prstGeom prst="rect">
            <a:avLst/>
          </a:prstGeom>
          <a:solidFill>
            <a:schemeClr val="bg2">
              <a:lumMod val="90000"/>
            </a:schemeClr>
          </a:solidFill>
          <a:ln>
            <a:noFill/>
          </a:ln>
        </p:spPr>
        <p:txBody>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defRPr/>
            </a:pPr>
            <a:endParaRPr lang="en-US" altLang="en-US" sz="1800"/>
          </a:p>
        </p:txBody>
      </p:sp>
      <p:sp>
        <p:nvSpPr>
          <p:cNvPr id="11" name="Content Placeholder 7"/>
          <p:cNvSpPr>
            <a:spLocks noGrp="1"/>
          </p:cNvSpPr>
          <p:nvPr>
            <p:ph sz="quarter" idx="10"/>
          </p:nvPr>
        </p:nvSpPr>
        <p:spPr>
          <a:xfrm>
            <a:off x="152401" y="742211"/>
            <a:ext cx="8868966" cy="381740"/>
          </a:xfrm>
          <a:prstGeom prst="rect">
            <a:avLst/>
          </a:prstGeom>
        </p:spPr>
        <p:txBody>
          <a:bodyPr/>
          <a:lstStyle>
            <a:lvl1pPr marL="0" indent="0">
              <a:buNone/>
              <a:defRPr sz="1800" b="1" cap="all" baseline="0">
                <a:latin typeface="+mj-lt"/>
              </a:defRPr>
            </a:lvl1pPr>
          </a:lstStyle>
          <a:p>
            <a:pPr lvl="0"/>
            <a:r>
              <a:rPr lang="en-US" dirty="0"/>
              <a:t>Click to edit Master text styles</a:t>
            </a:r>
            <a:endParaRPr lang="en-GB" dirty="0"/>
          </a:p>
        </p:txBody>
      </p:sp>
      <p:sp>
        <p:nvSpPr>
          <p:cNvPr id="8" name="Title 1"/>
          <p:cNvSpPr>
            <a:spLocks noGrp="1"/>
          </p:cNvSpPr>
          <p:nvPr>
            <p:ph type="title" hasCustomPrompt="1"/>
          </p:nvPr>
        </p:nvSpPr>
        <p:spPr>
          <a:xfrm>
            <a:off x="0" y="41707"/>
            <a:ext cx="9144000" cy="515838"/>
          </a:xfrm>
          <a:prstGeom prst="rect">
            <a:avLst/>
          </a:prstGeom>
        </p:spPr>
        <p:txBody>
          <a:bodyPr/>
          <a:lstStyle>
            <a:lvl1pPr>
              <a:defRPr sz="2400" b="1">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15519980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A5EC0570-BEC8-40BA-8D2B-05BED1ECDF2C}" type="slidenum">
              <a:rPr lang="en-US" altLang="en-US"/>
              <a:pPr/>
              <a:t>‹#›</a:t>
            </a:fld>
            <a:endParaRPr lang="en-US" altLang="en-US"/>
          </a:p>
        </p:txBody>
      </p:sp>
    </p:spTree>
    <p:extLst>
      <p:ext uri="{BB962C8B-B14F-4D97-AF65-F5344CB8AC3E}">
        <p14:creationId xmlns:p14="http://schemas.microsoft.com/office/powerpoint/2010/main" val="2355781157"/>
      </p:ext>
    </p:extLst>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9144000" cy="565607"/>
          </a:xfrm>
        </p:spPr>
        <p:txBody>
          <a:bodyPr/>
          <a:lstStyle>
            <a:lvl1pPr>
              <a:defRPr cap="all" baseline="0">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Font typeface="Arial" panose="020B0604020202020204" pitchFamily="34" charset="0"/>
              <a:buNone/>
              <a:defRPr sz="2200">
                <a:latin typeface="+mn-lt"/>
                <a:ea typeface="Verdana" panose="020B0604030504040204" pitchFamily="34" charset="0"/>
                <a:cs typeface="Verdana" panose="020B0604030504040204" pitchFamily="34" charset="0"/>
              </a:defRPr>
            </a:lvl1pPr>
            <a:lvl2pPr marL="457200" indent="0">
              <a:buFont typeface="Arial" panose="020B0604020202020204" pitchFamily="34" charset="0"/>
              <a:buNone/>
              <a:defRPr sz="2000"/>
            </a:lvl2pPr>
            <a:lvl3pPr marL="914400" indent="0">
              <a:buFont typeface="Arial" panose="020B0604020202020204" pitchFamily="34" charset="0"/>
              <a:buNone/>
              <a:defRPr sz="1800"/>
            </a:lvl3pPr>
            <a:lvl4pPr marL="1371600" indent="0">
              <a:buFont typeface="Arial" panose="020B0604020202020204" pitchFamily="34" charset="0"/>
              <a:buNone/>
              <a:defRPr sz="1600"/>
            </a:lvl4pPr>
            <a:lvl5pPr marL="18288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162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1143"/>
            <a:ext cx="9140949" cy="6855711"/>
          </a:xfrm>
          <a:prstGeom prst="rect">
            <a:avLst/>
          </a:prstGeom>
        </p:spPr>
      </p:pic>
      <p:sp>
        <p:nvSpPr>
          <p:cNvPr id="3" name="Content Placeholder 2"/>
          <p:cNvSpPr>
            <a:spLocks noGrp="1"/>
          </p:cNvSpPr>
          <p:nvPr>
            <p:ph idx="1"/>
          </p:nvPr>
        </p:nvSpPr>
        <p:spPr/>
        <p:txBody>
          <a:bodyPr/>
          <a:lstStyle>
            <a:lvl1pPr marL="0" indent="0">
              <a:buFont typeface="Arial" panose="020B0604020202020204" pitchFamily="34" charset="0"/>
              <a:buNone/>
              <a:defRPr sz="2200">
                <a:latin typeface="+mn-lt"/>
                <a:ea typeface="Verdana" panose="020B0604030504040204" pitchFamily="34" charset="0"/>
                <a:cs typeface="Verdana" panose="020B0604030504040204" pitchFamily="34" charset="0"/>
              </a:defRPr>
            </a:lvl1pPr>
            <a:lvl2pPr marL="457200" indent="0">
              <a:buFont typeface="Arial" panose="020B0604020202020204" pitchFamily="34" charset="0"/>
              <a:buNone/>
              <a:defRPr sz="2000"/>
            </a:lvl2pPr>
            <a:lvl3pPr marL="914400" indent="0">
              <a:buFont typeface="Arial" panose="020B0604020202020204" pitchFamily="34" charset="0"/>
              <a:buNone/>
              <a:defRPr sz="1800"/>
            </a:lvl3pPr>
            <a:lvl4pPr marL="1371600" indent="0">
              <a:buFont typeface="Arial" panose="020B0604020202020204" pitchFamily="34" charset="0"/>
              <a:buNone/>
              <a:defRPr sz="1600"/>
            </a:lvl4pPr>
            <a:lvl5pPr marL="18288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a:spLocks noChangeArrowheads="1"/>
          </p:cNvSpPr>
          <p:nvPr userDrawn="1"/>
        </p:nvSpPr>
        <p:spPr bwMode="auto">
          <a:xfrm>
            <a:off x="2663429" y="6629400"/>
            <a:ext cx="38481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fontAlgn="auto" hangingPunct="1">
              <a:spcBef>
                <a:spcPts val="0"/>
              </a:spcBef>
              <a:spcAft>
                <a:spcPts val="0"/>
              </a:spcAft>
              <a:defRPr/>
            </a:pPr>
            <a:r>
              <a:rPr lang="en-US" altLang="en-US" sz="600" b="0" dirty="0">
                <a:solidFill>
                  <a:srgbClr val="474747"/>
                </a:solidFill>
                <a:latin typeface="Verdana" panose="020B0604030504040204" pitchFamily="34" charset="0"/>
                <a:ea typeface="Verdana" panose="020B0604030504040204" pitchFamily="34" charset="0"/>
                <a:cs typeface="Verdana" panose="020B0604030504040204" pitchFamily="34" charset="0"/>
              </a:rPr>
              <a:t>Content Copyright Nanyang Technological University</a:t>
            </a:r>
          </a:p>
        </p:txBody>
      </p:sp>
      <p:sp>
        <p:nvSpPr>
          <p:cNvPr id="6" name="Rectangle 6"/>
          <p:cNvSpPr txBox="1">
            <a:spLocks noChangeArrowheads="1"/>
          </p:cNvSpPr>
          <p:nvPr userDrawn="1"/>
        </p:nvSpPr>
        <p:spPr>
          <a:xfrm>
            <a:off x="7268766" y="6611981"/>
            <a:ext cx="1752600" cy="263525"/>
          </a:xfrm>
          <a:prstGeom prst="rect">
            <a:avLst/>
          </a:prstGeom>
        </p:spPr>
        <p:txBody>
          <a:bodyPr anchor="ct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r" eaLnBrk="1" hangingPunct="1">
              <a:defRPr/>
            </a:pPr>
            <a:fld id="{F46D539D-DEC7-4435-BF19-E7719BE9AEE7}" type="slidenum">
              <a:rPr lang="en-US" altLang="en-US" sz="900" b="0" smtClean="0">
                <a:solidFill>
                  <a:srgbClr val="898989"/>
                </a:solidFill>
                <a:latin typeface="Verdana" panose="020B0604030504040204" pitchFamily="34" charset="0"/>
              </a:rPr>
              <a:pPr algn="r" eaLnBrk="1" hangingPunct="1">
                <a:defRPr/>
              </a:pPr>
              <a:t>‹#›</a:t>
            </a:fld>
            <a:endParaRPr lang="en-US" altLang="en-US" sz="900" b="0">
              <a:solidFill>
                <a:srgbClr val="898989"/>
              </a:solidFill>
              <a:latin typeface="Verdana" panose="020B0604030504040204" pitchFamily="34" charset="0"/>
            </a:endParaRPr>
          </a:p>
        </p:txBody>
      </p:sp>
      <p:sp>
        <p:nvSpPr>
          <p:cNvPr id="7" name="Rectangle 17"/>
          <p:cNvSpPr>
            <a:spLocks noChangeArrowheads="1"/>
          </p:cNvSpPr>
          <p:nvPr userDrawn="1"/>
        </p:nvSpPr>
        <p:spPr bwMode="auto">
          <a:xfrm>
            <a:off x="0" y="6610350"/>
            <a:ext cx="9144000" cy="19050"/>
          </a:xfrm>
          <a:prstGeom prst="rect">
            <a:avLst/>
          </a:prstGeom>
          <a:solidFill>
            <a:schemeClr val="bg2">
              <a:lumMod val="90000"/>
            </a:schemeClr>
          </a:solidFill>
          <a:ln>
            <a:noFill/>
          </a:ln>
        </p:spPr>
        <p:txBody>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defRPr/>
            </a:pPr>
            <a:endParaRPr lang="en-US" altLang="en-US" sz="1800"/>
          </a:p>
        </p:txBody>
      </p:sp>
    </p:spTree>
    <p:extLst>
      <p:ext uri="{BB962C8B-B14F-4D97-AF65-F5344CB8AC3E}">
        <p14:creationId xmlns:p14="http://schemas.microsoft.com/office/powerpoint/2010/main" val="3368747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9144000" cy="565607"/>
          </a:xfrm>
        </p:spPr>
        <p:txBody>
          <a:bodyPr/>
          <a:lstStyle/>
          <a:p>
            <a:r>
              <a:rPr lang="en-US" dirty="0"/>
              <a:t>CLICK TO EDIT MASTER TITLE STYLE</a:t>
            </a:r>
          </a:p>
        </p:txBody>
      </p:sp>
      <p:sp>
        <p:nvSpPr>
          <p:cNvPr id="7" name="Text Placeholder 2"/>
          <p:cNvSpPr>
            <a:spLocks noGrp="1"/>
          </p:cNvSpPr>
          <p:nvPr>
            <p:ph idx="1"/>
          </p:nvPr>
        </p:nvSpPr>
        <p:spPr>
          <a:xfrm>
            <a:off x="628650" y="920554"/>
            <a:ext cx="7886700" cy="49577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3" y="574022"/>
            <a:ext cx="9144005" cy="6050514"/>
            <a:chOff x="-3" y="574022"/>
            <a:chExt cx="9144005" cy="6050514"/>
          </a:xfrm>
          <a:solidFill>
            <a:schemeClr val="accent4"/>
          </a:solidFill>
        </p:grpSpPr>
        <p:grpSp>
          <p:nvGrpSpPr>
            <p:cNvPr id="5" name="Group 4"/>
            <p:cNvGrpSpPr/>
            <p:nvPr/>
          </p:nvGrpSpPr>
          <p:grpSpPr>
            <a:xfrm>
              <a:off x="0" y="574022"/>
              <a:ext cx="9144002" cy="6050514"/>
              <a:chOff x="0" y="574022"/>
              <a:chExt cx="9144002" cy="6050514"/>
            </a:xfrm>
            <a:grpFill/>
          </p:grpSpPr>
          <p:grpSp>
            <p:nvGrpSpPr>
              <p:cNvPr id="8" name="Group 7"/>
              <p:cNvGrpSpPr/>
              <p:nvPr/>
            </p:nvGrpSpPr>
            <p:grpSpPr>
              <a:xfrm>
                <a:off x="0" y="574022"/>
                <a:ext cx="9144000" cy="6050514"/>
                <a:chOff x="0" y="574022"/>
                <a:chExt cx="9144000" cy="6050514"/>
              </a:xfrm>
              <a:grpFill/>
            </p:grpSpPr>
            <p:sp>
              <p:nvSpPr>
                <p:cNvPr id="10" name="Rectangle 9"/>
                <p:cNvSpPr/>
                <p:nvPr/>
              </p:nvSpPr>
              <p:spPr>
                <a:xfrm>
                  <a:off x="0" y="574022"/>
                  <a:ext cx="395288" cy="60505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p:cNvSpPr/>
                <p:nvPr/>
              </p:nvSpPr>
              <p:spPr>
                <a:xfrm>
                  <a:off x="8748712" y="574022"/>
                  <a:ext cx="395288" cy="60505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9" name="Rectangle 8"/>
              <p:cNvSpPr/>
              <p:nvPr/>
            </p:nvSpPr>
            <p:spPr>
              <a:xfrm rot="16200000">
                <a:off x="4405622" y="-3830330"/>
                <a:ext cx="332757" cy="9144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6" name="Rectangle 5"/>
            <p:cNvSpPr/>
            <p:nvPr/>
          </p:nvSpPr>
          <p:spPr>
            <a:xfrm rot="16200000">
              <a:off x="4494177" y="1974713"/>
              <a:ext cx="155642" cy="9144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Tree>
    <p:extLst>
      <p:ext uri="{BB962C8B-B14F-4D97-AF65-F5344CB8AC3E}">
        <p14:creationId xmlns:p14="http://schemas.microsoft.com/office/powerpoint/2010/main" val="382832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8074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288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16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0070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857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24" y="1143"/>
            <a:ext cx="9140949" cy="6616827"/>
          </a:xfrm>
          <a:prstGeom prst="rect">
            <a:avLst/>
          </a:prstGeom>
        </p:spPr>
      </p:pic>
      <p:sp>
        <p:nvSpPr>
          <p:cNvPr id="4" name="Rectangle 3"/>
          <p:cNvSpPr/>
          <p:nvPr userDrawn="1"/>
        </p:nvSpPr>
        <p:spPr>
          <a:xfrm>
            <a:off x="0" y="587141"/>
            <a:ext cx="9144000" cy="6025415"/>
          </a:xfrm>
          <a:prstGeom prst="rect">
            <a:avLst/>
          </a:prstGeom>
          <a:solidFill>
            <a:schemeClr val="tx2">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976" y="0"/>
            <a:ext cx="8985379" cy="56916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920554"/>
            <a:ext cx="7886700" cy="49577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a:spLocks noChangeArrowheads="1"/>
          </p:cNvSpPr>
          <p:nvPr userDrawn="1"/>
        </p:nvSpPr>
        <p:spPr bwMode="auto">
          <a:xfrm>
            <a:off x="2663429" y="6629400"/>
            <a:ext cx="38481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fontAlgn="auto" hangingPunct="1">
              <a:spcBef>
                <a:spcPts val="0"/>
              </a:spcBef>
              <a:spcAft>
                <a:spcPts val="0"/>
              </a:spcAft>
              <a:defRPr/>
            </a:pPr>
            <a:r>
              <a:rPr lang="en-US" altLang="en-US" sz="600" b="0" dirty="0">
                <a:solidFill>
                  <a:srgbClr val="474747"/>
                </a:solidFill>
                <a:latin typeface="Verdana" panose="020B0604030504040204" pitchFamily="34" charset="0"/>
                <a:ea typeface="Verdana" panose="020B0604030504040204" pitchFamily="34" charset="0"/>
                <a:cs typeface="Verdana" panose="020B0604030504040204" pitchFamily="34" charset="0"/>
              </a:rPr>
              <a:t>Content Copyright Nanyang Technological University</a:t>
            </a:r>
          </a:p>
        </p:txBody>
      </p:sp>
      <p:sp>
        <p:nvSpPr>
          <p:cNvPr id="12" name="Rectangle 6"/>
          <p:cNvSpPr txBox="1">
            <a:spLocks noChangeArrowheads="1"/>
          </p:cNvSpPr>
          <p:nvPr userDrawn="1"/>
        </p:nvSpPr>
        <p:spPr>
          <a:xfrm>
            <a:off x="7268766" y="6611981"/>
            <a:ext cx="1752600" cy="263525"/>
          </a:xfrm>
          <a:prstGeom prst="rect">
            <a:avLst/>
          </a:prstGeom>
        </p:spPr>
        <p:txBody>
          <a:bodyPr anchor="ct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r" eaLnBrk="1" hangingPunct="1">
              <a:defRPr/>
            </a:pPr>
            <a:fld id="{F46D539D-DEC7-4435-BF19-E7719BE9AEE7}" type="slidenum">
              <a:rPr lang="en-US" altLang="en-US" sz="900" b="0" smtClean="0">
                <a:solidFill>
                  <a:srgbClr val="898989"/>
                </a:solidFill>
                <a:latin typeface="Verdana" panose="020B0604030504040204" pitchFamily="34" charset="0"/>
              </a:rPr>
              <a:pPr algn="r" eaLnBrk="1" hangingPunct="1">
                <a:defRPr/>
              </a:pPr>
              <a:t>‹#›</a:t>
            </a:fld>
            <a:endParaRPr lang="en-US" altLang="en-US" sz="900" b="0">
              <a:solidFill>
                <a:srgbClr val="898989"/>
              </a:solidFill>
              <a:latin typeface="Verdana" panose="020B0604030504040204" pitchFamily="34" charset="0"/>
            </a:endParaRPr>
          </a:p>
        </p:txBody>
      </p:sp>
      <p:sp>
        <p:nvSpPr>
          <p:cNvPr id="13" name="Rectangle 17"/>
          <p:cNvSpPr>
            <a:spLocks noChangeArrowheads="1"/>
          </p:cNvSpPr>
          <p:nvPr userDrawn="1"/>
        </p:nvSpPr>
        <p:spPr bwMode="auto">
          <a:xfrm>
            <a:off x="0" y="6610350"/>
            <a:ext cx="9144000" cy="19050"/>
          </a:xfrm>
          <a:prstGeom prst="rect">
            <a:avLst/>
          </a:prstGeom>
          <a:solidFill>
            <a:schemeClr val="bg2">
              <a:lumMod val="90000"/>
            </a:schemeClr>
          </a:solidFill>
          <a:ln>
            <a:noFill/>
          </a:ln>
        </p:spPr>
        <p:txBody>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defRPr/>
            </a:pPr>
            <a:endParaRPr lang="en-US" altLang="en-US" sz="1800"/>
          </a:p>
        </p:txBody>
      </p:sp>
    </p:spTree>
    <p:extLst>
      <p:ext uri="{BB962C8B-B14F-4D97-AF65-F5344CB8AC3E}">
        <p14:creationId xmlns:p14="http://schemas.microsoft.com/office/powerpoint/2010/main" val="377028567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xStyles>
    <p:titleStyle>
      <a:lvl1pPr algn="ctr" defTabSz="914400" rtl="0" eaLnBrk="1" latinLnBrk="0" hangingPunct="1">
        <a:lnSpc>
          <a:spcPct val="90000"/>
        </a:lnSpc>
        <a:spcBef>
          <a:spcPct val="0"/>
        </a:spcBef>
        <a:buNone/>
        <a:defRPr sz="2000" b="1" kern="1200" cap="all" baseline="0">
          <a:solidFill>
            <a:schemeClr val="bg1"/>
          </a:solidFill>
          <a:latin typeface="+mj-lt"/>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519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684213" rtl="0" eaLnBrk="0" fontAlgn="base" hangingPunct="0">
        <a:spcBef>
          <a:spcPct val="0"/>
        </a:spcBef>
        <a:spcAft>
          <a:spcPct val="0"/>
        </a:spcAft>
        <a:defRPr sz="3300" kern="1200">
          <a:solidFill>
            <a:schemeClr val="tx1"/>
          </a:solidFill>
          <a:latin typeface="Verdana" panose="020B0604030504040204" pitchFamily="34" charset="0"/>
          <a:ea typeface="+mj-ea"/>
          <a:cs typeface="+mj-cs"/>
        </a:defRPr>
      </a:lvl1pPr>
      <a:lvl2pPr algn="ctr" defTabSz="684213" rtl="0" eaLnBrk="0" fontAlgn="base" hangingPunct="0">
        <a:spcBef>
          <a:spcPct val="0"/>
        </a:spcBef>
        <a:spcAft>
          <a:spcPct val="0"/>
        </a:spcAft>
        <a:defRPr sz="3300">
          <a:solidFill>
            <a:schemeClr val="tx1"/>
          </a:solidFill>
          <a:latin typeface="Verdana" panose="020B0604030504040204" pitchFamily="34" charset="0"/>
        </a:defRPr>
      </a:lvl2pPr>
      <a:lvl3pPr algn="ctr" defTabSz="684213" rtl="0" eaLnBrk="0" fontAlgn="base" hangingPunct="0">
        <a:spcBef>
          <a:spcPct val="0"/>
        </a:spcBef>
        <a:spcAft>
          <a:spcPct val="0"/>
        </a:spcAft>
        <a:defRPr sz="3300">
          <a:solidFill>
            <a:schemeClr val="tx1"/>
          </a:solidFill>
          <a:latin typeface="Verdana" panose="020B0604030504040204" pitchFamily="34" charset="0"/>
        </a:defRPr>
      </a:lvl3pPr>
      <a:lvl4pPr algn="ctr" defTabSz="684213" rtl="0" eaLnBrk="0" fontAlgn="base" hangingPunct="0">
        <a:spcBef>
          <a:spcPct val="0"/>
        </a:spcBef>
        <a:spcAft>
          <a:spcPct val="0"/>
        </a:spcAft>
        <a:defRPr sz="3300">
          <a:solidFill>
            <a:schemeClr val="tx1"/>
          </a:solidFill>
          <a:latin typeface="Verdana" panose="020B0604030504040204" pitchFamily="34" charset="0"/>
        </a:defRPr>
      </a:lvl4pPr>
      <a:lvl5pPr algn="ctr" defTabSz="684213" rtl="0" eaLnBrk="0" fontAlgn="base" hangingPunct="0">
        <a:spcBef>
          <a:spcPct val="0"/>
        </a:spcBef>
        <a:spcAft>
          <a:spcPct val="0"/>
        </a:spcAft>
        <a:defRPr sz="3300">
          <a:solidFill>
            <a:schemeClr val="tx1"/>
          </a:solidFill>
          <a:latin typeface="Verdana" panose="020B0604030504040204" pitchFamily="34" charset="0"/>
        </a:defRPr>
      </a:lvl5pPr>
      <a:lvl6pPr marL="342857" algn="ctr" defTabSz="684525" rtl="0" fontAlgn="base">
        <a:spcBef>
          <a:spcPct val="0"/>
        </a:spcBef>
        <a:spcAft>
          <a:spcPct val="0"/>
        </a:spcAft>
        <a:defRPr sz="3300">
          <a:solidFill>
            <a:schemeClr val="tx1"/>
          </a:solidFill>
          <a:latin typeface="Verdana" panose="020B0604030504040204" pitchFamily="34" charset="0"/>
        </a:defRPr>
      </a:lvl6pPr>
      <a:lvl7pPr marL="685715" algn="ctr" defTabSz="684525" rtl="0" fontAlgn="base">
        <a:spcBef>
          <a:spcPct val="0"/>
        </a:spcBef>
        <a:spcAft>
          <a:spcPct val="0"/>
        </a:spcAft>
        <a:defRPr sz="3300">
          <a:solidFill>
            <a:schemeClr val="tx1"/>
          </a:solidFill>
          <a:latin typeface="Verdana" panose="020B0604030504040204" pitchFamily="34" charset="0"/>
        </a:defRPr>
      </a:lvl7pPr>
      <a:lvl8pPr marL="1028573" algn="ctr" defTabSz="684525" rtl="0" fontAlgn="base">
        <a:spcBef>
          <a:spcPct val="0"/>
        </a:spcBef>
        <a:spcAft>
          <a:spcPct val="0"/>
        </a:spcAft>
        <a:defRPr sz="3300">
          <a:solidFill>
            <a:schemeClr val="tx1"/>
          </a:solidFill>
          <a:latin typeface="Verdana" panose="020B0604030504040204" pitchFamily="34" charset="0"/>
        </a:defRPr>
      </a:lvl8pPr>
      <a:lvl9pPr marL="1371430" algn="ctr" defTabSz="684525" rtl="0" fontAlgn="base">
        <a:spcBef>
          <a:spcPct val="0"/>
        </a:spcBef>
        <a:spcAft>
          <a:spcPct val="0"/>
        </a:spcAft>
        <a:defRPr sz="3300">
          <a:solidFill>
            <a:schemeClr val="tx1"/>
          </a:solidFill>
          <a:latin typeface="Verdana" panose="020B0604030504040204" pitchFamily="34" charset="0"/>
        </a:defRPr>
      </a:lvl9pPr>
    </p:titleStyle>
    <p:bodyStyle>
      <a:lvl1pPr marL="255588" indent="-255588" algn="l" defTabSz="684213" rtl="0" eaLnBrk="0" fontAlgn="base" hangingPunct="0">
        <a:spcBef>
          <a:spcPct val="20000"/>
        </a:spcBef>
        <a:spcAft>
          <a:spcPct val="0"/>
        </a:spcAft>
        <a:buFont typeface="Arial" panose="020B0604020202020204" pitchFamily="34" charset="0"/>
        <a:buChar char="•"/>
        <a:defRPr sz="2400" kern="1200">
          <a:solidFill>
            <a:schemeClr val="tx1"/>
          </a:solidFill>
          <a:latin typeface="Verdana" panose="020B0604030504040204" pitchFamily="34" charset="0"/>
          <a:ea typeface="+mn-ea"/>
          <a:cs typeface="+mn-cs"/>
        </a:defRPr>
      </a:lvl1pPr>
      <a:lvl2pPr marL="555625" indent="-212725" algn="l" defTabSz="684213" rtl="0" eaLnBrk="0" fontAlgn="base" hangingPunct="0">
        <a:spcBef>
          <a:spcPct val="20000"/>
        </a:spcBef>
        <a:spcAft>
          <a:spcPct val="0"/>
        </a:spcAft>
        <a:buFont typeface="Arial" panose="020B0604020202020204" pitchFamily="34" charset="0"/>
        <a:buChar char="–"/>
        <a:defRPr sz="2100" kern="1200">
          <a:solidFill>
            <a:schemeClr val="tx1"/>
          </a:solidFill>
          <a:latin typeface="Verdana" panose="020B0604030504040204" pitchFamily="34" charset="0"/>
          <a:ea typeface="+mn-ea"/>
          <a:cs typeface="+mn-cs"/>
        </a:defRPr>
      </a:lvl2pPr>
      <a:lvl3pPr marL="855663" indent="-169863" algn="l" defTabSz="684213" rtl="0" eaLnBrk="0" fontAlgn="base" hangingPunct="0">
        <a:spcBef>
          <a:spcPct val="20000"/>
        </a:spcBef>
        <a:spcAft>
          <a:spcPct val="0"/>
        </a:spcAft>
        <a:buFont typeface="Arial" panose="020B0604020202020204" pitchFamily="34" charset="0"/>
        <a:buChar char="•"/>
        <a:defRPr kern="1200">
          <a:solidFill>
            <a:schemeClr val="tx1"/>
          </a:solidFill>
          <a:latin typeface="Verdana" panose="020B0604030504040204" pitchFamily="34" charset="0"/>
          <a:ea typeface="+mn-ea"/>
          <a:cs typeface="+mn-cs"/>
        </a:defRPr>
      </a:lvl3pPr>
      <a:lvl4pPr marL="1198563" indent="-169863" algn="l" defTabSz="684213" rtl="0" eaLnBrk="0" fontAlgn="base" hangingPunct="0">
        <a:spcBef>
          <a:spcPct val="20000"/>
        </a:spcBef>
        <a:spcAft>
          <a:spcPct val="0"/>
        </a:spcAft>
        <a:buFont typeface="Arial" panose="020B0604020202020204" pitchFamily="34" charset="0"/>
        <a:buChar char="–"/>
        <a:defRPr sz="1500" kern="1200">
          <a:solidFill>
            <a:schemeClr val="tx1"/>
          </a:solidFill>
          <a:latin typeface="Verdana" panose="020B0604030504040204" pitchFamily="34" charset="0"/>
          <a:ea typeface="+mn-ea"/>
          <a:cs typeface="+mn-cs"/>
        </a:defRPr>
      </a:lvl4pPr>
      <a:lvl5pPr marL="1541463" indent="-169863" algn="l" defTabSz="684213" rtl="0" eaLnBrk="0" fontAlgn="base" hangingPunct="0">
        <a:spcBef>
          <a:spcPct val="20000"/>
        </a:spcBef>
        <a:spcAft>
          <a:spcPct val="0"/>
        </a:spcAft>
        <a:buFont typeface="Arial" panose="020B0604020202020204" pitchFamily="34" charset="0"/>
        <a:buChar char="»"/>
        <a:defRPr sz="1500" kern="1200">
          <a:solidFill>
            <a:schemeClr val="tx1"/>
          </a:solidFill>
          <a:latin typeface="Verdana" panose="020B0604030504040204" pitchFamily="34" charset="0"/>
          <a:ea typeface="+mn-ea"/>
          <a:cs typeface="+mn-cs"/>
        </a:defRPr>
      </a:lvl5pPr>
      <a:lvl6pPr marL="1885668" indent="-171426"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7" indent="-171426"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6" indent="-171426"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7" indent="-171426"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350" kern="1200">
          <a:solidFill>
            <a:schemeClr val="tx1"/>
          </a:solidFill>
          <a:latin typeface="+mn-lt"/>
          <a:ea typeface="+mn-ea"/>
          <a:cs typeface="+mn-cs"/>
        </a:defRPr>
      </a:lvl1pPr>
      <a:lvl2pPr marL="342848" algn="l" defTabSz="685698" rtl="0" eaLnBrk="1" latinLnBrk="0" hangingPunct="1">
        <a:defRPr sz="1350" kern="1200">
          <a:solidFill>
            <a:schemeClr val="tx1"/>
          </a:solidFill>
          <a:latin typeface="+mn-lt"/>
          <a:ea typeface="+mn-ea"/>
          <a:cs typeface="+mn-cs"/>
        </a:defRPr>
      </a:lvl2pPr>
      <a:lvl3pPr marL="685698" algn="l" defTabSz="685698" rtl="0" eaLnBrk="1" latinLnBrk="0" hangingPunct="1">
        <a:defRPr sz="1350" kern="1200">
          <a:solidFill>
            <a:schemeClr val="tx1"/>
          </a:solidFill>
          <a:latin typeface="+mn-lt"/>
          <a:ea typeface="+mn-ea"/>
          <a:cs typeface="+mn-cs"/>
        </a:defRPr>
      </a:lvl3pPr>
      <a:lvl4pPr marL="1028547" algn="l" defTabSz="685698" rtl="0" eaLnBrk="1" latinLnBrk="0" hangingPunct="1">
        <a:defRPr sz="1350" kern="1200">
          <a:solidFill>
            <a:schemeClr val="tx1"/>
          </a:solidFill>
          <a:latin typeface="+mn-lt"/>
          <a:ea typeface="+mn-ea"/>
          <a:cs typeface="+mn-cs"/>
        </a:defRPr>
      </a:lvl4pPr>
      <a:lvl5pPr marL="1371396" algn="l" defTabSz="685698" rtl="0" eaLnBrk="1" latinLnBrk="0" hangingPunct="1">
        <a:defRPr sz="1350" kern="1200">
          <a:solidFill>
            <a:schemeClr val="tx1"/>
          </a:solidFill>
          <a:latin typeface="+mn-lt"/>
          <a:ea typeface="+mn-ea"/>
          <a:cs typeface="+mn-cs"/>
        </a:defRPr>
      </a:lvl5pPr>
      <a:lvl6pPr marL="1714247" algn="l" defTabSz="685698" rtl="0" eaLnBrk="1" latinLnBrk="0" hangingPunct="1">
        <a:defRPr sz="1350" kern="1200">
          <a:solidFill>
            <a:schemeClr val="tx1"/>
          </a:solidFill>
          <a:latin typeface="+mn-lt"/>
          <a:ea typeface="+mn-ea"/>
          <a:cs typeface="+mn-cs"/>
        </a:defRPr>
      </a:lvl6pPr>
      <a:lvl7pPr marL="2057093" algn="l" defTabSz="685698" rtl="0" eaLnBrk="1" latinLnBrk="0" hangingPunct="1">
        <a:defRPr sz="1350" kern="1200">
          <a:solidFill>
            <a:schemeClr val="tx1"/>
          </a:solidFill>
          <a:latin typeface="+mn-lt"/>
          <a:ea typeface="+mn-ea"/>
          <a:cs typeface="+mn-cs"/>
        </a:defRPr>
      </a:lvl7pPr>
      <a:lvl8pPr marL="2399940" algn="l" defTabSz="685698" rtl="0" eaLnBrk="1" latinLnBrk="0" hangingPunct="1">
        <a:defRPr sz="1350" kern="1200">
          <a:solidFill>
            <a:schemeClr val="tx1"/>
          </a:solidFill>
          <a:latin typeface="+mn-lt"/>
          <a:ea typeface="+mn-ea"/>
          <a:cs typeface="+mn-cs"/>
        </a:defRPr>
      </a:lvl8pPr>
      <a:lvl9pPr marL="2742788" algn="l" defTabSz="68569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image" Target="../media/image55.png"/><Relationship Id="rId39" Type="http://schemas.openxmlformats.org/officeDocument/2006/relationships/image" Target="../media/image68.png"/><Relationship Id="rId34" Type="http://schemas.openxmlformats.org/officeDocument/2006/relationships/image" Target="../media/image22.png"/><Relationship Id="rId33" Type="http://schemas.openxmlformats.org/officeDocument/2006/relationships/image" Target="../media/image62.png"/><Relationship Id="rId38" Type="http://schemas.openxmlformats.org/officeDocument/2006/relationships/image" Target="../media/image67.png"/><Relationship Id="rId2" Type="http://schemas.openxmlformats.org/officeDocument/2006/relationships/notesSlide" Target="../notesSlides/notesSlide30.xml"/><Relationship Id="rId29" Type="http://schemas.openxmlformats.org/officeDocument/2006/relationships/image" Target="../media/image58.png"/><Relationship Id="rId1" Type="http://schemas.openxmlformats.org/officeDocument/2006/relationships/slideLayout" Target="../slideLayouts/slideLayout2.xml"/><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28" Type="http://schemas.openxmlformats.org/officeDocument/2006/relationships/image" Target="../media/image57.png"/><Relationship Id="rId36" Type="http://schemas.openxmlformats.org/officeDocument/2006/relationships/image" Target="../media/image65.png"/><Relationship Id="rId31" Type="http://schemas.openxmlformats.org/officeDocument/2006/relationships/image" Target="../media/image60.png"/><Relationship Id="rId27" Type="http://schemas.openxmlformats.org/officeDocument/2006/relationships/image" Target="../media/image56.png"/><Relationship Id="rId30" Type="http://schemas.openxmlformats.org/officeDocument/2006/relationships/image" Target="../media/image21.png"/><Relationship Id="rId35"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590.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slideLayout" Target="../slideLayouts/slideLayout2.xml"/><Relationship Id="rId7" Type="http://schemas.openxmlformats.org/officeDocument/2006/relationships/image" Target="../media/image580.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tags" Target="../tags/tag2.xml"/><Relationship Id="rId16" Type="http://schemas.openxmlformats.org/officeDocument/2006/relationships/image" Target="../media/image671.png"/><Relationship Id="rId1" Type="http://schemas.openxmlformats.org/officeDocument/2006/relationships/tags" Target="../tags/tag1.xml"/><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png"/><Relationship Id="rId4" Type="http://schemas.openxmlformats.org/officeDocument/2006/relationships/notesSlide" Target="../notesSlides/notesSlide31.xml"/><Relationship Id="rId9" Type="http://schemas.openxmlformats.org/officeDocument/2006/relationships/image" Target="../media/image600.png"/><Relationship Id="rId14" Type="http://schemas.openxmlformats.org/officeDocument/2006/relationships/image" Target="../media/image65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40.png"/><Relationship Id="rId5" Type="http://schemas.openxmlformats.org/officeDocument/2006/relationships/image" Target="../media/image23.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7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1.png"/><Relationship Id="rId5" Type="http://schemas.openxmlformats.org/officeDocument/2006/relationships/image" Target="../media/image54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10.png"/><Relationship Id="rId7" Type="http://schemas.openxmlformats.org/officeDocument/2006/relationships/image" Target="../media/image650.png"/><Relationship Id="rId2" Type="http://schemas.openxmlformats.org/officeDocument/2006/relationships/notesSlide" Target="../notesSlides/notesSlide34.xml"/><Relationship Id="rId29"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10" Type="http://schemas.openxmlformats.org/officeDocument/2006/relationships/image" Target="../media/image680.png"/><Relationship Id="rId4" Type="http://schemas.openxmlformats.org/officeDocument/2006/relationships/image" Target="../media/image620.png"/><Relationship Id="rId9" Type="http://schemas.openxmlformats.org/officeDocument/2006/relationships/image" Target="../media/image670.png"/><Relationship Id="rId30" Type="http://schemas.openxmlformats.org/officeDocument/2006/relationships/image" Target="../media/image19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1" Type="http://schemas.openxmlformats.org/officeDocument/2006/relationships/image" Target="../media/image730.png"/><Relationship Id="rId2" Type="http://schemas.openxmlformats.org/officeDocument/2006/relationships/slideLayout" Target="../slideLayouts/slideLayout2.xml"/><Relationship Id="rId20" Type="http://schemas.openxmlformats.org/officeDocument/2006/relationships/image" Target="../media/image720.png"/><Relationship Id="rId1" Type="http://schemas.openxmlformats.org/officeDocument/2006/relationships/tags" Target="../tags/tag3.xml"/><Relationship Id="rId22" Type="http://schemas.openxmlformats.org/officeDocument/2006/relationships/image" Target="../media/image740.png"/></Relationships>
</file>

<file path=ppt/slides/_rels/slide3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10" Type="http://schemas.openxmlformats.org/officeDocument/2006/relationships/image" Target="../media/image77.png"/><Relationship Id="rId4" Type="http://schemas.openxmlformats.org/officeDocument/2006/relationships/notesSlide" Target="../notesSlides/notesSlide39.xml"/><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26" Type="http://schemas.openxmlformats.org/officeDocument/2006/relationships/image" Target="../media/image770.png"/><Relationship Id="rId39" Type="http://schemas.openxmlformats.org/officeDocument/2006/relationships/image" Target="../media/image89.png"/><Relationship Id="rId3" Type="http://schemas.openxmlformats.org/officeDocument/2006/relationships/tags" Target="../tags/tag8.xml"/><Relationship Id="rId34" Type="http://schemas.openxmlformats.org/officeDocument/2006/relationships/image" Target="../media/image84.png"/><Relationship Id="rId7" Type="http://schemas.openxmlformats.org/officeDocument/2006/relationships/tags" Target="../tags/tag12.xml"/><Relationship Id="rId33" Type="http://schemas.openxmlformats.org/officeDocument/2006/relationships/image" Target="../media/image83.png"/><Relationship Id="rId38" Type="http://schemas.openxmlformats.org/officeDocument/2006/relationships/image" Target="../media/image88.png"/><Relationship Id="rId2" Type="http://schemas.openxmlformats.org/officeDocument/2006/relationships/tags" Target="../tags/tag7.xml"/><Relationship Id="rId29" Type="http://schemas.openxmlformats.org/officeDocument/2006/relationships/image" Target="../media/image800.png"/><Relationship Id="rId41" Type="http://schemas.openxmlformats.org/officeDocument/2006/relationships/image" Target="../media/image25.png"/><Relationship Id="rId1" Type="http://schemas.openxmlformats.org/officeDocument/2006/relationships/tags" Target="../tags/tag6.xml"/><Relationship Id="rId6" Type="http://schemas.openxmlformats.org/officeDocument/2006/relationships/tags" Target="../tags/tag11.xml"/><Relationship Id="rId32" Type="http://schemas.openxmlformats.org/officeDocument/2006/relationships/image" Target="../media/image210.png"/><Relationship Id="rId37" Type="http://schemas.openxmlformats.org/officeDocument/2006/relationships/image" Target="../media/image87.png"/><Relationship Id="rId40" Type="http://schemas.openxmlformats.org/officeDocument/2006/relationships/image" Target="../media/image220.png"/><Relationship Id="rId5" Type="http://schemas.openxmlformats.org/officeDocument/2006/relationships/tags" Target="../tags/tag10.xml"/><Relationship Id="rId28" Type="http://schemas.openxmlformats.org/officeDocument/2006/relationships/image" Target="../media/image790.png"/><Relationship Id="rId36" Type="http://schemas.openxmlformats.org/officeDocument/2006/relationships/image" Target="../media/image86.png"/><Relationship Id="rId31" Type="http://schemas.openxmlformats.org/officeDocument/2006/relationships/image" Target="../media/image82.png"/><Relationship Id="rId4" Type="http://schemas.openxmlformats.org/officeDocument/2006/relationships/tags" Target="../tags/tag9.xml"/><Relationship Id="rId9" Type="http://schemas.openxmlformats.org/officeDocument/2006/relationships/notesSlide" Target="../notesSlides/notesSlide41.xml"/><Relationship Id="rId27" Type="http://schemas.openxmlformats.org/officeDocument/2006/relationships/image" Target="../media/image780.png"/><Relationship Id="rId30" Type="http://schemas.openxmlformats.org/officeDocument/2006/relationships/image" Target="../media/image81.png"/><Relationship Id="rId35"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035" y="261347"/>
            <a:ext cx="3042712" cy="1648136"/>
          </a:xfrm>
          <a:prstGeom prst="rect">
            <a:avLst/>
          </a:prstGeom>
        </p:spPr>
      </p:pic>
      <p:sp>
        <p:nvSpPr>
          <p:cNvPr id="5" name="Rectangle 4"/>
          <p:cNvSpPr/>
          <p:nvPr/>
        </p:nvSpPr>
        <p:spPr>
          <a:xfrm>
            <a:off x="-76196" y="2431973"/>
            <a:ext cx="9296276" cy="1994054"/>
          </a:xfrm>
          <a:prstGeom prst="rect">
            <a:avLst/>
          </a:prstGeom>
          <a:solidFill>
            <a:schemeClr val="tx1">
              <a:alpha val="20000"/>
            </a:schemeClr>
          </a:solid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defRPr/>
            </a:pPr>
            <a:endParaRPr lang="en-US" altLang="en-US" sz="1350">
              <a:solidFill>
                <a:schemeClr val="bg1"/>
              </a:solidFill>
              <a:latin typeface="Verdana" pitchFamily="34" charset="0"/>
            </a:endParaRPr>
          </a:p>
        </p:txBody>
      </p:sp>
      <p:sp>
        <p:nvSpPr>
          <p:cNvPr id="8" name="TextBox 5"/>
          <p:cNvSpPr txBox="1">
            <a:spLocks noChangeArrowheads="1"/>
          </p:cNvSpPr>
          <p:nvPr/>
        </p:nvSpPr>
        <p:spPr bwMode="auto">
          <a:xfrm>
            <a:off x="0" y="2782669"/>
            <a:ext cx="914400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ctr">
              <a:lnSpc>
                <a:spcPct val="150000"/>
              </a:lnSpc>
            </a:pPr>
            <a:r>
              <a:rPr lang="en-US" altLang="en-US" sz="2000" dirty="0">
                <a:solidFill>
                  <a:schemeClr val="bg1"/>
                </a:solidFill>
                <a:latin typeface="+mj-lt"/>
              </a:rPr>
              <a:t>MA2011 MECHATRONICS SYSTEMS INTERFACING</a:t>
            </a:r>
          </a:p>
          <a:p>
            <a:pPr algn="ctr" eaLnBrk="1" hangingPunct="1">
              <a:lnSpc>
                <a:spcPct val="150000"/>
              </a:lnSpc>
            </a:pPr>
            <a:r>
              <a:rPr lang="en-US" sz="1800" b="0" dirty="0">
                <a:solidFill>
                  <a:schemeClr val="bg1"/>
                </a:solidFill>
                <a:latin typeface="+mj-lt"/>
                <a:ea typeface="Verdana" panose="020B0604030504040204" pitchFamily="34" charset="0"/>
                <a:cs typeface="Verdana" panose="020B0604030504040204" pitchFamily="34" charset="0"/>
              </a:rPr>
              <a:t>Lecture 1</a:t>
            </a:r>
          </a:p>
          <a:p>
            <a:pPr algn="ctr" eaLnBrk="1" hangingPunct="1">
              <a:lnSpc>
                <a:spcPct val="150000"/>
              </a:lnSpc>
            </a:pPr>
            <a:r>
              <a:rPr lang="en-US" altLang="en-US" sz="1400" b="0" dirty="0">
                <a:solidFill>
                  <a:schemeClr val="bg1"/>
                </a:solidFill>
                <a:latin typeface="+mj-lt"/>
                <a:ea typeface="Verdana" panose="020B0604030504040204" pitchFamily="34" charset="0"/>
                <a:cs typeface="Verdana" panose="020B0604030504040204" pitchFamily="34" charset="0"/>
              </a:rPr>
              <a:t>Prof. </a:t>
            </a:r>
            <a:r>
              <a:rPr lang="en-US" altLang="en-US" sz="1400" b="0" dirty="0" err="1">
                <a:solidFill>
                  <a:schemeClr val="bg1"/>
                </a:solidFill>
                <a:latin typeface="+mj-lt"/>
                <a:ea typeface="Verdana" panose="020B0604030504040204" pitchFamily="34" charset="0"/>
                <a:cs typeface="Verdana" panose="020B0604030504040204" pitchFamily="34" charset="0"/>
              </a:rPr>
              <a:t>Cai</a:t>
            </a:r>
            <a:r>
              <a:rPr lang="en-US" altLang="en-US" sz="1400" b="0" dirty="0">
                <a:solidFill>
                  <a:schemeClr val="bg1"/>
                </a:solidFill>
                <a:latin typeface="+mj-lt"/>
                <a:ea typeface="Verdana" panose="020B0604030504040204" pitchFamily="34" charset="0"/>
                <a:cs typeface="Verdana" panose="020B0604030504040204" pitchFamily="34" charset="0"/>
              </a:rPr>
              <a:t> </a:t>
            </a:r>
            <a:r>
              <a:rPr lang="en-US" altLang="en-US" sz="1400" b="0" dirty="0" err="1">
                <a:solidFill>
                  <a:schemeClr val="bg1"/>
                </a:solidFill>
                <a:latin typeface="+mj-lt"/>
                <a:ea typeface="Verdana" panose="020B0604030504040204" pitchFamily="34" charset="0"/>
                <a:cs typeface="Verdana" panose="020B0604030504040204" pitchFamily="34" charset="0"/>
              </a:rPr>
              <a:t>Yiyu</a:t>
            </a:r>
            <a:r>
              <a:rPr lang="en-US" altLang="en-US" sz="1400" b="0" dirty="0">
                <a:solidFill>
                  <a:schemeClr val="bg1"/>
                </a:solidFill>
                <a:latin typeface="+mj-lt"/>
                <a:ea typeface="Verdana" panose="020B0604030504040204" pitchFamily="34" charset="0"/>
                <a:cs typeface="Verdana" panose="020B0604030504040204" pitchFamily="34" charset="0"/>
              </a:rPr>
              <a:t> </a:t>
            </a:r>
            <a:endParaRPr lang="en-US" altLang="en-US" sz="1400" b="0" dirty="0">
              <a:solidFill>
                <a:schemeClr val="bg1"/>
              </a:solidFill>
              <a:latin typeface="+mj-lt"/>
            </a:endParaRPr>
          </a:p>
        </p:txBody>
      </p:sp>
      <p:sp>
        <p:nvSpPr>
          <p:cNvPr id="10" name="TextBox 9"/>
          <p:cNvSpPr txBox="1"/>
          <p:nvPr/>
        </p:nvSpPr>
        <p:spPr>
          <a:xfrm>
            <a:off x="605928" y="5973054"/>
            <a:ext cx="7932144" cy="523220"/>
          </a:xfrm>
          <a:prstGeom prst="rect">
            <a:avLst/>
          </a:prstGeom>
          <a:noFill/>
        </p:spPr>
        <p:txBody>
          <a:bodyPr wrap="square" rtlCol="0">
            <a:spAutoFit/>
          </a:bodyPr>
          <a:lstStyle/>
          <a:p>
            <a:pPr algn="ctr"/>
            <a:r>
              <a:rPr lang="en-US" sz="1400" b="1" dirty="0">
                <a:solidFill>
                  <a:schemeClr val="bg1"/>
                </a:solidFill>
                <a:latin typeface="+mj-lt"/>
              </a:rPr>
              <a:t>College of Engineering</a:t>
            </a:r>
          </a:p>
          <a:p>
            <a:pPr algn="ctr"/>
            <a:r>
              <a:rPr lang="en-US" sz="1400" dirty="0">
                <a:solidFill>
                  <a:schemeClr val="bg1"/>
                </a:solidFill>
                <a:latin typeface="+mj-lt"/>
              </a:rPr>
              <a:t>School of Mechanical and Aerospace Engineering</a:t>
            </a:r>
          </a:p>
        </p:txBody>
      </p:sp>
    </p:spTree>
    <p:extLst>
      <p:ext uri="{BB962C8B-B14F-4D97-AF65-F5344CB8AC3E}">
        <p14:creationId xmlns:p14="http://schemas.microsoft.com/office/powerpoint/2010/main" val="1171659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196" y="2431973"/>
            <a:ext cx="9296276" cy="1994054"/>
          </a:xfrm>
          <a:prstGeom prst="rect">
            <a:avLst/>
          </a:prstGeom>
          <a:solidFill>
            <a:schemeClr val="tx1">
              <a:alpha val="20000"/>
            </a:schemeClr>
          </a:solid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defRPr/>
            </a:pPr>
            <a:endParaRPr lang="en-US" altLang="en-US" sz="1350">
              <a:solidFill>
                <a:schemeClr val="bg1"/>
              </a:solidFill>
              <a:latin typeface="Verdana" pitchFamily="34" charset="0"/>
            </a:endParaRPr>
          </a:p>
        </p:txBody>
      </p:sp>
      <p:sp>
        <p:nvSpPr>
          <p:cNvPr id="4" name="TextBox 5"/>
          <p:cNvSpPr txBox="1">
            <a:spLocks noChangeArrowheads="1"/>
          </p:cNvSpPr>
          <p:nvPr/>
        </p:nvSpPr>
        <p:spPr bwMode="auto">
          <a:xfrm>
            <a:off x="0" y="3183131"/>
            <a:ext cx="9144000" cy="4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ctr">
              <a:lnSpc>
                <a:spcPct val="150000"/>
              </a:lnSpc>
            </a:pPr>
            <a:r>
              <a:rPr lang="en-US" altLang="en-US" sz="2000" dirty="0">
                <a:solidFill>
                  <a:schemeClr val="bg1"/>
                </a:solidFill>
                <a:latin typeface="Verdana" panose="020B0604030504040204" pitchFamily="34" charset="0"/>
              </a:rPr>
              <a:t>WHAT IS A MECHATRONICS SYSTEM?</a:t>
            </a:r>
          </a:p>
        </p:txBody>
      </p:sp>
    </p:spTree>
    <p:extLst>
      <p:ext uri="{BB962C8B-B14F-4D97-AF65-F5344CB8AC3E}">
        <p14:creationId xmlns:p14="http://schemas.microsoft.com/office/powerpoint/2010/main" val="396122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MECHATRONICS SYSTEM</a:t>
            </a:r>
          </a:p>
        </p:txBody>
      </p:sp>
      <p:sp>
        <p:nvSpPr>
          <p:cNvPr id="4" name="TextBox 3"/>
          <p:cNvSpPr txBox="1"/>
          <p:nvPr/>
        </p:nvSpPr>
        <p:spPr>
          <a:xfrm>
            <a:off x="5454648" y="700456"/>
            <a:ext cx="1962397" cy="261610"/>
          </a:xfrm>
          <a:prstGeom prst="rect">
            <a:avLst/>
          </a:prstGeom>
          <a:noFill/>
        </p:spPr>
        <p:txBody>
          <a:bodyPr wrap="none" rtlCol="0">
            <a:spAutoFit/>
          </a:bodyPr>
          <a:lstStyle/>
          <a:p>
            <a:pPr algn="r"/>
            <a:r>
              <a:rPr lang="en-US" sz="1100" b="0" dirty="0">
                <a:latin typeface="+mj-lt"/>
              </a:rPr>
              <a:t>Click image to play video</a:t>
            </a:r>
            <a:endParaRPr lang="en-SG" sz="1100" b="0" dirty="0">
              <a:latin typeface="+mj-lt"/>
            </a:endParaRPr>
          </a:p>
        </p:txBody>
      </p:sp>
      <p:pic>
        <p:nvPicPr>
          <p:cNvPr id="6" name="MA2011_A2D_Cai(Lecture 1 Slide 11)_V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7235" y="962066"/>
            <a:ext cx="5434086" cy="5434086"/>
          </a:xfrm>
          <a:prstGeom prst="rect">
            <a:avLst/>
          </a:prstGeom>
          <a:ln>
            <a:solidFill>
              <a:schemeClr val="bg1"/>
            </a:solidFill>
          </a:ln>
        </p:spPr>
      </p:pic>
    </p:spTree>
    <p:extLst>
      <p:ext uri="{BB962C8B-B14F-4D97-AF65-F5344CB8AC3E}">
        <p14:creationId xmlns:p14="http://schemas.microsoft.com/office/powerpoint/2010/main" val="13322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196" y="2431973"/>
            <a:ext cx="9296276" cy="1994054"/>
          </a:xfrm>
          <a:prstGeom prst="rect">
            <a:avLst/>
          </a:prstGeom>
          <a:solidFill>
            <a:schemeClr val="tx1">
              <a:alpha val="20000"/>
            </a:schemeClr>
          </a:solid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defRPr/>
            </a:pPr>
            <a:endParaRPr lang="en-US" altLang="en-US" sz="1350">
              <a:solidFill>
                <a:schemeClr val="bg1"/>
              </a:solidFill>
              <a:latin typeface="Verdana" pitchFamily="34" charset="0"/>
            </a:endParaRPr>
          </a:p>
        </p:txBody>
      </p:sp>
      <p:sp>
        <p:nvSpPr>
          <p:cNvPr id="5" name="TextBox 5"/>
          <p:cNvSpPr txBox="1">
            <a:spLocks noChangeArrowheads="1"/>
          </p:cNvSpPr>
          <p:nvPr/>
        </p:nvSpPr>
        <p:spPr bwMode="auto">
          <a:xfrm>
            <a:off x="0" y="270274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ctr">
              <a:lnSpc>
                <a:spcPct val="150000"/>
              </a:lnSpc>
            </a:pPr>
            <a:r>
              <a:rPr lang="en-US" altLang="en-US" sz="2000" dirty="0">
                <a:solidFill>
                  <a:schemeClr val="bg1"/>
                </a:solidFill>
                <a:latin typeface="Verdana" panose="020B0604030504040204" pitchFamily="34" charset="0"/>
              </a:rPr>
              <a:t>PART 1: SYSTEM RESPONSE</a:t>
            </a:r>
          </a:p>
          <a:p>
            <a:pPr algn="ctr" eaLnBrk="1" hangingPunct="1">
              <a:lnSpc>
                <a:spcPct val="150000"/>
              </a:lnSpc>
            </a:pPr>
            <a:r>
              <a:rPr lang="en-US" sz="1800" b="0" dirty="0">
                <a:solidFill>
                  <a:schemeClr val="bg1"/>
                </a:solidFill>
                <a:latin typeface="Verdana" panose="020B0604030504040204" pitchFamily="34" charset="0"/>
                <a:ea typeface="Verdana" panose="020B0604030504040204" pitchFamily="34" charset="0"/>
                <a:cs typeface="Verdana" panose="020B0604030504040204" pitchFamily="34" charset="0"/>
              </a:rPr>
              <a:t>This lecture explains how a physical system</a:t>
            </a:r>
          </a:p>
          <a:p>
            <a:pPr algn="ctr" eaLnBrk="1" hangingPunct="1">
              <a:lnSpc>
                <a:spcPct val="150000"/>
              </a:lnSpc>
            </a:pPr>
            <a:r>
              <a:rPr lang="en-US" sz="1800" b="0" dirty="0">
                <a:solidFill>
                  <a:schemeClr val="bg1"/>
                </a:solidFill>
                <a:latin typeface="Verdana" panose="020B0604030504040204" pitchFamily="34" charset="0"/>
                <a:ea typeface="Verdana" panose="020B0604030504040204" pitchFamily="34" charset="0"/>
                <a:cs typeface="Verdana" panose="020B0604030504040204" pitchFamily="34" charset="0"/>
              </a:rPr>
              <a:t>responds to its dynamics inputs.</a:t>
            </a:r>
          </a:p>
        </p:txBody>
      </p:sp>
    </p:spTree>
    <p:extLst>
      <p:ext uri="{BB962C8B-B14F-4D97-AF65-F5344CB8AC3E}">
        <p14:creationId xmlns:p14="http://schemas.microsoft.com/office/powerpoint/2010/main" val="76172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LEARNING GOALS</a:t>
            </a:r>
          </a:p>
        </p:txBody>
      </p:sp>
      <p:grpSp>
        <p:nvGrpSpPr>
          <p:cNvPr id="5" name="Group 4"/>
          <p:cNvGrpSpPr/>
          <p:nvPr/>
        </p:nvGrpSpPr>
        <p:grpSpPr>
          <a:xfrm>
            <a:off x="268231" y="742516"/>
            <a:ext cx="8608828" cy="831601"/>
            <a:chOff x="268231" y="742517"/>
            <a:chExt cx="8608828" cy="637842"/>
          </a:xfrm>
        </p:grpSpPr>
        <p:sp>
          <p:nvSpPr>
            <p:cNvPr id="20" name="Hexagon 19"/>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p:cNvSpPr txBox="1"/>
            <p:nvPr/>
          </p:nvSpPr>
          <p:spPr>
            <a:xfrm>
              <a:off x="1340630" y="811523"/>
              <a:ext cx="7333470" cy="472132"/>
            </a:xfrm>
            <a:prstGeom prst="rect">
              <a:avLst/>
            </a:prstGeom>
            <a:noFill/>
          </p:spPr>
          <p:txBody>
            <a:bodyPr wrap="square" rtlCol="0">
              <a:spAutoFit/>
            </a:bodyPr>
            <a:lstStyle/>
            <a:p>
              <a:pPr marL="0" lvl="1" algn="just"/>
              <a:r>
                <a:rPr lang="en-US" sz="1700" b="0" dirty="0">
                  <a:solidFill>
                    <a:srgbClr val="585858"/>
                  </a:solidFill>
                  <a:latin typeface="+mj-lt"/>
                  <a:cs typeface="Arial" panose="020B0604020202020204" pitchFamily="34" charset="0"/>
                </a:rPr>
                <a:t>Three main characteristics of a good </a:t>
              </a:r>
              <a:r>
                <a:rPr lang="en-US" sz="1700" b="0" dirty="0">
                  <a:solidFill>
                    <a:srgbClr val="FF0000"/>
                  </a:solidFill>
                  <a:latin typeface="+mj-lt"/>
                  <a:cs typeface="Arial" panose="020B0604020202020204" pitchFamily="34" charset="0"/>
                </a:rPr>
                <a:t>measurement</a:t>
              </a:r>
              <a:r>
                <a:rPr lang="en-US" sz="1700" b="0" dirty="0">
                  <a:solidFill>
                    <a:srgbClr val="585858"/>
                  </a:solidFill>
                  <a:latin typeface="+mj-lt"/>
                  <a:cs typeface="Arial" panose="020B0604020202020204" pitchFamily="34" charset="0"/>
                </a:rPr>
                <a:t> system of Amplitude Linearity, Phase Linearity, and Adequate Bandwidth.</a:t>
              </a:r>
              <a:endParaRPr lang="en-SG" sz="1700" b="0" dirty="0">
                <a:solidFill>
                  <a:srgbClr val="585858"/>
                </a:solidFill>
                <a:latin typeface="+mj-lt"/>
              </a:endParaRPr>
            </a:p>
          </p:txBody>
        </p:sp>
      </p:grpSp>
      <p:grpSp>
        <p:nvGrpSpPr>
          <p:cNvPr id="86" name="Group 85"/>
          <p:cNvGrpSpPr/>
          <p:nvPr/>
        </p:nvGrpSpPr>
        <p:grpSpPr>
          <a:xfrm>
            <a:off x="268231" y="1727559"/>
            <a:ext cx="8608828" cy="831601"/>
            <a:chOff x="268231" y="742517"/>
            <a:chExt cx="8608828" cy="637842"/>
          </a:xfrm>
        </p:grpSpPr>
        <p:sp>
          <p:nvSpPr>
            <p:cNvPr id="87" name="Hexagon 86"/>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8" name="TextBox 87"/>
            <p:cNvSpPr txBox="1"/>
            <p:nvPr/>
          </p:nvSpPr>
          <p:spPr>
            <a:xfrm>
              <a:off x="1340630" y="928830"/>
              <a:ext cx="7333470" cy="338554"/>
            </a:xfrm>
            <a:prstGeom prst="rect">
              <a:avLst/>
            </a:prstGeom>
            <a:noFill/>
          </p:spPr>
          <p:txBody>
            <a:bodyPr wrap="square" rtlCol="0">
              <a:spAutoFit/>
            </a:bodyPr>
            <a:lstStyle/>
            <a:p>
              <a:pPr algn="just"/>
              <a:r>
                <a:rPr lang="en-US" sz="1600" b="0" dirty="0">
                  <a:solidFill>
                    <a:srgbClr val="585858"/>
                  </a:solidFill>
                  <a:latin typeface="+mj-lt"/>
                </a:rPr>
                <a:t>Fourier series representation of a signal and its applications.</a:t>
              </a:r>
              <a:endParaRPr lang="en-US" sz="1600" dirty="0">
                <a:solidFill>
                  <a:srgbClr val="585858"/>
                </a:solidFill>
                <a:latin typeface="+mj-lt"/>
              </a:endParaRPr>
            </a:p>
          </p:txBody>
        </p:sp>
      </p:grpSp>
      <p:grpSp>
        <p:nvGrpSpPr>
          <p:cNvPr id="94" name="Group 93"/>
          <p:cNvGrpSpPr/>
          <p:nvPr/>
        </p:nvGrpSpPr>
        <p:grpSpPr>
          <a:xfrm>
            <a:off x="268231" y="2717781"/>
            <a:ext cx="8608828" cy="878047"/>
            <a:chOff x="268231" y="742517"/>
            <a:chExt cx="8608828" cy="673466"/>
          </a:xfrm>
        </p:grpSpPr>
        <p:sp>
          <p:nvSpPr>
            <p:cNvPr id="95" name="Hexagon 94"/>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TextBox 95"/>
            <p:cNvSpPr txBox="1"/>
            <p:nvPr/>
          </p:nvSpPr>
          <p:spPr>
            <a:xfrm>
              <a:off x="1340630" y="831208"/>
              <a:ext cx="7333470" cy="584775"/>
            </a:xfrm>
            <a:prstGeom prst="rect">
              <a:avLst/>
            </a:prstGeom>
            <a:noFill/>
          </p:spPr>
          <p:txBody>
            <a:bodyPr wrap="square" rtlCol="0">
              <a:spAutoFit/>
            </a:bodyPr>
            <a:lstStyle/>
            <a:p>
              <a:pPr algn="just"/>
              <a:r>
                <a:rPr lang="en-US" sz="1600" b="0" dirty="0">
                  <a:solidFill>
                    <a:srgbClr val="585858"/>
                  </a:solidFill>
                  <a:latin typeface="+mj-lt"/>
                </a:rPr>
                <a:t>Relationship between an instrument's bandwidth and spectra of its input and output signals.</a:t>
              </a:r>
              <a:endParaRPr lang="en-US" sz="1600" dirty="0">
                <a:solidFill>
                  <a:srgbClr val="585858"/>
                </a:solidFill>
                <a:latin typeface="+mj-lt"/>
              </a:endParaRPr>
            </a:p>
          </p:txBody>
        </p:sp>
      </p:grpSp>
      <p:grpSp>
        <p:nvGrpSpPr>
          <p:cNvPr id="102" name="Group 101"/>
          <p:cNvGrpSpPr/>
          <p:nvPr/>
        </p:nvGrpSpPr>
        <p:grpSpPr>
          <a:xfrm>
            <a:off x="268231" y="3696800"/>
            <a:ext cx="8608828" cy="831601"/>
            <a:chOff x="268231" y="742517"/>
            <a:chExt cx="8608828" cy="637842"/>
          </a:xfrm>
        </p:grpSpPr>
        <p:sp>
          <p:nvSpPr>
            <p:cNvPr id="103" name="Hexagon 102"/>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TextBox 103"/>
            <p:cNvSpPr txBox="1"/>
            <p:nvPr/>
          </p:nvSpPr>
          <p:spPr>
            <a:xfrm>
              <a:off x="1340630" y="922145"/>
              <a:ext cx="7333470" cy="259673"/>
            </a:xfrm>
            <a:prstGeom prst="rect">
              <a:avLst/>
            </a:prstGeom>
            <a:noFill/>
          </p:spPr>
          <p:txBody>
            <a:bodyPr wrap="square" rtlCol="0">
              <a:spAutoFit/>
            </a:bodyPr>
            <a:lstStyle/>
            <a:p>
              <a:pPr algn="just"/>
              <a:r>
                <a:rPr lang="en-US" sz="1600" b="0" dirty="0">
                  <a:solidFill>
                    <a:srgbClr val="585858"/>
                  </a:solidFill>
                  <a:latin typeface="+mj-lt"/>
                </a:rPr>
                <a:t>Dynamic response of zero-, first-, and second-order systems.</a:t>
              </a:r>
              <a:endParaRPr lang="en-US" sz="1600" dirty="0">
                <a:solidFill>
                  <a:srgbClr val="585858"/>
                </a:solidFill>
                <a:latin typeface="+mj-lt"/>
              </a:endParaRPr>
            </a:p>
          </p:txBody>
        </p:sp>
      </p:grpSp>
      <p:grpSp>
        <p:nvGrpSpPr>
          <p:cNvPr id="110" name="Group 109"/>
          <p:cNvGrpSpPr/>
          <p:nvPr/>
        </p:nvGrpSpPr>
        <p:grpSpPr>
          <a:xfrm>
            <a:off x="268231" y="4704479"/>
            <a:ext cx="8608828" cy="831601"/>
            <a:chOff x="268231" y="742517"/>
            <a:chExt cx="8608828" cy="637842"/>
          </a:xfrm>
        </p:grpSpPr>
        <p:sp>
          <p:nvSpPr>
            <p:cNvPr id="111" name="Hexagon 110"/>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2" name="TextBox 111"/>
            <p:cNvSpPr txBox="1"/>
            <p:nvPr/>
          </p:nvSpPr>
          <p:spPr>
            <a:xfrm>
              <a:off x="1340630" y="914625"/>
              <a:ext cx="7333470" cy="338554"/>
            </a:xfrm>
            <a:prstGeom prst="rect">
              <a:avLst/>
            </a:prstGeom>
            <a:noFill/>
          </p:spPr>
          <p:txBody>
            <a:bodyPr wrap="square" rtlCol="0">
              <a:spAutoFit/>
            </a:bodyPr>
            <a:lstStyle/>
            <a:p>
              <a:pPr algn="just"/>
              <a:r>
                <a:rPr lang="en-US" sz="1600" b="0" dirty="0">
                  <a:solidFill>
                    <a:srgbClr val="585858"/>
                  </a:solidFill>
                  <a:latin typeface="+mj-lt"/>
                </a:rPr>
                <a:t>System response to step and sinusoidal inputs.</a:t>
              </a:r>
              <a:endParaRPr lang="en-US" sz="1600" dirty="0">
                <a:solidFill>
                  <a:srgbClr val="585858"/>
                </a:solidFill>
                <a:latin typeface="+mj-lt"/>
              </a:endParaRPr>
            </a:p>
          </p:txBody>
        </p:sp>
      </p:grpSp>
      <p:grpSp>
        <p:nvGrpSpPr>
          <p:cNvPr id="118" name="Group 117"/>
          <p:cNvGrpSpPr/>
          <p:nvPr/>
        </p:nvGrpSpPr>
        <p:grpSpPr>
          <a:xfrm>
            <a:off x="268231" y="5683498"/>
            <a:ext cx="8608828" cy="831601"/>
            <a:chOff x="268231" y="742517"/>
            <a:chExt cx="8608828" cy="637842"/>
          </a:xfrm>
        </p:grpSpPr>
        <p:sp>
          <p:nvSpPr>
            <p:cNvPr id="119" name="Hexagon 118"/>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0" name="TextBox 119"/>
            <p:cNvSpPr txBox="1"/>
            <p:nvPr/>
          </p:nvSpPr>
          <p:spPr>
            <a:xfrm>
              <a:off x="1340630" y="933221"/>
              <a:ext cx="7333470" cy="338554"/>
            </a:xfrm>
            <a:prstGeom prst="rect">
              <a:avLst/>
            </a:prstGeom>
            <a:noFill/>
          </p:spPr>
          <p:txBody>
            <a:bodyPr wrap="square" rtlCol="0">
              <a:spAutoFit/>
            </a:bodyPr>
            <a:lstStyle/>
            <a:p>
              <a:pPr algn="just"/>
              <a:r>
                <a:rPr lang="en-US" sz="1600" b="0" dirty="0">
                  <a:solidFill>
                    <a:srgbClr val="585858"/>
                  </a:solidFill>
                  <a:latin typeface="+mj-lt"/>
                </a:rPr>
                <a:t>Analogies among mechanical, electrical and hydraulic systems.</a:t>
              </a:r>
            </a:p>
          </p:txBody>
        </p:sp>
      </p:grpSp>
      <p:grpSp>
        <p:nvGrpSpPr>
          <p:cNvPr id="7" name="Group 6"/>
          <p:cNvGrpSpPr/>
          <p:nvPr/>
        </p:nvGrpSpPr>
        <p:grpSpPr>
          <a:xfrm>
            <a:off x="370353" y="804373"/>
            <a:ext cx="855197" cy="748557"/>
            <a:chOff x="370353" y="804373"/>
            <a:chExt cx="855197" cy="748557"/>
          </a:xfrm>
        </p:grpSpPr>
        <p:grpSp>
          <p:nvGrpSpPr>
            <p:cNvPr id="22" name="Group 21"/>
            <p:cNvGrpSpPr/>
            <p:nvPr/>
          </p:nvGrpSpPr>
          <p:grpSpPr>
            <a:xfrm>
              <a:off x="370353" y="804373"/>
              <a:ext cx="855197" cy="690840"/>
              <a:chOff x="685800" y="1414980"/>
              <a:chExt cx="1645920" cy="1081466"/>
            </a:xfrm>
          </p:grpSpPr>
          <p:sp>
            <p:nvSpPr>
              <p:cNvPr id="23" name="Hexagon 22"/>
              <p:cNvSpPr/>
              <p:nvPr/>
            </p:nvSpPr>
            <p:spPr>
              <a:xfrm>
                <a:off x="685800" y="1417320"/>
                <a:ext cx="1645920" cy="1070304"/>
              </a:xfrm>
              <a:prstGeom prst="hexagon">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5" name="TextBox 24"/>
            <p:cNvSpPr txBox="1"/>
            <p:nvPr/>
          </p:nvSpPr>
          <p:spPr>
            <a:xfrm>
              <a:off x="606344" y="870770"/>
              <a:ext cx="380041" cy="682160"/>
            </a:xfrm>
            <a:prstGeom prst="rect">
              <a:avLst/>
            </a:prstGeom>
            <a:noFill/>
          </p:spPr>
          <p:txBody>
            <a:bodyPr wrap="square" rtlCol="0">
              <a:spAutoFit/>
            </a:bodyPr>
            <a:lstStyle/>
            <a:p>
              <a:pPr algn="ctr"/>
              <a:r>
                <a:rPr lang="en-US" sz="2800" dirty="0">
                  <a:solidFill>
                    <a:schemeClr val="bg1"/>
                  </a:solidFill>
                  <a:latin typeface="+mj-lt"/>
                </a:rPr>
                <a:t>1</a:t>
              </a:r>
              <a:endParaRPr lang="en-SG" sz="2800" dirty="0">
                <a:solidFill>
                  <a:schemeClr val="bg1"/>
                </a:solidFill>
                <a:latin typeface="+mj-lt"/>
              </a:endParaRPr>
            </a:p>
          </p:txBody>
        </p:sp>
      </p:grpSp>
      <p:grpSp>
        <p:nvGrpSpPr>
          <p:cNvPr id="8" name="Group 7"/>
          <p:cNvGrpSpPr/>
          <p:nvPr/>
        </p:nvGrpSpPr>
        <p:grpSpPr>
          <a:xfrm>
            <a:off x="370353" y="1789416"/>
            <a:ext cx="855197" cy="748557"/>
            <a:chOff x="370353" y="1789416"/>
            <a:chExt cx="855197" cy="748557"/>
          </a:xfrm>
        </p:grpSpPr>
        <p:grpSp>
          <p:nvGrpSpPr>
            <p:cNvPr id="90" name="Group 89"/>
            <p:cNvGrpSpPr/>
            <p:nvPr/>
          </p:nvGrpSpPr>
          <p:grpSpPr>
            <a:xfrm>
              <a:off x="370353" y="1789416"/>
              <a:ext cx="855197" cy="690840"/>
              <a:chOff x="685800" y="1414980"/>
              <a:chExt cx="1645920" cy="1081466"/>
            </a:xfrm>
          </p:grpSpPr>
          <p:sp>
            <p:nvSpPr>
              <p:cNvPr id="92" name="Hexagon 91"/>
              <p:cNvSpPr/>
              <p:nvPr/>
            </p:nvSpPr>
            <p:spPr>
              <a:xfrm>
                <a:off x="685800" y="1417320"/>
                <a:ext cx="1645920" cy="1070304"/>
              </a:xfrm>
              <a:prstGeom prst="hexagon">
                <a:avLst/>
              </a:prstGeom>
              <a:solidFill>
                <a:srgbClr val="6095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3"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91" name="TextBox 90"/>
            <p:cNvSpPr txBox="1"/>
            <p:nvPr/>
          </p:nvSpPr>
          <p:spPr>
            <a:xfrm>
              <a:off x="606344" y="1855813"/>
              <a:ext cx="380041" cy="682160"/>
            </a:xfrm>
            <a:prstGeom prst="rect">
              <a:avLst/>
            </a:prstGeom>
            <a:noFill/>
          </p:spPr>
          <p:txBody>
            <a:bodyPr wrap="square" rtlCol="0">
              <a:spAutoFit/>
            </a:bodyPr>
            <a:lstStyle/>
            <a:p>
              <a:pPr algn="ctr"/>
              <a:r>
                <a:rPr lang="en-US" sz="2800" dirty="0">
                  <a:solidFill>
                    <a:schemeClr val="bg1"/>
                  </a:solidFill>
                  <a:latin typeface="+mj-lt"/>
                </a:rPr>
                <a:t>2</a:t>
              </a:r>
              <a:endParaRPr lang="en-SG" sz="2800" dirty="0">
                <a:solidFill>
                  <a:schemeClr val="bg1"/>
                </a:solidFill>
                <a:latin typeface="+mj-lt"/>
              </a:endParaRPr>
            </a:p>
          </p:txBody>
        </p:sp>
      </p:grpSp>
      <p:grpSp>
        <p:nvGrpSpPr>
          <p:cNvPr id="126" name="Group 125"/>
          <p:cNvGrpSpPr/>
          <p:nvPr/>
        </p:nvGrpSpPr>
        <p:grpSpPr>
          <a:xfrm>
            <a:off x="370353" y="2779638"/>
            <a:ext cx="855197" cy="748557"/>
            <a:chOff x="370353" y="2779638"/>
            <a:chExt cx="855197" cy="748557"/>
          </a:xfrm>
        </p:grpSpPr>
        <p:grpSp>
          <p:nvGrpSpPr>
            <p:cNvPr id="98" name="Group 97"/>
            <p:cNvGrpSpPr/>
            <p:nvPr/>
          </p:nvGrpSpPr>
          <p:grpSpPr>
            <a:xfrm>
              <a:off x="370353" y="2779638"/>
              <a:ext cx="855197" cy="690840"/>
              <a:chOff x="685800" y="1414980"/>
              <a:chExt cx="1645920" cy="1081466"/>
            </a:xfrm>
          </p:grpSpPr>
          <p:sp>
            <p:nvSpPr>
              <p:cNvPr id="100" name="Hexagon 99"/>
              <p:cNvSpPr/>
              <p:nvPr/>
            </p:nvSpPr>
            <p:spPr>
              <a:xfrm>
                <a:off x="685800" y="1417320"/>
                <a:ext cx="1645920" cy="1070304"/>
              </a:xfrm>
              <a:prstGeom prst="hexagon">
                <a:avLst/>
              </a:prstGeom>
              <a:solidFill>
                <a:srgbClr val="EBA3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1"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99" name="TextBox 98"/>
            <p:cNvSpPr txBox="1"/>
            <p:nvPr/>
          </p:nvSpPr>
          <p:spPr>
            <a:xfrm>
              <a:off x="606344" y="2846035"/>
              <a:ext cx="380041" cy="682160"/>
            </a:xfrm>
            <a:prstGeom prst="rect">
              <a:avLst/>
            </a:prstGeom>
            <a:noFill/>
          </p:spPr>
          <p:txBody>
            <a:bodyPr wrap="square" rtlCol="0">
              <a:spAutoFit/>
            </a:bodyPr>
            <a:lstStyle/>
            <a:p>
              <a:pPr algn="ctr"/>
              <a:r>
                <a:rPr lang="en-US" sz="2800" dirty="0">
                  <a:solidFill>
                    <a:schemeClr val="bg1"/>
                  </a:solidFill>
                  <a:latin typeface="+mj-lt"/>
                </a:rPr>
                <a:t>3</a:t>
              </a:r>
              <a:endParaRPr lang="en-SG" sz="2800" dirty="0">
                <a:solidFill>
                  <a:schemeClr val="bg1"/>
                </a:solidFill>
                <a:latin typeface="+mj-lt"/>
              </a:endParaRPr>
            </a:p>
          </p:txBody>
        </p:sp>
      </p:grpSp>
      <p:grpSp>
        <p:nvGrpSpPr>
          <p:cNvPr id="127" name="Group 126"/>
          <p:cNvGrpSpPr/>
          <p:nvPr/>
        </p:nvGrpSpPr>
        <p:grpSpPr>
          <a:xfrm>
            <a:off x="370353" y="3758657"/>
            <a:ext cx="855197" cy="748557"/>
            <a:chOff x="370353" y="3758657"/>
            <a:chExt cx="855197" cy="748557"/>
          </a:xfrm>
        </p:grpSpPr>
        <p:grpSp>
          <p:nvGrpSpPr>
            <p:cNvPr id="106" name="Group 105"/>
            <p:cNvGrpSpPr/>
            <p:nvPr/>
          </p:nvGrpSpPr>
          <p:grpSpPr>
            <a:xfrm>
              <a:off x="370353" y="3758657"/>
              <a:ext cx="855197" cy="690840"/>
              <a:chOff x="685800" y="1414980"/>
              <a:chExt cx="1645920" cy="1081466"/>
            </a:xfrm>
          </p:grpSpPr>
          <p:sp>
            <p:nvSpPr>
              <p:cNvPr id="108" name="Hexagon 107"/>
              <p:cNvSpPr/>
              <p:nvPr/>
            </p:nvSpPr>
            <p:spPr>
              <a:xfrm>
                <a:off x="685800" y="1417320"/>
                <a:ext cx="1645920" cy="1070304"/>
              </a:xfrm>
              <a:prstGeom prst="hexagon">
                <a:avLst/>
              </a:prstGeom>
              <a:solidFill>
                <a:srgbClr val="8497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9"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07" name="TextBox 106"/>
            <p:cNvSpPr txBox="1"/>
            <p:nvPr/>
          </p:nvSpPr>
          <p:spPr>
            <a:xfrm>
              <a:off x="606344" y="3825054"/>
              <a:ext cx="380041" cy="682160"/>
            </a:xfrm>
            <a:prstGeom prst="rect">
              <a:avLst/>
            </a:prstGeom>
            <a:noFill/>
          </p:spPr>
          <p:txBody>
            <a:bodyPr wrap="square" rtlCol="0">
              <a:spAutoFit/>
            </a:bodyPr>
            <a:lstStyle/>
            <a:p>
              <a:pPr algn="ctr"/>
              <a:r>
                <a:rPr lang="en-US" sz="2800" dirty="0">
                  <a:solidFill>
                    <a:schemeClr val="bg1"/>
                  </a:solidFill>
                  <a:latin typeface="+mj-lt"/>
                </a:rPr>
                <a:t>4</a:t>
              </a:r>
              <a:endParaRPr lang="en-SG" sz="2800" dirty="0">
                <a:solidFill>
                  <a:schemeClr val="bg1"/>
                </a:solidFill>
                <a:latin typeface="+mj-lt"/>
              </a:endParaRPr>
            </a:p>
          </p:txBody>
        </p:sp>
      </p:grpSp>
      <p:grpSp>
        <p:nvGrpSpPr>
          <p:cNvPr id="128" name="Group 127"/>
          <p:cNvGrpSpPr/>
          <p:nvPr/>
        </p:nvGrpSpPr>
        <p:grpSpPr>
          <a:xfrm>
            <a:off x="370353" y="4766336"/>
            <a:ext cx="855197" cy="748557"/>
            <a:chOff x="370353" y="4766336"/>
            <a:chExt cx="855197" cy="748557"/>
          </a:xfrm>
        </p:grpSpPr>
        <p:grpSp>
          <p:nvGrpSpPr>
            <p:cNvPr id="114" name="Group 113"/>
            <p:cNvGrpSpPr/>
            <p:nvPr/>
          </p:nvGrpSpPr>
          <p:grpSpPr>
            <a:xfrm>
              <a:off x="370353" y="4766336"/>
              <a:ext cx="855197" cy="690840"/>
              <a:chOff x="685800" y="1414980"/>
              <a:chExt cx="1645920" cy="1081466"/>
            </a:xfrm>
          </p:grpSpPr>
          <p:sp>
            <p:nvSpPr>
              <p:cNvPr id="116" name="Hexagon 115"/>
              <p:cNvSpPr/>
              <p:nvPr/>
            </p:nvSpPr>
            <p:spPr>
              <a:xfrm>
                <a:off x="685800" y="1417320"/>
                <a:ext cx="1645920" cy="1070304"/>
              </a:xfrm>
              <a:prstGeom prst="hexagon">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7"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15" name="TextBox 114"/>
            <p:cNvSpPr txBox="1"/>
            <p:nvPr/>
          </p:nvSpPr>
          <p:spPr>
            <a:xfrm>
              <a:off x="606344" y="4832733"/>
              <a:ext cx="380041" cy="682160"/>
            </a:xfrm>
            <a:prstGeom prst="rect">
              <a:avLst/>
            </a:prstGeom>
            <a:noFill/>
          </p:spPr>
          <p:txBody>
            <a:bodyPr wrap="square" rtlCol="0">
              <a:spAutoFit/>
            </a:bodyPr>
            <a:lstStyle/>
            <a:p>
              <a:pPr algn="ctr"/>
              <a:r>
                <a:rPr lang="en-US" sz="2800" dirty="0">
                  <a:solidFill>
                    <a:schemeClr val="bg1"/>
                  </a:solidFill>
                  <a:latin typeface="+mj-lt"/>
                </a:rPr>
                <a:t>5</a:t>
              </a:r>
              <a:endParaRPr lang="en-SG" sz="2800" dirty="0">
                <a:solidFill>
                  <a:schemeClr val="bg1"/>
                </a:solidFill>
                <a:latin typeface="+mj-lt"/>
              </a:endParaRPr>
            </a:p>
          </p:txBody>
        </p:sp>
      </p:grpSp>
      <p:grpSp>
        <p:nvGrpSpPr>
          <p:cNvPr id="129" name="Group 128"/>
          <p:cNvGrpSpPr/>
          <p:nvPr/>
        </p:nvGrpSpPr>
        <p:grpSpPr>
          <a:xfrm>
            <a:off x="370353" y="5745355"/>
            <a:ext cx="855197" cy="748557"/>
            <a:chOff x="370353" y="5745355"/>
            <a:chExt cx="855197" cy="748557"/>
          </a:xfrm>
        </p:grpSpPr>
        <p:grpSp>
          <p:nvGrpSpPr>
            <p:cNvPr id="122" name="Group 121"/>
            <p:cNvGrpSpPr/>
            <p:nvPr/>
          </p:nvGrpSpPr>
          <p:grpSpPr>
            <a:xfrm>
              <a:off x="370353" y="5745355"/>
              <a:ext cx="855197" cy="690840"/>
              <a:chOff x="685800" y="1414980"/>
              <a:chExt cx="1645920" cy="1081466"/>
            </a:xfrm>
          </p:grpSpPr>
          <p:sp>
            <p:nvSpPr>
              <p:cNvPr id="124" name="Hexagon 123"/>
              <p:cNvSpPr/>
              <p:nvPr/>
            </p:nvSpPr>
            <p:spPr>
              <a:xfrm>
                <a:off x="685800" y="1417320"/>
                <a:ext cx="1645920" cy="1070304"/>
              </a:xfrm>
              <a:prstGeom prst="hexagon">
                <a:avLst/>
              </a:prstGeom>
              <a:solidFill>
                <a:srgbClr val="6095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23" name="TextBox 122"/>
            <p:cNvSpPr txBox="1"/>
            <p:nvPr/>
          </p:nvSpPr>
          <p:spPr>
            <a:xfrm>
              <a:off x="606344" y="5811752"/>
              <a:ext cx="380041" cy="682160"/>
            </a:xfrm>
            <a:prstGeom prst="rect">
              <a:avLst/>
            </a:prstGeom>
            <a:noFill/>
          </p:spPr>
          <p:txBody>
            <a:bodyPr wrap="square" rtlCol="0">
              <a:spAutoFit/>
            </a:bodyPr>
            <a:lstStyle/>
            <a:p>
              <a:pPr algn="ctr"/>
              <a:r>
                <a:rPr lang="en-US" sz="2800" dirty="0">
                  <a:solidFill>
                    <a:schemeClr val="bg1"/>
                  </a:solidFill>
                  <a:latin typeface="+mj-lt"/>
                </a:rPr>
                <a:t>6</a:t>
              </a:r>
              <a:endParaRPr lang="en-SG" sz="2800" dirty="0">
                <a:solidFill>
                  <a:schemeClr val="bg1"/>
                </a:solidFill>
                <a:latin typeface="+mj-l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500"/>
                                        <p:tgtEl>
                                          <p:spTgt spid="1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
                                        </p:tgtEl>
                                        <p:attrNameLst>
                                          <p:attrName>style.visibility</p:attrName>
                                        </p:attrNameLst>
                                      </p:cBhvr>
                                      <p:to>
                                        <p:strVal val="visible"/>
                                      </p:to>
                                    </p:set>
                                    <p:animEffect transition="in" filter="fade">
                                      <p:cBhvr>
                                        <p:cTn id="42" dur="500"/>
                                        <p:tgtEl>
                                          <p:spTgt spid="10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8"/>
                                        </p:tgtEl>
                                        <p:attrNameLst>
                                          <p:attrName>style.visibility</p:attrName>
                                        </p:attrNameLst>
                                      </p:cBhvr>
                                      <p:to>
                                        <p:strVal val="visible"/>
                                      </p:to>
                                    </p:set>
                                    <p:animEffect transition="in" filter="fade">
                                      <p:cBhvr>
                                        <p:cTn id="47" dur="500"/>
                                        <p:tgtEl>
                                          <p:spTgt spid="1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fade">
                                      <p:cBhvr>
                                        <p:cTn id="52" dur="500"/>
                                        <p:tgtEl>
                                          <p:spTgt spid="1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9"/>
                                        </p:tgtEl>
                                        <p:attrNameLst>
                                          <p:attrName>style.visibility</p:attrName>
                                        </p:attrNameLst>
                                      </p:cBhvr>
                                      <p:to>
                                        <p:strVal val="visible"/>
                                      </p:to>
                                    </p:set>
                                    <p:animEffect transition="in" filter="fade">
                                      <p:cBhvr>
                                        <p:cTn id="57" dur="500"/>
                                        <p:tgtEl>
                                          <p:spTgt spid="1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196" y="2431973"/>
            <a:ext cx="9296276" cy="1994054"/>
          </a:xfrm>
          <a:prstGeom prst="rect">
            <a:avLst/>
          </a:prstGeom>
          <a:solidFill>
            <a:schemeClr val="tx1">
              <a:alpha val="20000"/>
            </a:schemeClr>
          </a:solid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defRPr/>
            </a:pPr>
            <a:endParaRPr lang="en-US" altLang="en-US" sz="1350">
              <a:solidFill>
                <a:schemeClr val="bg1"/>
              </a:solidFill>
              <a:latin typeface="Verdana" pitchFamily="34" charset="0"/>
            </a:endParaRPr>
          </a:p>
        </p:txBody>
      </p:sp>
      <p:sp>
        <p:nvSpPr>
          <p:cNvPr id="4" name="TextBox 5"/>
          <p:cNvSpPr txBox="1">
            <a:spLocks noChangeArrowheads="1"/>
          </p:cNvSpPr>
          <p:nvPr/>
        </p:nvSpPr>
        <p:spPr bwMode="auto">
          <a:xfrm>
            <a:off x="0" y="3183131"/>
            <a:ext cx="9144000" cy="4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ctr">
              <a:lnSpc>
                <a:spcPct val="150000"/>
              </a:lnSpc>
            </a:pPr>
            <a:r>
              <a:rPr lang="en-US" altLang="en-US" sz="2000" dirty="0">
                <a:solidFill>
                  <a:schemeClr val="bg1"/>
                </a:solidFill>
                <a:latin typeface="+mj-lt"/>
              </a:rPr>
              <a:t>PART 1.1 </a:t>
            </a:r>
            <a:r>
              <a:rPr lang="en-US" altLang="en-US" sz="2000" dirty="0">
                <a:solidFill>
                  <a:schemeClr val="bg1"/>
                </a:solidFill>
                <a:highlight>
                  <a:srgbClr val="008080"/>
                </a:highlight>
                <a:latin typeface="+mj-lt"/>
              </a:rPr>
              <a:t>MEASUREMENT</a:t>
            </a:r>
            <a:r>
              <a:rPr lang="en-US" altLang="en-US" sz="2000" dirty="0">
                <a:solidFill>
                  <a:schemeClr val="bg1"/>
                </a:solidFill>
                <a:latin typeface="+mj-lt"/>
              </a:rPr>
              <a:t> SYSTEMS</a:t>
            </a:r>
          </a:p>
        </p:txBody>
      </p:sp>
    </p:spTree>
    <p:extLst>
      <p:ext uri="{BB962C8B-B14F-4D97-AF65-F5344CB8AC3E}">
        <p14:creationId xmlns:p14="http://schemas.microsoft.com/office/powerpoint/2010/main" val="95753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565150"/>
          </a:xfrm>
        </p:spPr>
        <p:txBody>
          <a:bodyPr/>
          <a:lstStyle/>
          <a:p>
            <a:r>
              <a:rPr lang="en-US" sz="2200" dirty="0"/>
              <a:t>MEASUREMENT SYSTEMS - COMPONENTS</a:t>
            </a:r>
          </a:p>
        </p:txBody>
      </p:sp>
      <p:grpSp>
        <p:nvGrpSpPr>
          <p:cNvPr id="6" name="Group 5"/>
          <p:cNvGrpSpPr/>
          <p:nvPr/>
        </p:nvGrpSpPr>
        <p:grpSpPr>
          <a:xfrm>
            <a:off x="2713141" y="1038731"/>
            <a:ext cx="3700358" cy="1496614"/>
            <a:chOff x="6469166" y="1246603"/>
            <a:chExt cx="2419970" cy="1496614"/>
          </a:xfrm>
        </p:grpSpPr>
        <p:sp>
          <p:nvSpPr>
            <p:cNvPr id="8" name="Rounded Rectangle 7"/>
            <p:cNvSpPr/>
            <p:nvPr/>
          </p:nvSpPr>
          <p:spPr>
            <a:xfrm>
              <a:off x="6469166" y="1246603"/>
              <a:ext cx="2228850" cy="1400193"/>
            </a:xfrm>
            <a:prstGeom prst="roundRect">
              <a:avLst>
                <a:gd name="adj" fmla="val 13946"/>
              </a:avLst>
            </a:prstGeom>
            <a:solidFill>
              <a:srgbClr val="585858">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4" name="Rounded Rectangle 3"/>
            <p:cNvSpPr/>
            <p:nvPr/>
          </p:nvSpPr>
          <p:spPr>
            <a:xfrm>
              <a:off x="6610453" y="1343024"/>
              <a:ext cx="2278683" cy="1400193"/>
            </a:xfrm>
            <a:prstGeom prst="roundRect">
              <a:avLst>
                <a:gd name="adj" fmla="val 13946"/>
              </a:avLst>
            </a:prstGeom>
            <a:solidFill>
              <a:srgbClr val="7F7F7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a:t>
              </a:r>
              <a:r>
                <a:rPr lang="en-US" sz="1600" dirty="0">
                  <a:solidFill>
                    <a:srgbClr val="FF0000"/>
                  </a:solidFill>
                </a:rPr>
                <a:t>measurement</a:t>
              </a:r>
              <a:r>
                <a:rPr lang="en-US" sz="1600" dirty="0"/>
                <a:t> system</a:t>
              </a:r>
            </a:p>
            <a:p>
              <a:pPr algn="ctr"/>
              <a:r>
                <a:rPr lang="en-US" sz="1200" b="0" i="1" dirty="0"/>
                <a:t>(integral part of mechatronics systems) </a:t>
              </a:r>
            </a:p>
            <a:p>
              <a:pPr algn="ctr"/>
              <a:r>
                <a:rPr lang="en-US" sz="1400" dirty="0"/>
                <a:t>consists of 3 components:</a:t>
              </a:r>
              <a:endParaRPr lang="en-SG" sz="1400" dirty="0"/>
            </a:p>
          </p:txBody>
        </p:sp>
      </p:grpSp>
      <p:grpSp>
        <p:nvGrpSpPr>
          <p:cNvPr id="10" name="Group 9"/>
          <p:cNvGrpSpPr/>
          <p:nvPr/>
        </p:nvGrpSpPr>
        <p:grpSpPr>
          <a:xfrm>
            <a:off x="601662" y="3087349"/>
            <a:ext cx="2370138" cy="1496614"/>
            <a:chOff x="6469166" y="1246603"/>
            <a:chExt cx="2370138" cy="1496614"/>
          </a:xfrm>
          <a:solidFill>
            <a:srgbClr val="609577"/>
          </a:solidFill>
        </p:grpSpPr>
        <p:sp>
          <p:nvSpPr>
            <p:cNvPr id="11" name="Rounded Rectangle 10"/>
            <p:cNvSpPr/>
            <p:nvPr/>
          </p:nvSpPr>
          <p:spPr>
            <a:xfrm>
              <a:off x="6469166" y="1246603"/>
              <a:ext cx="2228850" cy="1400193"/>
            </a:xfrm>
            <a:prstGeom prst="roundRect">
              <a:avLst>
                <a:gd name="adj" fmla="val 13946"/>
              </a:avLst>
            </a:prstGeom>
            <a:solidFill>
              <a:srgbClr val="585858">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2" name="Rounded Rectangle 11"/>
            <p:cNvSpPr/>
            <p:nvPr/>
          </p:nvSpPr>
          <p:spPr>
            <a:xfrm>
              <a:off x="6610454" y="1343024"/>
              <a:ext cx="2228850" cy="1400193"/>
            </a:xfrm>
            <a:prstGeom prst="roundRect">
              <a:avLst>
                <a:gd name="adj" fmla="val 13946"/>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bg1"/>
                  </a:solidFill>
                </a:rPr>
                <a:t>A transducer </a:t>
              </a:r>
            </a:p>
            <a:p>
              <a:pPr lvl="0" algn="ctr"/>
              <a:r>
                <a:rPr lang="en-US" sz="1200" b="0" dirty="0">
                  <a:solidFill>
                    <a:schemeClr val="bg1"/>
                  </a:solidFill>
                </a:rPr>
                <a:t>a device usually converts a physical quantity into a time-varying voltage (called analog signal)</a:t>
              </a:r>
              <a:endParaRPr lang="en-US" sz="1200" dirty="0">
                <a:solidFill>
                  <a:schemeClr val="bg1"/>
                </a:solidFill>
              </a:endParaRPr>
            </a:p>
          </p:txBody>
        </p:sp>
      </p:grpSp>
      <p:grpSp>
        <p:nvGrpSpPr>
          <p:cNvPr id="13" name="Group 12"/>
          <p:cNvGrpSpPr/>
          <p:nvPr/>
        </p:nvGrpSpPr>
        <p:grpSpPr>
          <a:xfrm>
            <a:off x="3464029" y="3087349"/>
            <a:ext cx="2370138" cy="1496614"/>
            <a:chOff x="6469166" y="1246603"/>
            <a:chExt cx="2370138" cy="1496614"/>
          </a:xfrm>
          <a:solidFill>
            <a:srgbClr val="609577"/>
          </a:solidFill>
        </p:grpSpPr>
        <p:sp>
          <p:nvSpPr>
            <p:cNvPr id="14" name="Rounded Rectangle 13"/>
            <p:cNvSpPr/>
            <p:nvPr/>
          </p:nvSpPr>
          <p:spPr>
            <a:xfrm>
              <a:off x="6469166" y="1246603"/>
              <a:ext cx="2228850" cy="1400193"/>
            </a:xfrm>
            <a:prstGeom prst="roundRect">
              <a:avLst>
                <a:gd name="adj" fmla="val 13946"/>
              </a:avLst>
            </a:prstGeom>
            <a:solidFill>
              <a:srgbClr val="585858">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5" name="Rounded Rectangle 14"/>
            <p:cNvSpPr/>
            <p:nvPr/>
          </p:nvSpPr>
          <p:spPr>
            <a:xfrm>
              <a:off x="6610454" y="1343024"/>
              <a:ext cx="2228850" cy="1400193"/>
            </a:xfrm>
            <a:prstGeom prst="roundRect">
              <a:avLst>
                <a:gd name="adj" fmla="val 13946"/>
              </a:avLst>
            </a:prstGeom>
            <a:solidFill>
              <a:srgbClr val="EBA33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bg1"/>
                  </a:solidFill>
                </a:rPr>
                <a:t>A signal processor</a:t>
              </a:r>
            </a:p>
            <a:p>
              <a:pPr lvl="0" algn="ctr"/>
              <a:r>
                <a:rPr lang="en-US" sz="1200" b="0" dirty="0">
                  <a:solidFill>
                    <a:schemeClr val="bg1"/>
                  </a:solidFill>
                </a:rPr>
                <a:t>a device can modify the analog signal</a:t>
              </a:r>
              <a:endParaRPr lang="en-US" sz="1200" dirty="0">
                <a:solidFill>
                  <a:schemeClr val="bg1"/>
                </a:solidFill>
              </a:endParaRPr>
            </a:p>
          </p:txBody>
        </p:sp>
      </p:grpSp>
      <p:grpSp>
        <p:nvGrpSpPr>
          <p:cNvPr id="16" name="Group 15"/>
          <p:cNvGrpSpPr/>
          <p:nvPr/>
        </p:nvGrpSpPr>
        <p:grpSpPr>
          <a:xfrm>
            <a:off x="6172200" y="3112713"/>
            <a:ext cx="2370138" cy="1496614"/>
            <a:chOff x="6469166" y="1246603"/>
            <a:chExt cx="2370138" cy="1496614"/>
          </a:xfrm>
          <a:solidFill>
            <a:srgbClr val="609577"/>
          </a:solidFill>
        </p:grpSpPr>
        <p:sp>
          <p:nvSpPr>
            <p:cNvPr id="17" name="Rounded Rectangle 16"/>
            <p:cNvSpPr/>
            <p:nvPr/>
          </p:nvSpPr>
          <p:spPr>
            <a:xfrm>
              <a:off x="6469166" y="1246603"/>
              <a:ext cx="2228850" cy="1400193"/>
            </a:xfrm>
            <a:prstGeom prst="roundRect">
              <a:avLst>
                <a:gd name="adj" fmla="val 13946"/>
              </a:avLst>
            </a:prstGeom>
            <a:solidFill>
              <a:srgbClr val="585858">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8" name="Rounded Rectangle 17"/>
            <p:cNvSpPr/>
            <p:nvPr/>
          </p:nvSpPr>
          <p:spPr>
            <a:xfrm>
              <a:off x="6610454" y="1343024"/>
              <a:ext cx="2228850" cy="1400193"/>
            </a:xfrm>
            <a:prstGeom prst="roundRect">
              <a:avLst>
                <a:gd name="adj" fmla="val 13946"/>
              </a:avLst>
            </a:prstGeom>
            <a:solidFill>
              <a:srgbClr val="8497B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bg1"/>
                  </a:solidFill>
                </a:rPr>
                <a:t>A recorder</a:t>
              </a:r>
            </a:p>
            <a:p>
              <a:pPr lvl="0" algn="ctr"/>
              <a:r>
                <a:rPr lang="en-US" sz="1200" b="0" dirty="0">
                  <a:solidFill>
                    <a:schemeClr val="bg1"/>
                  </a:solidFill>
                </a:rPr>
                <a:t> a device displays or records the signal.</a:t>
              </a:r>
              <a:endParaRPr lang="en-US" sz="1200" dirty="0">
                <a:solidFill>
                  <a:schemeClr val="bg1"/>
                </a:solidFill>
              </a:endParaRPr>
            </a:p>
          </p:txBody>
        </p:sp>
      </p:grpSp>
      <p:cxnSp>
        <p:nvCxnSpPr>
          <p:cNvPr id="9" name="Straight Connector 8"/>
          <p:cNvCxnSpPr/>
          <p:nvPr/>
        </p:nvCxnSpPr>
        <p:spPr>
          <a:xfrm flipH="1">
            <a:off x="4671340" y="2626493"/>
            <a:ext cx="1" cy="46503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4" idx="2"/>
            <a:endCxn id="11" idx="0"/>
          </p:cNvCxnSpPr>
          <p:nvPr/>
        </p:nvCxnSpPr>
        <p:spPr>
          <a:xfrm rot="5400000">
            <a:off x="2917712" y="1333720"/>
            <a:ext cx="552004" cy="2955254"/>
          </a:xfrm>
          <a:prstGeom prst="bentConnector3">
            <a:avLst>
              <a:gd name="adj1" fmla="val 52301"/>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4" idx="2"/>
            <a:endCxn id="17" idx="0"/>
          </p:cNvCxnSpPr>
          <p:nvPr/>
        </p:nvCxnSpPr>
        <p:spPr>
          <a:xfrm rot="16200000" flipH="1">
            <a:off x="5690299" y="1516387"/>
            <a:ext cx="577368" cy="2615284"/>
          </a:xfrm>
          <a:prstGeom prst="bentConnector3">
            <a:avLst>
              <a:gd name="adj1" fmla="val 50000"/>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929772" y="3193295"/>
            <a:ext cx="2030121" cy="1187354"/>
          </a:xfrm>
          <a:custGeom>
            <a:avLst/>
            <a:gdLst>
              <a:gd name="connsiteX0" fmla="*/ 0 w 2209800"/>
              <a:gd name="connsiteY0" fmla="*/ 193967 h 1390846"/>
              <a:gd name="connsiteX1" fmla="*/ 193967 w 2209800"/>
              <a:gd name="connsiteY1" fmla="*/ 0 h 1390846"/>
              <a:gd name="connsiteX2" fmla="*/ 2015833 w 2209800"/>
              <a:gd name="connsiteY2" fmla="*/ 0 h 1390846"/>
              <a:gd name="connsiteX3" fmla="*/ 2209800 w 2209800"/>
              <a:gd name="connsiteY3" fmla="*/ 193967 h 1390846"/>
              <a:gd name="connsiteX4" fmla="*/ 2209800 w 2209800"/>
              <a:gd name="connsiteY4" fmla="*/ 1196879 h 1390846"/>
              <a:gd name="connsiteX5" fmla="*/ 2015833 w 2209800"/>
              <a:gd name="connsiteY5" fmla="*/ 1390846 h 1390846"/>
              <a:gd name="connsiteX6" fmla="*/ 193967 w 2209800"/>
              <a:gd name="connsiteY6" fmla="*/ 1390846 h 1390846"/>
              <a:gd name="connsiteX7" fmla="*/ 0 w 2209800"/>
              <a:gd name="connsiteY7" fmla="*/ 1196879 h 1390846"/>
              <a:gd name="connsiteX8" fmla="*/ 0 w 2209800"/>
              <a:gd name="connsiteY8" fmla="*/ 193967 h 1390846"/>
              <a:gd name="connsiteX0" fmla="*/ 193967 w 2209800"/>
              <a:gd name="connsiteY0" fmla="*/ 0 h 1390846"/>
              <a:gd name="connsiteX1" fmla="*/ 2015833 w 2209800"/>
              <a:gd name="connsiteY1" fmla="*/ 0 h 1390846"/>
              <a:gd name="connsiteX2" fmla="*/ 2209800 w 2209800"/>
              <a:gd name="connsiteY2" fmla="*/ 193967 h 1390846"/>
              <a:gd name="connsiteX3" fmla="*/ 2209800 w 2209800"/>
              <a:gd name="connsiteY3" fmla="*/ 1196879 h 1390846"/>
              <a:gd name="connsiteX4" fmla="*/ 2015833 w 2209800"/>
              <a:gd name="connsiteY4" fmla="*/ 1390846 h 1390846"/>
              <a:gd name="connsiteX5" fmla="*/ 193967 w 2209800"/>
              <a:gd name="connsiteY5" fmla="*/ 1390846 h 1390846"/>
              <a:gd name="connsiteX6" fmla="*/ 0 w 2209800"/>
              <a:gd name="connsiteY6" fmla="*/ 1196879 h 1390846"/>
              <a:gd name="connsiteX7" fmla="*/ 0 w 2209800"/>
              <a:gd name="connsiteY7" fmla="*/ 193967 h 1390846"/>
              <a:gd name="connsiteX8" fmla="*/ 285407 w 2209800"/>
              <a:gd name="connsiteY8" fmla="*/ 91440 h 1390846"/>
              <a:gd name="connsiteX0" fmla="*/ 193967 w 2209800"/>
              <a:gd name="connsiteY0" fmla="*/ 0 h 1390846"/>
              <a:gd name="connsiteX1" fmla="*/ 2015833 w 2209800"/>
              <a:gd name="connsiteY1" fmla="*/ 0 h 1390846"/>
              <a:gd name="connsiteX2" fmla="*/ 2209800 w 2209800"/>
              <a:gd name="connsiteY2" fmla="*/ 193967 h 1390846"/>
              <a:gd name="connsiteX3" fmla="*/ 2209800 w 2209800"/>
              <a:gd name="connsiteY3" fmla="*/ 1196879 h 1390846"/>
              <a:gd name="connsiteX4" fmla="*/ 2015833 w 2209800"/>
              <a:gd name="connsiteY4" fmla="*/ 1390846 h 1390846"/>
              <a:gd name="connsiteX5" fmla="*/ 193967 w 2209800"/>
              <a:gd name="connsiteY5" fmla="*/ 1390846 h 1390846"/>
              <a:gd name="connsiteX6" fmla="*/ 0 w 2209800"/>
              <a:gd name="connsiteY6" fmla="*/ 1196879 h 1390846"/>
              <a:gd name="connsiteX7" fmla="*/ 0 w 2209800"/>
              <a:gd name="connsiteY7" fmla="*/ 193967 h 1390846"/>
              <a:gd name="connsiteX0" fmla="*/ 193967 w 2209800"/>
              <a:gd name="connsiteY0" fmla="*/ 0 h 1390846"/>
              <a:gd name="connsiteX1" fmla="*/ 2015833 w 2209800"/>
              <a:gd name="connsiteY1" fmla="*/ 0 h 1390846"/>
              <a:gd name="connsiteX2" fmla="*/ 2209800 w 2209800"/>
              <a:gd name="connsiteY2" fmla="*/ 193967 h 1390846"/>
              <a:gd name="connsiteX3" fmla="*/ 2209800 w 2209800"/>
              <a:gd name="connsiteY3" fmla="*/ 1196879 h 1390846"/>
              <a:gd name="connsiteX4" fmla="*/ 2015833 w 2209800"/>
              <a:gd name="connsiteY4" fmla="*/ 1390846 h 1390846"/>
              <a:gd name="connsiteX5" fmla="*/ 193967 w 2209800"/>
              <a:gd name="connsiteY5" fmla="*/ 1390846 h 1390846"/>
              <a:gd name="connsiteX6" fmla="*/ 0 w 2209800"/>
              <a:gd name="connsiteY6" fmla="*/ 1196879 h 1390846"/>
              <a:gd name="connsiteX0" fmla="*/ 0 w 2015833"/>
              <a:gd name="connsiteY0" fmla="*/ 0 h 1390846"/>
              <a:gd name="connsiteX1" fmla="*/ 1821866 w 2015833"/>
              <a:gd name="connsiteY1" fmla="*/ 0 h 1390846"/>
              <a:gd name="connsiteX2" fmla="*/ 2015833 w 2015833"/>
              <a:gd name="connsiteY2" fmla="*/ 193967 h 1390846"/>
              <a:gd name="connsiteX3" fmla="*/ 2015833 w 2015833"/>
              <a:gd name="connsiteY3" fmla="*/ 1196879 h 1390846"/>
              <a:gd name="connsiteX4" fmla="*/ 1821866 w 2015833"/>
              <a:gd name="connsiteY4" fmla="*/ 1390846 h 1390846"/>
              <a:gd name="connsiteX5" fmla="*/ 0 w 2015833"/>
              <a:gd name="connsiteY5" fmla="*/ 1390846 h 1390846"/>
              <a:gd name="connsiteX0" fmla="*/ 0 w 2015833"/>
              <a:gd name="connsiteY0" fmla="*/ 0 h 1390846"/>
              <a:gd name="connsiteX1" fmla="*/ 1821866 w 2015833"/>
              <a:gd name="connsiteY1" fmla="*/ 0 h 1390846"/>
              <a:gd name="connsiteX2" fmla="*/ 2015833 w 2015833"/>
              <a:gd name="connsiteY2" fmla="*/ 193967 h 1390846"/>
              <a:gd name="connsiteX3" fmla="*/ 2015833 w 2015833"/>
              <a:gd name="connsiteY3" fmla="*/ 1196879 h 1390846"/>
              <a:gd name="connsiteX4" fmla="*/ 1821866 w 2015833"/>
              <a:gd name="connsiteY4" fmla="*/ 1390846 h 1390846"/>
              <a:gd name="connsiteX0" fmla="*/ 0 w 2030121"/>
              <a:gd name="connsiteY0" fmla="*/ 11906 h 1390846"/>
              <a:gd name="connsiteX1" fmla="*/ 1836154 w 2030121"/>
              <a:gd name="connsiteY1" fmla="*/ 0 h 1390846"/>
              <a:gd name="connsiteX2" fmla="*/ 2030121 w 2030121"/>
              <a:gd name="connsiteY2" fmla="*/ 193967 h 1390846"/>
              <a:gd name="connsiteX3" fmla="*/ 2030121 w 2030121"/>
              <a:gd name="connsiteY3" fmla="*/ 1196879 h 1390846"/>
              <a:gd name="connsiteX4" fmla="*/ 1836154 w 2030121"/>
              <a:gd name="connsiteY4" fmla="*/ 1390846 h 1390846"/>
              <a:gd name="connsiteX0" fmla="*/ 0 w 2030121"/>
              <a:gd name="connsiteY0" fmla="*/ 2381 h 1381321"/>
              <a:gd name="connsiteX1" fmla="*/ 1836154 w 2030121"/>
              <a:gd name="connsiteY1" fmla="*/ 0 h 1381321"/>
              <a:gd name="connsiteX2" fmla="*/ 2030121 w 2030121"/>
              <a:gd name="connsiteY2" fmla="*/ 184442 h 1381321"/>
              <a:gd name="connsiteX3" fmla="*/ 2030121 w 2030121"/>
              <a:gd name="connsiteY3" fmla="*/ 1187354 h 1381321"/>
              <a:gd name="connsiteX4" fmla="*/ 1836154 w 2030121"/>
              <a:gd name="connsiteY4" fmla="*/ 1381321 h 1381321"/>
              <a:gd name="connsiteX0" fmla="*/ 0 w 2030121"/>
              <a:gd name="connsiteY0" fmla="*/ 2381 h 1187354"/>
              <a:gd name="connsiteX1" fmla="*/ 1836154 w 2030121"/>
              <a:gd name="connsiteY1" fmla="*/ 0 h 1187354"/>
              <a:gd name="connsiteX2" fmla="*/ 2030121 w 2030121"/>
              <a:gd name="connsiteY2" fmla="*/ 184442 h 1187354"/>
              <a:gd name="connsiteX3" fmla="*/ 2030121 w 2030121"/>
              <a:gd name="connsiteY3" fmla="*/ 1187354 h 1187354"/>
            </a:gdLst>
            <a:ahLst/>
            <a:cxnLst>
              <a:cxn ang="0">
                <a:pos x="connsiteX0" y="connsiteY0"/>
              </a:cxn>
              <a:cxn ang="0">
                <a:pos x="connsiteX1" y="connsiteY1"/>
              </a:cxn>
              <a:cxn ang="0">
                <a:pos x="connsiteX2" y="connsiteY2"/>
              </a:cxn>
              <a:cxn ang="0">
                <a:pos x="connsiteX3" y="connsiteY3"/>
              </a:cxn>
            </a:cxnLst>
            <a:rect l="l" t="t" r="r" b="b"/>
            <a:pathLst>
              <a:path w="2030121" h="1187354">
                <a:moveTo>
                  <a:pt x="0" y="2381"/>
                </a:moveTo>
                <a:lnTo>
                  <a:pt x="1836154" y="0"/>
                </a:lnTo>
                <a:cubicBezTo>
                  <a:pt x="1943279" y="0"/>
                  <a:pt x="2030121" y="77317"/>
                  <a:pt x="2030121" y="184442"/>
                </a:cubicBezTo>
                <a:lnTo>
                  <a:pt x="2030121" y="1187354"/>
                </a:lnTo>
              </a:path>
            </a:pathLst>
          </a:custGeom>
          <a:solidFill>
            <a:schemeClr val="bg1">
              <a:alpha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schemeClr val="bg1"/>
              </a:solidFill>
            </a:endParaRPr>
          </a:p>
        </p:txBody>
      </p:sp>
      <p:sp>
        <p:nvSpPr>
          <p:cNvPr id="50" name="Rounded Rectangle 48"/>
          <p:cNvSpPr/>
          <p:nvPr/>
        </p:nvSpPr>
        <p:spPr>
          <a:xfrm>
            <a:off x="3798463" y="3193295"/>
            <a:ext cx="2030121" cy="1187354"/>
          </a:xfrm>
          <a:custGeom>
            <a:avLst/>
            <a:gdLst>
              <a:gd name="connsiteX0" fmla="*/ 0 w 2209800"/>
              <a:gd name="connsiteY0" fmla="*/ 193967 h 1390846"/>
              <a:gd name="connsiteX1" fmla="*/ 193967 w 2209800"/>
              <a:gd name="connsiteY1" fmla="*/ 0 h 1390846"/>
              <a:gd name="connsiteX2" fmla="*/ 2015833 w 2209800"/>
              <a:gd name="connsiteY2" fmla="*/ 0 h 1390846"/>
              <a:gd name="connsiteX3" fmla="*/ 2209800 w 2209800"/>
              <a:gd name="connsiteY3" fmla="*/ 193967 h 1390846"/>
              <a:gd name="connsiteX4" fmla="*/ 2209800 w 2209800"/>
              <a:gd name="connsiteY4" fmla="*/ 1196879 h 1390846"/>
              <a:gd name="connsiteX5" fmla="*/ 2015833 w 2209800"/>
              <a:gd name="connsiteY5" fmla="*/ 1390846 h 1390846"/>
              <a:gd name="connsiteX6" fmla="*/ 193967 w 2209800"/>
              <a:gd name="connsiteY6" fmla="*/ 1390846 h 1390846"/>
              <a:gd name="connsiteX7" fmla="*/ 0 w 2209800"/>
              <a:gd name="connsiteY7" fmla="*/ 1196879 h 1390846"/>
              <a:gd name="connsiteX8" fmla="*/ 0 w 2209800"/>
              <a:gd name="connsiteY8" fmla="*/ 193967 h 1390846"/>
              <a:gd name="connsiteX0" fmla="*/ 193967 w 2209800"/>
              <a:gd name="connsiteY0" fmla="*/ 0 h 1390846"/>
              <a:gd name="connsiteX1" fmla="*/ 2015833 w 2209800"/>
              <a:gd name="connsiteY1" fmla="*/ 0 h 1390846"/>
              <a:gd name="connsiteX2" fmla="*/ 2209800 w 2209800"/>
              <a:gd name="connsiteY2" fmla="*/ 193967 h 1390846"/>
              <a:gd name="connsiteX3" fmla="*/ 2209800 w 2209800"/>
              <a:gd name="connsiteY3" fmla="*/ 1196879 h 1390846"/>
              <a:gd name="connsiteX4" fmla="*/ 2015833 w 2209800"/>
              <a:gd name="connsiteY4" fmla="*/ 1390846 h 1390846"/>
              <a:gd name="connsiteX5" fmla="*/ 193967 w 2209800"/>
              <a:gd name="connsiteY5" fmla="*/ 1390846 h 1390846"/>
              <a:gd name="connsiteX6" fmla="*/ 0 w 2209800"/>
              <a:gd name="connsiteY6" fmla="*/ 1196879 h 1390846"/>
              <a:gd name="connsiteX7" fmla="*/ 0 w 2209800"/>
              <a:gd name="connsiteY7" fmla="*/ 193967 h 1390846"/>
              <a:gd name="connsiteX8" fmla="*/ 285407 w 2209800"/>
              <a:gd name="connsiteY8" fmla="*/ 91440 h 1390846"/>
              <a:gd name="connsiteX0" fmla="*/ 193967 w 2209800"/>
              <a:gd name="connsiteY0" fmla="*/ 0 h 1390846"/>
              <a:gd name="connsiteX1" fmla="*/ 2015833 w 2209800"/>
              <a:gd name="connsiteY1" fmla="*/ 0 h 1390846"/>
              <a:gd name="connsiteX2" fmla="*/ 2209800 w 2209800"/>
              <a:gd name="connsiteY2" fmla="*/ 193967 h 1390846"/>
              <a:gd name="connsiteX3" fmla="*/ 2209800 w 2209800"/>
              <a:gd name="connsiteY3" fmla="*/ 1196879 h 1390846"/>
              <a:gd name="connsiteX4" fmla="*/ 2015833 w 2209800"/>
              <a:gd name="connsiteY4" fmla="*/ 1390846 h 1390846"/>
              <a:gd name="connsiteX5" fmla="*/ 193967 w 2209800"/>
              <a:gd name="connsiteY5" fmla="*/ 1390846 h 1390846"/>
              <a:gd name="connsiteX6" fmla="*/ 0 w 2209800"/>
              <a:gd name="connsiteY6" fmla="*/ 1196879 h 1390846"/>
              <a:gd name="connsiteX7" fmla="*/ 0 w 2209800"/>
              <a:gd name="connsiteY7" fmla="*/ 193967 h 1390846"/>
              <a:gd name="connsiteX0" fmla="*/ 193967 w 2209800"/>
              <a:gd name="connsiteY0" fmla="*/ 0 h 1390846"/>
              <a:gd name="connsiteX1" fmla="*/ 2015833 w 2209800"/>
              <a:gd name="connsiteY1" fmla="*/ 0 h 1390846"/>
              <a:gd name="connsiteX2" fmla="*/ 2209800 w 2209800"/>
              <a:gd name="connsiteY2" fmla="*/ 193967 h 1390846"/>
              <a:gd name="connsiteX3" fmla="*/ 2209800 w 2209800"/>
              <a:gd name="connsiteY3" fmla="*/ 1196879 h 1390846"/>
              <a:gd name="connsiteX4" fmla="*/ 2015833 w 2209800"/>
              <a:gd name="connsiteY4" fmla="*/ 1390846 h 1390846"/>
              <a:gd name="connsiteX5" fmla="*/ 193967 w 2209800"/>
              <a:gd name="connsiteY5" fmla="*/ 1390846 h 1390846"/>
              <a:gd name="connsiteX6" fmla="*/ 0 w 2209800"/>
              <a:gd name="connsiteY6" fmla="*/ 1196879 h 1390846"/>
              <a:gd name="connsiteX0" fmla="*/ 0 w 2015833"/>
              <a:gd name="connsiteY0" fmla="*/ 0 h 1390846"/>
              <a:gd name="connsiteX1" fmla="*/ 1821866 w 2015833"/>
              <a:gd name="connsiteY1" fmla="*/ 0 h 1390846"/>
              <a:gd name="connsiteX2" fmla="*/ 2015833 w 2015833"/>
              <a:gd name="connsiteY2" fmla="*/ 193967 h 1390846"/>
              <a:gd name="connsiteX3" fmla="*/ 2015833 w 2015833"/>
              <a:gd name="connsiteY3" fmla="*/ 1196879 h 1390846"/>
              <a:gd name="connsiteX4" fmla="*/ 1821866 w 2015833"/>
              <a:gd name="connsiteY4" fmla="*/ 1390846 h 1390846"/>
              <a:gd name="connsiteX5" fmla="*/ 0 w 2015833"/>
              <a:gd name="connsiteY5" fmla="*/ 1390846 h 1390846"/>
              <a:gd name="connsiteX0" fmla="*/ 0 w 2015833"/>
              <a:gd name="connsiteY0" fmla="*/ 0 h 1390846"/>
              <a:gd name="connsiteX1" fmla="*/ 1821866 w 2015833"/>
              <a:gd name="connsiteY1" fmla="*/ 0 h 1390846"/>
              <a:gd name="connsiteX2" fmla="*/ 2015833 w 2015833"/>
              <a:gd name="connsiteY2" fmla="*/ 193967 h 1390846"/>
              <a:gd name="connsiteX3" fmla="*/ 2015833 w 2015833"/>
              <a:gd name="connsiteY3" fmla="*/ 1196879 h 1390846"/>
              <a:gd name="connsiteX4" fmla="*/ 1821866 w 2015833"/>
              <a:gd name="connsiteY4" fmla="*/ 1390846 h 1390846"/>
              <a:gd name="connsiteX0" fmla="*/ 0 w 2030121"/>
              <a:gd name="connsiteY0" fmla="*/ 11906 h 1390846"/>
              <a:gd name="connsiteX1" fmla="*/ 1836154 w 2030121"/>
              <a:gd name="connsiteY1" fmla="*/ 0 h 1390846"/>
              <a:gd name="connsiteX2" fmla="*/ 2030121 w 2030121"/>
              <a:gd name="connsiteY2" fmla="*/ 193967 h 1390846"/>
              <a:gd name="connsiteX3" fmla="*/ 2030121 w 2030121"/>
              <a:gd name="connsiteY3" fmla="*/ 1196879 h 1390846"/>
              <a:gd name="connsiteX4" fmla="*/ 1836154 w 2030121"/>
              <a:gd name="connsiteY4" fmla="*/ 1390846 h 1390846"/>
              <a:gd name="connsiteX0" fmla="*/ 0 w 2030121"/>
              <a:gd name="connsiteY0" fmla="*/ 2381 h 1381321"/>
              <a:gd name="connsiteX1" fmla="*/ 1836154 w 2030121"/>
              <a:gd name="connsiteY1" fmla="*/ 0 h 1381321"/>
              <a:gd name="connsiteX2" fmla="*/ 2030121 w 2030121"/>
              <a:gd name="connsiteY2" fmla="*/ 184442 h 1381321"/>
              <a:gd name="connsiteX3" fmla="*/ 2030121 w 2030121"/>
              <a:gd name="connsiteY3" fmla="*/ 1187354 h 1381321"/>
              <a:gd name="connsiteX4" fmla="*/ 1836154 w 2030121"/>
              <a:gd name="connsiteY4" fmla="*/ 1381321 h 1381321"/>
              <a:gd name="connsiteX0" fmla="*/ 0 w 2030121"/>
              <a:gd name="connsiteY0" fmla="*/ 2381 h 1187354"/>
              <a:gd name="connsiteX1" fmla="*/ 1836154 w 2030121"/>
              <a:gd name="connsiteY1" fmla="*/ 0 h 1187354"/>
              <a:gd name="connsiteX2" fmla="*/ 2030121 w 2030121"/>
              <a:gd name="connsiteY2" fmla="*/ 184442 h 1187354"/>
              <a:gd name="connsiteX3" fmla="*/ 2030121 w 2030121"/>
              <a:gd name="connsiteY3" fmla="*/ 1187354 h 1187354"/>
            </a:gdLst>
            <a:ahLst/>
            <a:cxnLst>
              <a:cxn ang="0">
                <a:pos x="connsiteX0" y="connsiteY0"/>
              </a:cxn>
              <a:cxn ang="0">
                <a:pos x="connsiteX1" y="connsiteY1"/>
              </a:cxn>
              <a:cxn ang="0">
                <a:pos x="connsiteX2" y="connsiteY2"/>
              </a:cxn>
              <a:cxn ang="0">
                <a:pos x="connsiteX3" y="connsiteY3"/>
              </a:cxn>
            </a:cxnLst>
            <a:rect l="l" t="t" r="r" b="b"/>
            <a:pathLst>
              <a:path w="2030121" h="1187354">
                <a:moveTo>
                  <a:pt x="0" y="2381"/>
                </a:moveTo>
                <a:lnTo>
                  <a:pt x="1836154" y="0"/>
                </a:lnTo>
                <a:cubicBezTo>
                  <a:pt x="1943279" y="0"/>
                  <a:pt x="2030121" y="77317"/>
                  <a:pt x="2030121" y="184442"/>
                </a:cubicBezTo>
                <a:lnTo>
                  <a:pt x="2030121" y="1187354"/>
                </a:lnTo>
              </a:path>
            </a:pathLst>
          </a:custGeom>
          <a:solidFill>
            <a:schemeClr val="bg1">
              <a:alpha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schemeClr val="bg1"/>
              </a:solidFill>
            </a:endParaRPr>
          </a:p>
        </p:txBody>
      </p:sp>
      <p:sp>
        <p:nvSpPr>
          <p:cNvPr id="51" name="Rounded Rectangle 48"/>
          <p:cNvSpPr/>
          <p:nvPr/>
        </p:nvSpPr>
        <p:spPr>
          <a:xfrm>
            <a:off x="6493313" y="3231395"/>
            <a:ext cx="2030121" cy="1187354"/>
          </a:xfrm>
          <a:custGeom>
            <a:avLst/>
            <a:gdLst>
              <a:gd name="connsiteX0" fmla="*/ 0 w 2209800"/>
              <a:gd name="connsiteY0" fmla="*/ 193967 h 1390846"/>
              <a:gd name="connsiteX1" fmla="*/ 193967 w 2209800"/>
              <a:gd name="connsiteY1" fmla="*/ 0 h 1390846"/>
              <a:gd name="connsiteX2" fmla="*/ 2015833 w 2209800"/>
              <a:gd name="connsiteY2" fmla="*/ 0 h 1390846"/>
              <a:gd name="connsiteX3" fmla="*/ 2209800 w 2209800"/>
              <a:gd name="connsiteY3" fmla="*/ 193967 h 1390846"/>
              <a:gd name="connsiteX4" fmla="*/ 2209800 w 2209800"/>
              <a:gd name="connsiteY4" fmla="*/ 1196879 h 1390846"/>
              <a:gd name="connsiteX5" fmla="*/ 2015833 w 2209800"/>
              <a:gd name="connsiteY5" fmla="*/ 1390846 h 1390846"/>
              <a:gd name="connsiteX6" fmla="*/ 193967 w 2209800"/>
              <a:gd name="connsiteY6" fmla="*/ 1390846 h 1390846"/>
              <a:gd name="connsiteX7" fmla="*/ 0 w 2209800"/>
              <a:gd name="connsiteY7" fmla="*/ 1196879 h 1390846"/>
              <a:gd name="connsiteX8" fmla="*/ 0 w 2209800"/>
              <a:gd name="connsiteY8" fmla="*/ 193967 h 1390846"/>
              <a:gd name="connsiteX0" fmla="*/ 193967 w 2209800"/>
              <a:gd name="connsiteY0" fmla="*/ 0 h 1390846"/>
              <a:gd name="connsiteX1" fmla="*/ 2015833 w 2209800"/>
              <a:gd name="connsiteY1" fmla="*/ 0 h 1390846"/>
              <a:gd name="connsiteX2" fmla="*/ 2209800 w 2209800"/>
              <a:gd name="connsiteY2" fmla="*/ 193967 h 1390846"/>
              <a:gd name="connsiteX3" fmla="*/ 2209800 w 2209800"/>
              <a:gd name="connsiteY3" fmla="*/ 1196879 h 1390846"/>
              <a:gd name="connsiteX4" fmla="*/ 2015833 w 2209800"/>
              <a:gd name="connsiteY4" fmla="*/ 1390846 h 1390846"/>
              <a:gd name="connsiteX5" fmla="*/ 193967 w 2209800"/>
              <a:gd name="connsiteY5" fmla="*/ 1390846 h 1390846"/>
              <a:gd name="connsiteX6" fmla="*/ 0 w 2209800"/>
              <a:gd name="connsiteY6" fmla="*/ 1196879 h 1390846"/>
              <a:gd name="connsiteX7" fmla="*/ 0 w 2209800"/>
              <a:gd name="connsiteY7" fmla="*/ 193967 h 1390846"/>
              <a:gd name="connsiteX8" fmla="*/ 285407 w 2209800"/>
              <a:gd name="connsiteY8" fmla="*/ 91440 h 1390846"/>
              <a:gd name="connsiteX0" fmla="*/ 193967 w 2209800"/>
              <a:gd name="connsiteY0" fmla="*/ 0 h 1390846"/>
              <a:gd name="connsiteX1" fmla="*/ 2015833 w 2209800"/>
              <a:gd name="connsiteY1" fmla="*/ 0 h 1390846"/>
              <a:gd name="connsiteX2" fmla="*/ 2209800 w 2209800"/>
              <a:gd name="connsiteY2" fmla="*/ 193967 h 1390846"/>
              <a:gd name="connsiteX3" fmla="*/ 2209800 w 2209800"/>
              <a:gd name="connsiteY3" fmla="*/ 1196879 h 1390846"/>
              <a:gd name="connsiteX4" fmla="*/ 2015833 w 2209800"/>
              <a:gd name="connsiteY4" fmla="*/ 1390846 h 1390846"/>
              <a:gd name="connsiteX5" fmla="*/ 193967 w 2209800"/>
              <a:gd name="connsiteY5" fmla="*/ 1390846 h 1390846"/>
              <a:gd name="connsiteX6" fmla="*/ 0 w 2209800"/>
              <a:gd name="connsiteY6" fmla="*/ 1196879 h 1390846"/>
              <a:gd name="connsiteX7" fmla="*/ 0 w 2209800"/>
              <a:gd name="connsiteY7" fmla="*/ 193967 h 1390846"/>
              <a:gd name="connsiteX0" fmla="*/ 193967 w 2209800"/>
              <a:gd name="connsiteY0" fmla="*/ 0 h 1390846"/>
              <a:gd name="connsiteX1" fmla="*/ 2015833 w 2209800"/>
              <a:gd name="connsiteY1" fmla="*/ 0 h 1390846"/>
              <a:gd name="connsiteX2" fmla="*/ 2209800 w 2209800"/>
              <a:gd name="connsiteY2" fmla="*/ 193967 h 1390846"/>
              <a:gd name="connsiteX3" fmla="*/ 2209800 w 2209800"/>
              <a:gd name="connsiteY3" fmla="*/ 1196879 h 1390846"/>
              <a:gd name="connsiteX4" fmla="*/ 2015833 w 2209800"/>
              <a:gd name="connsiteY4" fmla="*/ 1390846 h 1390846"/>
              <a:gd name="connsiteX5" fmla="*/ 193967 w 2209800"/>
              <a:gd name="connsiteY5" fmla="*/ 1390846 h 1390846"/>
              <a:gd name="connsiteX6" fmla="*/ 0 w 2209800"/>
              <a:gd name="connsiteY6" fmla="*/ 1196879 h 1390846"/>
              <a:gd name="connsiteX0" fmla="*/ 0 w 2015833"/>
              <a:gd name="connsiteY0" fmla="*/ 0 h 1390846"/>
              <a:gd name="connsiteX1" fmla="*/ 1821866 w 2015833"/>
              <a:gd name="connsiteY1" fmla="*/ 0 h 1390846"/>
              <a:gd name="connsiteX2" fmla="*/ 2015833 w 2015833"/>
              <a:gd name="connsiteY2" fmla="*/ 193967 h 1390846"/>
              <a:gd name="connsiteX3" fmla="*/ 2015833 w 2015833"/>
              <a:gd name="connsiteY3" fmla="*/ 1196879 h 1390846"/>
              <a:gd name="connsiteX4" fmla="*/ 1821866 w 2015833"/>
              <a:gd name="connsiteY4" fmla="*/ 1390846 h 1390846"/>
              <a:gd name="connsiteX5" fmla="*/ 0 w 2015833"/>
              <a:gd name="connsiteY5" fmla="*/ 1390846 h 1390846"/>
              <a:gd name="connsiteX0" fmla="*/ 0 w 2015833"/>
              <a:gd name="connsiteY0" fmla="*/ 0 h 1390846"/>
              <a:gd name="connsiteX1" fmla="*/ 1821866 w 2015833"/>
              <a:gd name="connsiteY1" fmla="*/ 0 h 1390846"/>
              <a:gd name="connsiteX2" fmla="*/ 2015833 w 2015833"/>
              <a:gd name="connsiteY2" fmla="*/ 193967 h 1390846"/>
              <a:gd name="connsiteX3" fmla="*/ 2015833 w 2015833"/>
              <a:gd name="connsiteY3" fmla="*/ 1196879 h 1390846"/>
              <a:gd name="connsiteX4" fmla="*/ 1821866 w 2015833"/>
              <a:gd name="connsiteY4" fmla="*/ 1390846 h 1390846"/>
              <a:gd name="connsiteX0" fmla="*/ 0 w 2030121"/>
              <a:gd name="connsiteY0" fmla="*/ 11906 h 1390846"/>
              <a:gd name="connsiteX1" fmla="*/ 1836154 w 2030121"/>
              <a:gd name="connsiteY1" fmla="*/ 0 h 1390846"/>
              <a:gd name="connsiteX2" fmla="*/ 2030121 w 2030121"/>
              <a:gd name="connsiteY2" fmla="*/ 193967 h 1390846"/>
              <a:gd name="connsiteX3" fmla="*/ 2030121 w 2030121"/>
              <a:gd name="connsiteY3" fmla="*/ 1196879 h 1390846"/>
              <a:gd name="connsiteX4" fmla="*/ 1836154 w 2030121"/>
              <a:gd name="connsiteY4" fmla="*/ 1390846 h 1390846"/>
              <a:gd name="connsiteX0" fmla="*/ 0 w 2030121"/>
              <a:gd name="connsiteY0" fmla="*/ 2381 h 1381321"/>
              <a:gd name="connsiteX1" fmla="*/ 1836154 w 2030121"/>
              <a:gd name="connsiteY1" fmla="*/ 0 h 1381321"/>
              <a:gd name="connsiteX2" fmla="*/ 2030121 w 2030121"/>
              <a:gd name="connsiteY2" fmla="*/ 184442 h 1381321"/>
              <a:gd name="connsiteX3" fmla="*/ 2030121 w 2030121"/>
              <a:gd name="connsiteY3" fmla="*/ 1187354 h 1381321"/>
              <a:gd name="connsiteX4" fmla="*/ 1836154 w 2030121"/>
              <a:gd name="connsiteY4" fmla="*/ 1381321 h 1381321"/>
              <a:gd name="connsiteX0" fmla="*/ 0 w 2030121"/>
              <a:gd name="connsiteY0" fmla="*/ 2381 h 1187354"/>
              <a:gd name="connsiteX1" fmla="*/ 1836154 w 2030121"/>
              <a:gd name="connsiteY1" fmla="*/ 0 h 1187354"/>
              <a:gd name="connsiteX2" fmla="*/ 2030121 w 2030121"/>
              <a:gd name="connsiteY2" fmla="*/ 184442 h 1187354"/>
              <a:gd name="connsiteX3" fmla="*/ 2030121 w 2030121"/>
              <a:gd name="connsiteY3" fmla="*/ 1187354 h 1187354"/>
            </a:gdLst>
            <a:ahLst/>
            <a:cxnLst>
              <a:cxn ang="0">
                <a:pos x="connsiteX0" y="connsiteY0"/>
              </a:cxn>
              <a:cxn ang="0">
                <a:pos x="connsiteX1" y="connsiteY1"/>
              </a:cxn>
              <a:cxn ang="0">
                <a:pos x="connsiteX2" y="connsiteY2"/>
              </a:cxn>
              <a:cxn ang="0">
                <a:pos x="connsiteX3" y="connsiteY3"/>
              </a:cxn>
            </a:cxnLst>
            <a:rect l="l" t="t" r="r" b="b"/>
            <a:pathLst>
              <a:path w="2030121" h="1187354">
                <a:moveTo>
                  <a:pt x="0" y="2381"/>
                </a:moveTo>
                <a:lnTo>
                  <a:pt x="1836154" y="0"/>
                </a:lnTo>
                <a:cubicBezTo>
                  <a:pt x="1943279" y="0"/>
                  <a:pt x="2030121" y="77317"/>
                  <a:pt x="2030121" y="184442"/>
                </a:cubicBezTo>
                <a:lnTo>
                  <a:pt x="2030121" y="1187354"/>
                </a:lnTo>
              </a:path>
            </a:pathLst>
          </a:custGeom>
          <a:solidFill>
            <a:schemeClr val="bg1">
              <a:alpha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schemeClr val="bg1"/>
              </a:solidFill>
            </a:endParaRPr>
          </a:p>
        </p:txBody>
      </p:sp>
      <p:grpSp>
        <p:nvGrpSpPr>
          <p:cNvPr id="3" name="Group 2"/>
          <p:cNvGrpSpPr/>
          <p:nvPr/>
        </p:nvGrpSpPr>
        <p:grpSpPr>
          <a:xfrm>
            <a:off x="297557" y="5163032"/>
            <a:ext cx="2662336" cy="786626"/>
            <a:chOff x="1437224" y="5107814"/>
            <a:chExt cx="2662336" cy="786626"/>
          </a:xfrm>
        </p:grpSpPr>
        <p:sp>
          <p:nvSpPr>
            <p:cNvPr id="73" name="Hexagon 72"/>
            <p:cNvSpPr/>
            <p:nvPr/>
          </p:nvSpPr>
          <p:spPr>
            <a:xfrm>
              <a:off x="1437224" y="5107814"/>
              <a:ext cx="2662336" cy="786626"/>
            </a:xfrm>
            <a:prstGeom prst="hexagon">
              <a:avLst/>
            </a:prstGeom>
            <a:gradFill flip="none" rotWithShape="1">
              <a:gsLst>
                <a:gs pos="0">
                  <a:schemeClr val="bg1">
                    <a:lumMod val="95000"/>
                  </a:schemeClr>
                </a:gs>
                <a:gs pos="100000">
                  <a:schemeClr val="bg1">
                    <a:shade val="100000"/>
                    <a:satMod val="115000"/>
                  </a:schemeClr>
                </a:gs>
              </a:gsLst>
              <a:lin ang="189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68" name="Group 67"/>
            <p:cNvGrpSpPr/>
            <p:nvPr/>
          </p:nvGrpSpPr>
          <p:grpSpPr>
            <a:xfrm>
              <a:off x="1517233" y="5159272"/>
              <a:ext cx="2502317" cy="683710"/>
              <a:chOff x="370353" y="805869"/>
              <a:chExt cx="855197" cy="683710"/>
            </a:xfrm>
          </p:grpSpPr>
          <p:grpSp>
            <p:nvGrpSpPr>
              <p:cNvPr id="69" name="Group 68"/>
              <p:cNvGrpSpPr/>
              <p:nvPr/>
            </p:nvGrpSpPr>
            <p:grpSpPr>
              <a:xfrm>
                <a:off x="370353" y="805869"/>
                <a:ext cx="855197" cy="683710"/>
                <a:chOff x="685800" y="1417320"/>
                <a:chExt cx="1645920" cy="1070304"/>
              </a:xfrm>
            </p:grpSpPr>
            <p:sp>
              <p:nvSpPr>
                <p:cNvPr id="71" name="Hexagon 70"/>
                <p:cNvSpPr/>
                <p:nvPr/>
              </p:nvSpPr>
              <p:spPr>
                <a:xfrm>
                  <a:off x="685800" y="1417320"/>
                  <a:ext cx="1645920" cy="1070304"/>
                </a:xfrm>
                <a:prstGeom prst="hexagon">
                  <a:avLst/>
                </a:prstGeom>
                <a:solidFill>
                  <a:srgbClr val="6095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Hexagon 15"/>
                <p:cNvSpPr/>
                <p:nvPr/>
              </p:nvSpPr>
              <p:spPr>
                <a:xfrm>
                  <a:off x="790334" y="1417320"/>
                  <a:ext cx="1541385" cy="1069185"/>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 name="connsiteX0" fmla="*/ 0 w 1424437"/>
                    <a:gd name="connsiteY0" fmla="*/ 1 h 1079126"/>
                    <a:gd name="connsiteX1" fmla="*/ 1312709 w 1424437"/>
                    <a:gd name="connsiteY1" fmla="*/ 7601 h 1079126"/>
                    <a:gd name="connsiteX2" fmla="*/ 1424437 w 1424437"/>
                    <a:gd name="connsiteY2" fmla="*/ 535153 h 1079126"/>
                    <a:gd name="connsiteX3" fmla="*/ 1202204 w 1424437"/>
                    <a:gd name="connsiteY3" fmla="*/ 1079126 h 1079126"/>
                    <a:gd name="connsiteX0" fmla="*/ 0 w 1424437"/>
                    <a:gd name="connsiteY0" fmla="*/ -1 h 1069184"/>
                    <a:gd name="connsiteX1" fmla="*/ 1312709 w 1424437"/>
                    <a:gd name="connsiteY1" fmla="*/ 7599 h 1069184"/>
                    <a:gd name="connsiteX2" fmla="*/ 1424437 w 1424437"/>
                    <a:gd name="connsiteY2" fmla="*/ 535151 h 1069184"/>
                    <a:gd name="connsiteX3" fmla="*/ 1306623 w 1424437"/>
                    <a:gd name="connsiteY3" fmla="*/ 1069183 h 1069184"/>
                    <a:gd name="connsiteX0" fmla="*/ 0 w 1541386"/>
                    <a:gd name="connsiteY0" fmla="*/ 0 h 1069184"/>
                    <a:gd name="connsiteX1" fmla="*/ 1429658 w 1541386"/>
                    <a:gd name="connsiteY1" fmla="*/ 7601 h 1069184"/>
                    <a:gd name="connsiteX2" fmla="*/ 1541386 w 1541386"/>
                    <a:gd name="connsiteY2" fmla="*/ 535153 h 1069184"/>
                    <a:gd name="connsiteX3" fmla="*/ 1423572 w 1541386"/>
                    <a:gd name="connsiteY3" fmla="*/ 1069185 h 1069184"/>
                  </a:gdLst>
                  <a:ahLst/>
                  <a:cxnLst>
                    <a:cxn ang="0">
                      <a:pos x="connsiteX0" y="connsiteY0"/>
                    </a:cxn>
                    <a:cxn ang="0">
                      <a:pos x="connsiteX1" y="connsiteY1"/>
                    </a:cxn>
                    <a:cxn ang="0">
                      <a:pos x="connsiteX2" y="connsiteY2"/>
                    </a:cxn>
                    <a:cxn ang="0">
                      <a:pos x="connsiteX3" y="connsiteY3"/>
                    </a:cxn>
                  </a:cxnLst>
                  <a:rect l="l" t="t" r="r" b="b"/>
                  <a:pathLst>
                    <a:path w="1541386" h="1069184">
                      <a:moveTo>
                        <a:pt x="0" y="0"/>
                      </a:moveTo>
                      <a:lnTo>
                        <a:pt x="1429658" y="7601"/>
                      </a:lnTo>
                      <a:lnTo>
                        <a:pt x="1541386" y="535153"/>
                      </a:lnTo>
                      <a:lnTo>
                        <a:pt x="1423572" y="1069185"/>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70" name="TextBox 69"/>
              <p:cNvSpPr txBox="1"/>
              <p:nvPr/>
            </p:nvSpPr>
            <p:spPr>
              <a:xfrm>
                <a:off x="442564" y="938398"/>
                <a:ext cx="707602" cy="369332"/>
              </a:xfrm>
              <a:prstGeom prst="rect">
                <a:avLst/>
              </a:prstGeom>
              <a:noFill/>
            </p:spPr>
            <p:txBody>
              <a:bodyPr wrap="square" rtlCol="0">
                <a:spAutoFit/>
              </a:bodyPr>
              <a:lstStyle/>
              <a:p>
                <a:pPr algn="ctr"/>
                <a:r>
                  <a:rPr lang="en-US" sz="1800" dirty="0">
                    <a:solidFill>
                      <a:schemeClr val="bg1"/>
                    </a:solidFill>
                    <a:latin typeface="+mj-lt"/>
                  </a:rPr>
                  <a:t>transducer</a:t>
                </a:r>
                <a:endParaRPr lang="en-SG" sz="1800" dirty="0">
                  <a:solidFill>
                    <a:schemeClr val="bg1"/>
                  </a:solidFill>
                  <a:latin typeface="+mj-lt"/>
                </a:endParaRPr>
              </a:p>
            </p:txBody>
          </p:sp>
        </p:grpSp>
      </p:grpSp>
      <p:grpSp>
        <p:nvGrpSpPr>
          <p:cNvPr id="74" name="Group 73"/>
          <p:cNvGrpSpPr/>
          <p:nvPr/>
        </p:nvGrpSpPr>
        <p:grpSpPr>
          <a:xfrm>
            <a:off x="3291868" y="5163032"/>
            <a:ext cx="2662336" cy="786626"/>
            <a:chOff x="1437224" y="5107814"/>
            <a:chExt cx="2662336" cy="786626"/>
          </a:xfrm>
        </p:grpSpPr>
        <p:sp>
          <p:nvSpPr>
            <p:cNvPr id="75" name="Hexagon 74"/>
            <p:cNvSpPr/>
            <p:nvPr/>
          </p:nvSpPr>
          <p:spPr>
            <a:xfrm>
              <a:off x="1437224" y="5107814"/>
              <a:ext cx="2662336" cy="786626"/>
            </a:xfrm>
            <a:prstGeom prst="hexagon">
              <a:avLst/>
            </a:prstGeom>
            <a:gradFill flip="none" rotWithShape="1">
              <a:gsLst>
                <a:gs pos="0">
                  <a:schemeClr val="bg1">
                    <a:lumMod val="95000"/>
                  </a:schemeClr>
                </a:gs>
                <a:gs pos="100000">
                  <a:schemeClr val="bg1">
                    <a:shade val="100000"/>
                    <a:satMod val="115000"/>
                  </a:schemeClr>
                </a:gs>
              </a:gsLst>
              <a:lin ang="189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6" name="Group 75"/>
            <p:cNvGrpSpPr/>
            <p:nvPr/>
          </p:nvGrpSpPr>
          <p:grpSpPr>
            <a:xfrm>
              <a:off x="1517233" y="5159272"/>
              <a:ext cx="2502317" cy="683710"/>
              <a:chOff x="370353" y="805869"/>
              <a:chExt cx="855197" cy="683710"/>
            </a:xfrm>
          </p:grpSpPr>
          <p:grpSp>
            <p:nvGrpSpPr>
              <p:cNvPr id="77" name="Group 76"/>
              <p:cNvGrpSpPr/>
              <p:nvPr/>
            </p:nvGrpSpPr>
            <p:grpSpPr>
              <a:xfrm>
                <a:off x="370353" y="805869"/>
                <a:ext cx="855197" cy="683710"/>
                <a:chOff x="685800" y="1417320"/>
                <a:chExt cx="1645920" cy="1070304"/>
              </a:xfrm>
            </p:grpSpPr>
            <p:sp>
              <p:nvSpPr>
                <p:cNvPr id="79" name="Hexagon 78"/>
                <p:cNvSpPr/>
                <p:nvPr/>
              </p:nvSpPr>
              <p:spPr>
                <a:xfrm>
                  <a:off x="685800" y="1417320"/>
                  <a:ext cx="1645920" cy="1070304"/>
                </a:xfrm>
                <a:prstGeom prst="hexagon">
                  <a:avLst/>
                </a:prstGeom>
                <a:solidFill>
                  <a:srgbClr val="EBA3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Hexagon 15"/>
                <p:cNvSpPr/>
                <p:nvPr/>
              </p:nvSpPr>
              <p:spPr>
                <a:xfrm>
                  <a:off x="790334" y="1417320"/>
                  <a:ext cx="1541385" cy="1069185"/>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 name="connsiteX0" fmla="*/ 0 w 1424437"/>
                    <a:gd name="connsiteY0" fmla="*/ 1 h 1079126"/>
                    <a:gd name="connsiteX1" fmla="*/ 1312709 w 1424437"/>
                    <a:gd name="connsiteY1" fmla="*/ 7601 h 1079126"/>
                    <a:gd name="connsiteX2" fmla="*/ 1424437 w 1424437"/>
                    <a:gd name="connsiteY2" fmla="*/ 535153 h 1079126"/>
                    <a:gd name="connsiteX3" fmla="*/ 1202204 w 1424437"/>
                    <a:gd name="connsiteY3" fmla="*/ 1079126 h 1079126"/>
                    <a:gd name="connsiteX0" fmla="*/ 0 w 1424437"/>
                    <a:gd name="connsiteY0" fmla="*/ -1 h 1069184"/>
                    <a:gd name="connsiteX1" fmla="*/ 1312709 w 1424437"/>
                    <a:gd name="connsiteY1" fmla="*/ 7599 h 1069184"/>
                    <a:gd name="connsiteX2" fmla="*/ 1424437 w 1424437"/>
                    <a:gd name="connsiteY2" fmla="*/ 535151 h 1069184"/>
                    <a:gd name="connsiteX3" fmla="*/ 1306623 w 1424437"/>
                    <a:gd name="connsiteY3" fmla="*/ 1069183 h 1069184"/>
                    <a:gd name="connsiteX0" fmla="*/ 0 w 1541386"/>
                    <a:gd name="connsiteY0" fmla="*/ 0 h 1069184"/>
                    <a:gd name="connsiteX1" fmla="*/ 1429658 w 1541386"/>
                    <a:gd name="connsiteY1" fmla="*/ 7601 h 1069184"/>
                    <a:gd name="connsiteX2" fmla="*/ 1541386 w 1541386"/>
                    <a:gd name="connsiteY2" fmla="*/ 535153 h 1069184"/>
                    <a:gd name="connsiteX3" fmla="*/ 1423572 w 1541386"/>
                    <a:gd name="connsiteY3" fmla="*/ 1069185 h 1069184"/>
                  </a:gdLst>
                  <a:ahLst/>
                  <a:cxnLst>
                    <a:cxn ang="0">
                      <a:pos x="connsiteX0" y="connsiteY0"/>
                    </a:cxn>
                    <a:cxn ang="0">
                      <a:pos x="connsiteX1" y="connsiteY1"/>
                    </a:cxn>
                    <a:cxn ang="0">
                      <a:pos x="connsiteX2" y="connsiteY2"/>
                    </a:cxn>
                    <a:cxn ang="0">
                      <a:pos x="connsiteX3" y="connsiteY3"/>
                    </a:cxn>
                  </a:cxnLst>
                  <a:rect l="l" t="t" r="r" b="b"/>
                  <a:pathLst>
                    <a:path w="1541386" h="1069184">
                      <a:moveTo>
                        <a:pt x="0" y="0"/>
                      </a:moveTo>
                      <a:lnTo>
                        <a:pt x="1429658" y="7601"/>
                      </a:lnTo>
                      <a:lnTo>
                        <a:pt x="1541386" y="535153"/>
                      </a:lnTo>
                      <a:lnTo>
                        <a:pt x="1423572" y="1069185"/>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78" name="TextBox 77"/>
              <p:cNvSpPr txBox="1"/>
              <p:nvPr/>
            </p:nvSpPr>
            <p:spPr>
              <a:xfrm>
                <a:off x="442564" y="813494"/>
                <a:ext cx="707602" cy="646331"/>
              </a:xfrm>
              <a:prstGeom prst="rect">
                <a:avLst/>
              </a:prstGeom>
              <a:noFill/>
            </p:spPr>
            <p:txBody>
              <a:bodyPr wrap="square" rtlCol="0">
                <a:spAutoFit/>
              </a:bodyPr>
              <a:lstStyle/>
              <a:p>
                <a:pPr algn="ctr"/>
                <a:r>
                  <a:rPr lang="en-US" sz="1800" dirty="0">
                    <a:solidFill>
                      <a:schemeClr val="bg1"/>
                    </a:solidFill>
                    <a:latin typeface="+mj-lt"/>
                  </a:rPr>
                  <a:t>signal processor</a:t>
                </a:r>
                <a:endParaRPr lang="en-SG" sz="1800" dirty="0">
                  <a:solidFill>
                    <a:schemeClr val="bg1"/>
                  </a:solidFill>
                  <a:latin typeface="+mj-lt"/>
                </a:endParaRPr>
              </a:p>
            </p:txBody>
          </p:sp>
        </p:grpSp>
      </p:grpSp>
      <p:grpSp>
        <p:nvGrpSpPr>
          <p:cNvPr id="81" name="Group 80"/>
          <p:cNvGrpSpPr/>
          <p:nvPr/>
        </p:nvGrpSpPr>
        <p:grpSpPr>
          <a:xfrm>
            <a:off x="6264413" y="5163032"/>
            <a:ext cx="2662336" cy="786626"/>
            <a:chOff x="1437224" y="5107814"/>
            <a:chExt cx="2662336" cy="786626"/>
          </a:xfrm>
        </p:grpSpPr>
        <p:sp>
          <p:nvSpPr>
            <p:cNvPr id="82" name="Hexagon 81"/>
            <p:cNvSpPr/>
            <p:nvPr/>
          </p:nvSpPr>
          <p:spPr>
            <a:xfrm>
              <a:off x="1437224" y="5107814"/>
              <a:ext cx="2662336" cy="786626"/>
            </a:xfrm>
            <a:prstGeom prst="hexagon">
              <a:avLst/>
            </a:prstGeom>
            <a:gradFill flip="none" rotWithShape="1">
              <a:gsLst>
                <a:gs pos="0">
                  <a:schemeClr val="bg1">
                    <a:lumMod val="95000"/>
                  </a:schemeClr>
                </a:gs>
                <a:gs pos="100000">
                  <a:schemeClr val="bg1">
                    <a:shade val="100000"/>
                    <a:satMod val="115000"/>
                  </a:schemeClr>
                </a:gs>
              </a:gsLst>
              <a:lin ang="189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3" name="Group 82"/>
            <p:cNvGrpSpPr/>
            <p:nvPr/>
          </p:nvGrpSpPr>
          <p:grpSpPr>
            <a:xfrm>
              <a:off x="1517233" y="5159272"/>
              <a:ext cx="2502317" cy="683710"/>
              <a:chOff x="370353" y="805869"/>
              <a:chExt cx="855197" cy="683710"/>
            </a:xfrm>
          </p:grpSpPr>
          <p:grpSp>
            <p:nvGrpSpPr>
              <p:cNvPr id="84" name="Group 83"/>
              <p:cNvGrpSpPr/>
              <p:nvPr/>
            </p:nvGrpSpPr>
            <p:grpSpPr>
              <a:xfrm>
                <a:off x="370353" y="805869"/>
                <a:ext cx="855197" cy="683710"/>
                <a:chOff x="685800" y="1417320"/>
                <a:chExt cx="1645920" cy="1070304"/>
              </a:xfrm>
            </p:grpSpPr>
            <p:sp>
              <p:nvSpPr>
                <p:cNvPr id="86" name="Hexagon 85"/>
                <p:cNvSpPr/>
                <p:nvPr/>
              </p:nvSpPr>
              <p:spPr>
                <a:xfrm>
                  <a:off x="685800" y="1417320"/>
                  <a:ext cx="1645920" cy="1070304"/>
                </a:xfrm>
                <a:prstGeom prst="hexagon">
                  <a:avLst/>
                </a:prstGeom>
                <a:solidFill>
                  <a:srgbClr val="8497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7" name="Hexagon 15"/>
                <p:cNvSpPr/>
                <p:nvPr/>
              </p:nvSpPr>
              <p:spPr>
                <a:xfrm>
                  <a:off x="790334" y="1417320"/>
                  <a:ext cx="1541385" cy="1069185"/>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 name="connsiteX0" fmla="*/ 0 w 1424437"/>
                    <a:gd name="connsiteY0" fmla="*/ 1 h 1079126"/>
                    <a:gd name="connsiteX1" fmla="*/ 1312709 w 1424437"/>
                    <a:gd name="connsiteY1" fmla="*/ 7601 h 1079126"/>
                    <a:gd name="connsiteX2" fmla="*/ 1424437 w 1424437"/>
                    <a:gd name="connsiteY2" fmla="*/ 535153 h 1079126"/>
                    <a:gd name="connsiteX3" fmla="*/ 1202204 w 1424437"/>
                    <a:gd name="connsiteY3" fmla="*/ 1079126 h 1079126"/>
                    <a:gd name="connsiteX0" fmla="*/ 0 w 1424437"/>
                    <a:gd name="connsiteY0" fmla="*/ -1 h 1069184"/>
                    <a:gd name="connsiteX1" fmla="*/ 1312709 w 1424437"/>
                    <a:gd name="connsiteY1" fmla="*/ 7599 h 1069184"/>
                    <a:gd name="connsiteX2" fmla="*/ 1424437 w 1424437"/>
                    <a:gd name="connsiteY2" fmla="*/ 535151 h 1069184"/>
                    <a:gd name="connsiteX3" fmla="*/ 1306623 w 1424437"/>
                    <a:gd name="connsiteY3" fmla="*/ 1069183 h 1069184"/>
                    <a:gd name="connsiteX0" fmla="*/ 0 w 1541386"/>
                    <a:gd name="connsiteY0" fmla="*/ 0 h 1069184"/>
                    <a:gd name="connsiteX1" fmla="*/ 1429658 w 1541386"/>
                    <a:gd name="connsiteY1" fmla="*/ 7601 h 1069184"/>
                    <a:gd name="connsiteX2" fmla="*/ 1541386 w 1541386"/>
                    <a:gd name="connsiteY2" fmla="*/ 535153 h 1069184"/>
                    <a:gd name="connsiteX3" fmla="*/ 1423572 w 1541386"/>
                    <a:gd name="connsiteY3" fmla="*/ 1069185 h 1069184"/>
                  </a:gdLst>
                  <a:ahLst/>
                  <a:cxnLst>
                    <a:cxn ang="0">
                      <a:pos x="connsiteX0" y="connsiteY0"/>
                    </a:cxn>
                    <a:cxn ang="0">
                      <a:pos x="connsiteX1" y="connsiteY1"/>
                    </a:cxn>
                    <a:cxn ang="0">
                      <a:pos x="connsiteX2" y="connsiteY2"/>
                    </a:cxn>
                    <a:cxn ang="0">
                      <a:pos x="connsiteX3" y="connsiteY3"/>
                    </a:cxn>
                  </a:cxnLst>
                  <a:rect l="l" t="t" r="r" b="b"/>
                  <a:pathLst>
                    <a:path w="1541386" h="1069184">
                      <a:moveTo>
                        <a:pt x="0" y="0"/>
                      </a:moveTo>
                      <a:lnTo>
                        <a:pt x="1429658" y="7601"/>
                      </a:lnTo>
                      <a:lnTo>
                        <a:pt x="1541386" y="535153"/>
                      </a:lnTo>
                      <a:lnTo>
                        <a:pt x="1423572" y="1069185"/>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5" name="TextBox 84"/>
              <p:cNvSpPr txBox="1"/>
              <p:nvPr/>
            </p:nvSpPr>
            <p:spPr>
              <a:xfrm>
                <a:off x="442564" y="955914"/>
                <a:ext cx="707602" cy="369332"/>
              </a:xfrm>
              <a:prstGeom prst="rect">
                <a:avLst/>
              </a:prstGeom>
              <a:noFill/>
            </p:spPr>
            <p:txBody>
              <a:bodyPr wrap="square" rtlCol="0">
                <a:spAutoFit/>
              </a:bodyPr>
              <a:lstStyle/>
              <a:p>
                <a:pPr algn="ctr"/>
                <a:r>
                  <a:rPr lang="en-US" sz="1800" dirty="0">
                    <a:solidFill>
                      <a:schemeClr val="bg1"/>
                    </a:solidFill>
                    <a:latin typeface="+mj-lt"/>
                  </a:rPr>
                  <a:t>recorder</a:t>
                </a:r>
                <a:endParaRPr lang="en-SG" sz="1800" dirty="0">
                  <a:solidFill>
                    <a:schemeClr val="bg1"/>
                  </a:solidFill>
                  <a:latin typeface="+mj-lt"/>
                </a:endParaRPr>
              </a:p>
            </p:txBody>
          </p:sp>
        </p:grpSp>
      </p:grpSp>
      <p:cxnSp>
        <p:nvCxnSpPr>
          <p:cNvPr id="7" name="Straight Arrow Connector 6"/>
          <p:cNvCxnSpPr>
            <a:stCxn id="73" idx="0"/>
            <a:endCxn id="75" idx="3"/>
          </p:cNvCxnSpPr>
          <p:nvPr/>
        </p:nvCxnSpPr>
        <p:spPr>
          <a:xfrm>
            <a:off x="2959893" y="5556345"/>
            <a:ext cx="331975"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5" idx="0"/>
            <a:endCxn id="82" idx="3"/>
          </p:cNvCxnSpPr>
          <p:nvPr/>
        </p:nvCxnSpPr>
        <p:spPr>
          <a:xfrm>
            <a:off x="5954204" y="5556345"/>
            <a:ext cx="310209"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highlight>
                  <a:srgbClr val="00FF00"/>
                </a:highlight>
              </a:rPr>
              <a:t>MEASUREMENT </a:t>
            </a:r>
            <a:r>
              <a:rPr lang="en-US" sz="2200" dirty="0"/>
              <a:t>SYSTEMS - COMPONENTS</a:t>
            </a:r>
          </a:p>
        </p:txBody>
      </p:sp>
      <p:grpSp>
        <p:nvGrpSpPr>
          <p:cNvPr id="3" name="Group 2"/>
          <p:cNvGrpSpPr/>
          <p:nvPr/>
        </p:nvGrpSpPr>
        <p:grpSpPr>
          <a:xfrm>
            <a:off x="560508" y="737466"/>
            <a:ext cx="7956095" cy="1155708"/>
            <a:chOff x="560508" y="737466"/>
            <a:chExt cx="7956095" cy="1155708"/>
          </a:xfrm>
        </p:grpSpPr>
        <p:sp>
          <p:nvSpPr>
            <p:cNvPr id="15" name="Right Triangle 14"/>
            <p:cNvSpPr/>
            <p:nvPr/>
          </p:nvSpPr>
          <p:spPr>
            <a:xfrm rot="10800000">
              <a:off x="560508" y="1112216"/>
              <a:ext cx="216357" cy="165269"/>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6" name="Group 15"/>
            <p:cNvGrpSpPr/>
            <p:nvPr/>
          </p:nvGrpSpPr>
          <p:grpSpPr>
            <a:xfrm>
              <a:off x="776866" y="1019903"/>
              <a:ext cx="7621031" cy="873271"/>
              <a:chOff x="913861" y="1284997"/>
              <a:chExt cx="7362199" cy="1818458"/>
            </a:xfrm>
          </p:grpSpPr>
          <p:sp>
            <p:nvSpPr>
              <p:cNvPr id="17" name="Flowchart: Process 16"/>
              <p:cNvSpPr/>
              <p:nvPr/>
            </p:nvSpPr>
            <p:spPr>
              <a:xfrm>
                <a:off x="913861" y="1284997"/>
                <a:ext cx="7362199" cy="1818458"/>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lvl="1" algn="just">
                  <a:lnSpc>
                    <a:spcPct val="150000"/>
                  </a:lnSpc>
                </a:pPr>
                <a:endParaRPr lang="en-US" sz="1800" dirty="0">
                  <a:solidFill>
                    <a:schemeClr val="tx1"/>
                  </a:solidFill>
                </a:endParaRPr>
              </a:p>
            </p:txBody>
          </p:sp>
          <p:sp>
            <p:nvSpPr>
              <p:cNvPr id="18" name="Right Triangle 17"/>
              <p:cNvSpPr/>
              <p:nvPr/>
            </p:nvSpPr>
            <p:spPr>
              <a:xfrm flipH="1">
                <a:off x="913861" y="1379954"/>
                <a:ext cx="7362199" cy="1716766"/>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SG"/>
              </a:p>
            </p:txBody>
          </p:sp>
        </p:grpSp>
        <p:sp>
          <p:nvSpPr>
            <p:cNvPr id="19" name="Flowchart: Process 18"/>
            <p:cNvSpPr/>
            <p:nvPr/>
          </p:nvSpPr>
          <p:spPr>
            <a:xfrm>
              <a:off x="565135" y="737466"/>
              <a:ext cx="7951468" cy="374751"/>
            </a:xfrm>
            <a:prstGeom prst="flowChartProcess">
              <a:avLst/>
            </a:prstGeom>
            <a:solidFill>
              <a:srgbClr val="C55A1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t>INPUT</a:t>
              </a:r>
              <a:endParaRPr lang="en-US" sz="1800" i="1" dirty="0"/>
            </a:p>
          </p:txBody>
        </p:sp>
        <p:sp>
          <p:nvSpPr>
            <p:cNvPr id="101" name="TextBox 100"/>
            <p:cNvSpPr txBox="1"/>
            <p:nvPr/>
          </p:nvSpPr>
          <p:spPr>
            <a:xfrm>
              <a:off x="988596" y="1175794"/>
              <a:ext cx="7202904" cy="646331"/>
            </a:xfrm>
            <a:prstGeom prst="rect">
              <a:avLst/>
            </a:prstGeom>
            <a:noFill/>
            <a:ln>
              <a:noFill/>
            </a:ln>
          </p:spPr>
          <p:txBody>
            <a:bodyPr wrap="square" rtlCol="0">
              <a:spAutoFit/>
            </a:bodyPr>
            <a:lstStyle/>
            <a:p>
              <a:pPr indent="-230187"/>
              <a:r>
                <a:rPr lang="en-US" sz="1800" b="0" dirty="0">
                  <a:solidFill>
                    <a:srgbClr val="585858"/>
                  </a:solidFill>
                  <a:latin typeface="+mj-lt"/>
                </a:rPr>
                <a:t>Physical quantity to be measured is called input to a measurement system.</a:t>
              </a:r>
              <a:endParaRPr lang="en-US" sz="1800" dirty="0">
                <a:solidFill>
                  <a:srgbClr val="585858"/>
                </a:solidFill>
                <a:latin typeface="+mj-lt"/>
              </a:endParaRPr>
            </a:p>
          </p:txBody>
        </p:sp>
      </p:grpSp>
      <p:grpSp>
        <p:nvGrpSpPr>
          <p:cNvPr id="4" name="Group 3"/>
          <p:cNvGrpSpPr/>
          <p:nvPr/>
        </p:nvGrpSpPr>
        <p:grpSpPr>
          <a:xfrm>
            <a:off x="560508" y="2097135"/>
            <a:ext cx="7956095" cy="1627341"/>
            <a:chOff x="560508" y="2097135"/>
            <a:chExt cx="7956095" cy="1627341"/>
          </a:xfrm>
        </p:grpSpPr>
        <p:sp>
          <p:nvSpPr>
            <p:cNvPr id="20" name="Right Triangle 19"/>
            <p:cNvSpPr/>
            <p:nvPr/>
          </p:nvSpPr>
          <p:spPr>
            <a:xfrm rot="10800000">
              <a:off x="560508" y="2471885"/>
              <a:ext cx="216357" cy="165269"/>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1" name="Group 20"/>
            <p:cNvGrpSpPr/>
            <p:nvPr/>
          </p:nvGrpSpPr>
          <p:grpSpPr>
            <a:xfrm>
              <a:off x="776866" y="2379573"/>
              <a:ext cx="7621031" cy="1344903"/>
              <a:chOff x="913861" y="1284997"/>
              <a:chExt cx="7621031" cy="1818459"/>
            </a:xfrm>
          </p:grpSpPr>
          <p:sp>
            <p:nvSpPr>
              <p:cNvPr id="22" name="Flowchart: Process 21"/>
              <p:cNvSpPr/>
              <p:nvPr/>
            </p:nvSpPr>
            <p:spPr>
              <a:xfrm>
                <a:off x="913861" y="1284997"/>
                <a:ext cx="7621031" cy="1818459"/>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endParaRPr lang="en-US" sz="1800" dirty="0">
                  <a:solidFill>
                    <a:schemeClr val="tx1"/>
                  </a:solidFill>
                </a:endParaRPr>
              </a:p>
            </p:txBody>
          </p:sp>
          <p:sp>
            <p:nvSpPr>
              <p:cNvPr id="23" name="Right Triangle 22"/>
              <p:cNvSpPr/>
              <p:nvPr/>
            </p:nvSpPr>
            <p:spPr>
              <a:xfrm flipH="1">
                <a:off x="913861" y="1379955"/>
                <a:ext cx="7613888" cy="1716766"/>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SG"/>
              </a:p>
            </p:txBody>
          </p:sp>
        </p:grpSp>
        <p:sp>
          <p:nvSpPr>
            <p:cNvPr id="24" name="Flowchart: Process 23"/>
            <p:cNvSpPr/>
            <p:nvPr/>
          </p:nvSpPr>
          <p:spPr>
            <a:xfrm>
              <a:off x="565135" y="2097135"/>
              <a:ext cx="7951468" cy="374751"/>
            </a:xfrm>
            <a:prstGeom prst="flowChartProcess">
              <a:avLst/>
            </a:prstGeom>
            <a:solidFill>
              <a:srgbClr val="60957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t>OUTPUT</a:t>
              </a:r>
              <a:endParaRPr lang="en-US" sz="1800" i="1" dirty="0"/>
            </a:p>
          </p:txBody>
        </p:sp>
        <p:sp>
          <p:nvSpPr>
            <p:cNvPr id="102" name="TextBox 101"/>
            <p:cNvSpPr txBox="1"/>
            <p:nvPr/>
          </p:nvSpPr>
          <p:spPr>
            <a:xfrm>
              <a:off x="988596" y="2404643"/>
              <a:ext cx="7202904" cy="1282787"/>
            </a:xfrm>
            <a:prstGeom prst="rect">
              <a:avLst/>
            </a:prstGeom>
            <a:noFill/>
          </p:spPr>
          <p:txBody>
            <a:bodyPr wrap="square" rtlCol="0">
              <a:spAutoFit/>
            </a:bodyPr>
            <a:lstStyle/>
            <a:p>
              <a:pPr lvl="0">
                <a:lnSpc>
                  <a:spcPct val="150000"/>
                </a:lnSpc>
              </a:pPr>
              <a:r>
                <a:rPr lang="en-US" sz="1800" b="0" dirty="0">
                  <a:solidFill>
                    <a:srgbClr val="585858"/>
                  </a:solidFill>
                  <a:latin typeface="+mj-lt"/>
                </a:rPr>
                <a:t>Transducer transforms the input into a form compatible with the processor to be processed then becomes the output of a measurement system.</a:t>
              </a:r>
              <a:endParaRPr lang="en-US" sz="1800" dirty="0">
                <a:solidFill>
                  <a:srgbClr val="585858"/>
                </a:solidFill>
                <a:latin typeface="+mj-lt"/>
              </a:endParaRPr>
            </a:p>
          </p:txBody>
        </p:sp>
      </p:grpSp>
      <p:grpSp>
        <p:nvGrpSpPr>
          <p:cNvPr id="5" name="Group 4"/>
          <p:cNvGrpSpPr/>
          <p:nvPr/>
        </p:nvGrpSpPr>
        <p:grpSpPr>
          <a:xfrm>
            <a:off x="560508" y="3926456"/>
            <a:ext cx="7956095" cy="1155708"/>
            <a:chOff x="560508" y="3926456"/>
            <a:chExt cx="7956095" cy="1155708"/>
          </a:xfrm>
        </p:grpSpPr>
        <p:sp>
          <p:nvSpPr>
            <p:cNvPr id="25" name="Right Triangle 24"/>
            <p:cNvSpPr/>
            <p:nvPr/>
          </p:nvSpPr>
          <p:spPr>
            <a:xfrm rot="10800000">
              <a:off x="560508" y="4301206"/>
              <a:ext cx="216357" cy="165269"/>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6" name="Group 25"/>
            <p:cNvGrpSpPr/>
            <p:nvPr/>
          </p:nvGrpSpPr>
          <p:grpSpPr>
            <a:xfrm>
              <a:off x="776866" y="4208893"/>
              <a:ext cx="7621031" cy="873271"/>
              <a:chOff x="913861" y="1284997"/>
              <a:chExt cx="7621031" cy="1818458"/>
            </a:xfrm>
          </p:grpSpPr>
          <p:sp>
            <p:nvSpPr>
              <p:cNvPr id="27" name="Flowchart: Process 26"/>
              <p:cNvSpPr/>
              <p:nvPr/>
            </p:nvSpPr>
            <p:spPr>
              <a:xfrm>
                <a:off x="913861" y="1284997"/>
                <a:ext cx="7621031" cy="1818458"/>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endParaRPr lang="en-US" sz="1800" dirty="0">
                  <a:solidFill>
                    <a:schemeClr val="tx1"/>
                  </a:solidFill>
                </a:endParaRPr>
              </a:p>
            </p:txBody>
          </p:sp>
          <p:sp>
            <p:nvSpPr>
              <p:cNvPr id="28" name="Right Triangle 27"/>
              <p:cNvSpPr/>
              <p:nvPr/>
            </p:nvSpPr>
            <p:spPr>
              <a:xfrm flipH="1">
                <a:off x="913861" y="1379955"/>
                <a:ext cx="7613888" cy="1716766"/>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SG"/>
              </a:p>
            </p:txBody>
          </p:sp>
        </p:grpSp>
        <p:sp>
          <p:nvSpPr>
            <p:cNvPr id="29" name="Flowchart: Process 28"/>
            <p:cNvSpPr/>
            <p:nvPr/>
          </p:nvSpPr>
          <p:spPr>
            <a:xfrm>
              <a:off x="565135" y="3926456"/>
              <a:ext cx="7951468" cy="374751"/>
            </a:xfrm>
            <a:prstGeom prst="flowChartProcess">
              <a:avLst/>
            </a:prstGeom>
            <a:solidFill>
              <a:srgbClr val="8497B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DIFFERENCE</a:t>
              </a:r>
              <a:endParaRPr lang="en-SG" sz="1800" dirty="0"/>
            </a:p>
          </p:txBody>
        </p:sp>
        <p:sp>
          <p:nvSpPr>
            <p:cNvPr id="103" name="TextBox 102"/>
            <p:cNvSpPr txBox="1"/>
            <p:nvPr/>
          </p:nvSpPr>
          <p:spPr>
            <a:xfrm>
              <a:off x="988596" y="4358087"/>
              <a:ext cx="7202904" cy="646331"/>
            </a:xfrm>
            <a:prstGeom prst="rect">
              <a:avLst/>
            </a:prstGeom>
            <a:noFill/>
          </p:spPr>
          <p:txBody>
            <a:bodyPr wrap="square" rtlCol="0">
              <a:spAutoFit/>
            </a:bodyPr>
            <a:lstStyle/>
            <a:p>
              <a:pPr lvl="0"/>
              <a:r>
                <a:rPr lang="en-US" sz="1800" b="0" dirty="0">
                  <a:solidFill>
                    <a:srgbClr val="585858"/>
                  </a:solidFill>
                  <a:latin typeface="+mj-lt"/>
                </a:rPr>
                <a:t>Usually, the input is different from the output of a measurement system.</a:t>
              </a:r>
              <a:endParaRPr lang="en-US" sz="1800" dirty="0">
                <a:solidFill>
                  <a:srgbClr val="585858"/>
                </a:solidFill>
                <a:latin typeface="+mj-lt"/>
              </a:endParaRPr>
            </a:p>
          </p:txBody>
        </p:sp>
      </p:grpSp>
      <p:grpSp>
        <p:nvGrpSpPr>
          <p:cNvPr id="6" name="Group 5"/>
          <p:cNvGrpSpPr/>
          <p:nvPr/>
        </p:nvGrpSpPr>
        <p:grpSpPr>
          <a:xfrm>
            <a:off x="560508" y="5286124"/>
            <a:ext cx="7956095" cy="1164033"/>
            <a:chOff x="560508" y="5286124"/>
            <a:chExt cx="7956095" cy="1164033"/>
          </a:xfrm>
        </p:grpSpPr>
        <p:sp>
          <p:nvSpPr>
            <p:cNvPr id="30" name="Right Triangle 29"/>
            <p:cNvSpPr/>
            <p:nvPr/>
          </p:nvSpPr>
          <p:spPr>
            <a:xfrm rot="10800000">
              <a:off x="560508" y="5660874"/>
              <a:ext cx="216357" cy="165269"/>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1" name="Group 30"/>
            <p:cNvGrpSpPr/>
            <p:nvPr/>
          </p:nvGrpSpPr>
          <p:grpSpPr>
            <a:xfrm>
              <a:off x="776866" y="5568563"/>
              <a:ext cx="7621031" cy="881594"/>
              <a:chOff x="913861" y="1284997"/>
              <a:chExt cx="7621031" cy="1818459"/>
            </a:xfrm>
          </p:grpSpPr>
          <p:sp>
            <p:nvSpPr>
              <p:cNvPr id="32" name="Flowchart: Process 31"/>
              <p:cNvSpPr/>
              <p:nvPr/>
            </p:nvSpPr>
            <p:spPr>
              <a:xfrm>
                <a:off x="913861" y="1284997"/>
                <a:ext cx="7621031" cy="1818459"/>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endParaRPr lang="en-US" sz="1800" dirty="0">
                  <a:solidFill>
                    <a:schemeClr val="tx1"/>
                  </a:solidFill>
                </a:endParaRPr>
              </a:p>
            </p:txBody>
          </p:sp>
          <p:sp>
            <p:nvSpPr>
              <p:cNvPr id="33" name="Right Triangle 32"/>
              <p:cNvSpPr/>
              <p:nvPr/>
            </p:nvSpPr>
            <p:spPr>
              <a:xfrm flipH="1">
                <a:off x="913861" y="1379955"/>
                <a:ext cx="7613888" cy="1716766"/>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SG"/>
              </a:p>
            </p:txBody>
          </p:sp>
        </p:grpSp>
        <p:sp>
          <p:nvSpPr>
            <p:cNvPr id="34" name="Flowchart: Process 33"/>
            <p:cNvSpPr/>
            <p:nvPr/>
          </p:nvSpPr>
          <p:spPr>
            <a:xfrm>
              <a:off x="565135" y="5286124"/>
              <a:ext cx="7951468" cy="374751"/>
            </a:xfrm>
            <a:prstGeom prst="flowChartProcess">
              <a:avLst/>
            </a:prstGeom>
            <a:solidFill>
              <a:srgbClr val="EBA33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t>CHARACTERISATION</a:t>
              </a:r>
            </a:p>
          </p:txBody>
        </p:sp>
        <p:sp>
          <p:nvSpPr>
            <p:cNvPr id="104" name="TextBox 103"/>
            <p:cNvSpPr txBox="1"/>
            <p:nvPr/>
          </p:nvSpPr>
          <p:spPr>
            <a:xfrm>
              <a:off x="988596" y="5730718"/>
              <a:ext cx="7202904" cy="646331"/>
            </a:xfrm>
            <a:prstGeom prst="rect">
              <a:avLst/>
            </a:prstGeom>
            <a:noFill/>
          </p:spPr>
          <p:txBody>
            <a:bodyPr wrap="square" rtlCol="0">
              <a:spAutoFit/>
            </a:bodyPr>
            <a:lstStyle/>
            <a:p>
              <a:pPr lvl="0"/>
              <a:r>
                <a:rPr lang="en-US" sz="1800" b="0" dirty="0">
                  <a:solidFill>
                    <a:srgbClr val="585858"/>
                  </a:solidFill>
                  <a:latin typeface="+mj-lt"/>
                </a:rPr>
                <a:t>A good measurement system is </a:t>
              </a:r>
              <a:r>
                <a:rPr lang="en-US" sz="1800" b="0" dirty="0" err="1">
                  <a:solidFill>
                    <a:srgbClr val="585858"/>
                  </a:solidFill>
                  <a:latin typeface="+mj-lt"/>
                </a:rPr>
                <a:t>characterised</a:t>
              </a:r>
              <a:r>
                <a:rPr lang="en-US" sz="1800" b="0" dirty="0">
                  <a:solidFill>
                    <a:srgbClr val="585858"/>
                  </a:solidFill>
                  <a:latin typeface="+mj-lt"/>
                </a:rPr>
                <a:t> by: phase linearity, amplitude linearity, and adequate bandwidth.</a:t>
              </a:r>
              <a:endParaRPr lang="en-US" sz="1800" dirty="0">
                <a:solidFill>
                  <a:srgbClr val="585858"/>
                </a:solidFill>
                <a:latin typeface="+mj-l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5S1_MA2011_A2D_Cai(Lecture 1_Slide 24)_V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573" t="30534" r="4543" b="4217"/>
          <a:stretch/>
        </p:blipFill>
        <p:spPr>
          <a:xfrm>
            <a:off x="2228045" y="2135659"/>
            <a:ext cx="5204255" cy="4000505"/>
          </a:xfrm>
          <a:prstGeom prst="rect">
            <a:avLst/>
          </a:prstGeom>
        </p:spPr>
      </p:pic>
      <p:sp>
        <p:nvSpPr>
          <p:cNvPr id="2" name="Title 1"/>
          <p:cNvSpPr>
            <a:spLocks noGrp="1"/>
          </p:cNvSpPr>
          <p:nvPr>
            <p:ph type="title" idx="4294967295"/>
          </p:nvPr>
        </p:nvSpPr>
        <p:spPr>
          <a:xfrm>
            <a:off x="0" y="0"/>
            <a:ext cx="9144000" cy="565150"/>
          </a:xfrm>
        </p:spPr>
        <p:txBody>
          <a:bodyPr/>
          <a:lstStyle/>
          <a:p>
            <a:r>
              <a:rPr lang="en-US" sz="2200" dirty="0">
                <a:highlight>
                  <a:srgbClr val="00FF00"/>
                </a:highlight>
              </a:rPr>
              <a:t>MEASUREMENT</a:t>
            </a:r>
            <a:r>
              <a:rPr lang="en-US" sz="2200" dirty="0"/>
              <a:t> SYSTEMS - DIFFERENCES</a:t>
            </a:r>
          </a:p>
        </p:txBody>
      </p:sp>
      <p:sp>
        <p:nvSpPr>
          <p:cNvPr id="10" name="TextBox 9"/>
          <p:cNvSpPr txBox="1"/>
          <p:nvPr/>
        </p:nvSpPr>
        <p:spPr>
          <a:xfrm>
            <a:off x="7447877" y="5617808"/>
            <a:ext cx="1378623" cy="523220"/>
          </a:xfrm>
          <a:prstGeom prst="rect">
            <a:avLst/>
          </a:prstGeom>
          <a:noFill/>
        </p:spPr>
        <p:txBody>
          <a:bodyPr wrap="square" rtlCol="0">
            <a:spAutoFit/>
          </a:bodyPr>
          <a:lstStyle/>
          <a:p>
            <a:r>
              <a:rPr lang="en-US" sz="1400" b="0" dirty="0">
                <a:latin typeface="+mj-lt"/>
              </a:rPr>
              <a:t>Click image to play video</a:t>
            </a:r>
          </a:p>
        </p:txBody>
      </p:sp>
      <p:grpSp>
        <p:nvGrpSpPr>
          <p:cNvPr id="132" name="Group 131"/>
          <p:cNvGrpSpPr/>
          <p:nvPr/>
        </p:nvGrpSpPr>
        <p:grpSpPr>
          <a:xfrm>
            <a:off x="297557" y="1013358"/>
            <a:ext cx="2662336" cy="786626"/>
            <a:chOff x="1437224" y="5107814"/>
            <a:chExt cx="2662336" cy="786626"/>
          </a:xfrm>
        </p:grpSpPr>
        <p:sp>
          <p:nvSpPr>
            <p:cNvPr id="133" name="Hexagon 132"/>
            <p:cNvSpPr/>
            <p:nvPr/>
          </p:nvSpPr>
          <p:spPr>
            <a:xfrm>
              <a:off x="1437224" y="5107814"/>
              <a:ext cx="2662336" cy="786626"/>
            </a:xfrm>
            <a:prstGeom prst="hexagon">
              <a:avLst/>
            </a:prstGeom>
            <a:gradFill flip="none" rotWithShape="1">
              <a:gsLst>
                <a:gs pos="0">
                  <a:schemeClr val="bg1">
                    <a:lumMod val="95000"/>
                  </a:schemeClr>
                </a:gs>
                <a:gs pos="100000">
                  <a:schemeClr val="bg1">
                    <a:shade val="100000"/>
                    <a:satMod val="115000"/>
                  </a:schemeClr>
                </a:gs>
              </a:gsLst>
              <a:lin ang="189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34" name="Group 133"/>
            <p:cNvGrpSpPr/>
            <p:nvPr/>
          </p:nvGrpSpPr>
          <p:grpSpPr>
            <a:xfrm>
              <a:off x="1517233" y="5159272"/>
              <a:ext cx="2502317" cy="683710"/>
              <a:chOff x="370353" y="805869"/>
              <a:chExt cx="855197" cy="683710"/>
            </a:xfrm>
          </p:grpSpPr>
          <p:grpSp>
            <p:nvGrpSpPr>
              <p:cNvPr id="135" name="Group 134"/>
              <p:cNvGrpSpPr/>
              <p:nvPr/>
            </p:nvGrpSpPr>
            <p:grpSpPr>
              <a:xfrm>
                <a:off x="370353" y="805869"/>
                <a:ext cx="855197" cy="683710"/>
                <a:chOff x="685800" y="1417320"/>
                <a:chExt cx="1645920" cy="1070304"/>
              </a:xfrm>
            </p:grpSpPr>
            <p:sp>
              <p:nvSpPr>
                <p:cNvPr id="137" name="Hexagon 136"/>
                <p:cNvSpPr/>
                <p:nvPr/>
              </p:nvSpPr>
              <p:spPr>
                <a:xfrm>
                  <a:off x="685800" y="1417320"/>
                  <a:ext cx="1645920" cy="1070304"/>
                </a:xfrm>
                <a:prstGeom prst="hexagon">
                  <a:avLst/>
                </a:prstGeom>
                <a:solidFill>
                  <a:srgbClr val="6095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8" name="Hexagon 15"/>
                <p:cNvSpPr/>
                <p:nvPr/>
              </p:nvSpPr>
              <p:spPr>
                <a:xfrm>
                  <a:off x="790334" y="1417320"/>
                  <a:ext cx="1541385" cy="1069185"/>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 name="connsiteX0" fmla="*/ 0 w 1424437"/>
                    <a:gd name="connsiteY0" fmla="*/ 1 h 1079126"/>
                    <a:gd name="connsiteX1" fmla="*/ 1312709 w 1424437"/>
                    <a:gd name="connsiteY1" fmla="*/ 7601 h 1079126"/>
                    <a:gd name="connsiteX2" fmla="*/ 1424437 w 1424437"/>
                    <a:gd name="connsiteY2" fmla="*/ 535153 h 1079126"/>
                    <a:gd name="connsiteX3" fmla="*/ 1202204 w 1424437"/>
                    <a:gd name="connsiteY3" fmla="*/ 1079126 h 1079126"/>
                    <a:gd name="connsiteX0" fmla="*/ 0 w 1424437"/>
                    <a:gd name="connsiteY0" fmla="*/ -1 h 1069184"/>
                    <a:gd name="connsiteX1" fmla="*/ 1312709 w 1424437"/>
                    <a:gd name="connsiteY1" fmla="*/ 7599 h 1069184"/>
                    <a:gd name="connsiteX2" fmla="*/ 1424437 w 1424437"/>
                    <a:gd name="connsiteY2" fmla="*/ 535151 h 1069184"/>
                    <a:gd name="connsiteX3" fmla="*/ 1306623 w 1424437"/>
                    <a:gd name="connsiteY3" fmla="*/ 1069183 h 1069184"/>
                    <a:gd name="connsiteX0" fmla="*/ 0 w 1541386"/>
                    <a:gd name="connsiteY0" fmla="*/ 0 h 1069184"/>
                    <a:gd name="connsiteX1" fmla="*/ 1429658 w 1541386"/>
                    <a:gd name="connsiteY1" fmla="*/ 7601 h 1069184"/>
                    <a:gd name="connsiteX2" fmla="*/ 1541386 w 1541386"/>
                    <a:gd name="connsiteY2" fmla="*/ 535153 h 1069184"/>
                    <a:gd name="connsiteX3" fmla="*/ 1423572 w 1541386"/>
                    <a:gd name="connsiteY3" fmla="*/ 1069185 h 1069184"/>
                  </a:gdLst>
                  <a:ahLst/>
                  <a:cxnLst>
                    <a:cxn ang="0">
                      <a:pos x="connsiteX0" y="connsiteY0"/>
                    </a:cxn>
                    <a:cxn ang="0">
                      <a:pos x="connsiteX1" y="connsiteY1"/>
                    </a:cxn>
                    <a:cxn ang="0">
                      <a:pos x="connsiteX2" y="connsiteY2"/>
                    </a:cxn>
                    <a:cxn ang="0">
                      <a:pos x="connsiteX3" y="connsiteY3"/>
                    </a:cxn>
                  </a:cxnLst>
                  <a:rect l="l" t="t" r="r" b="b"/>
                  <a:pathLst>
                    <a:path w="1541386" h="1069184">
                      <a:moveTo>
                        <a:pt x="0" y="0"/>
                      </a:moveTo>
                      <a:lnTo>
                        <a:pt x="1429658" y="7601"/>
                      </a:lnTo>
                      <a:lnTo>
                        <a:pt x="1541386" y="535153"/>
                      </a:lnTo>
                      <a:lnTo>
                        <a:pt x="1423572" y="1069185"/>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36" name="TextBox 135"/>
              <p:cNvSpPr txBox="1"/>
              <p:nvPr/>
            </p:nvSpPr>
            <p:spPr>
              <a:xfrm>
                <a:off x="437835" y="823333"/>
                <a:ext cx="707602" cy="646331"/>
              </a:xfrm>
              <a:prstGeom prst="rect">
                <a:avLst/>
              </a:prstGeom>
              <a:noFill/>
            </p:spPr>
            <p:txBody>
              <a:bodyPr wrap="square" rtlCol="0">
                <a:spAutoFit/>
              </a:bodyPr>
              <a:lstStyle/>
              <a:p>
                <a:pPr algn="ctr"/>
                <a:r>
                  <a:rPr lang="en-US" sz="1800" dirty="0">
                    <a:solidFill>
                      <a:schemeClr val="bg1"/>
                    </a:solidFill>
                    <a:latin typeface="+mj-lt"/>
                  </a:rPr>
                  <a:t>actual</a:t>
                </a:r>
              </a:p>
              <a:p>
                <a:pPr algn="ctr"/>
                <a:r>
                  <a:rPr lang="en-US" sz="1800" dirty="0">
                    <a:solidFill>
                      <a:schemeClr val="bg1"/>
                    </a:solidFill>
                    <a:latin typeface="+mj-lt"/>
                  </a:rPr>
                  <a:t>input</a:t>
                </a:r>
                <a:endParaRPr lang="en-SG" sz="1800" dirty="0">
                  <a:solidFill>
                    <a:schemeClr val="bg1"/>
                  </a:solidFill>
                  <a:latin typeface="+mj-lt"/>
                </a:endParaRPr>
              </a:p>
            </p:txBody>
          </p:sp>
        </p:grpSp>
      </p:grpSp>
      <p:grpSp>
        <p:nvGrpSpPr>
          <p:cNvPr id="139" name="Group 138"/>
          <p:cNvGrpSpPr/>
          <p:nvPr/>
        </p:nvGrpSpPr>
        <p:grpSpPr>
          <a:xfrm>
            <a:off x="3291868" y="1013358"/>
            <a:ext cx="2662336" cy="786626"/>
            <a:chOff x="1437224" y="5107814"/>
            <a:chExt cx="2662336" cy="786626"/>
          </a:xfrm>
        </p:grpSpPr>
        <p:sp>
          <p:nvSpPr>
            <p:cNvPr id="140" name="Hexagon 139"/>
            <p:cNvSpPr/>
            <p:nvPr/>
          </p:nvSpPr>
          <p:spPr>
            <a:xfrm>
              <a:off x="1437224" y="5107814"/>
              <a:ext cx="2662336" cy="786626"/>
            </a:xfrm>
            <a:prstGeom prst="hexagon">
              <a:avLst/>
            </a:prstGeom>
            <a:gradFill flip="none" rotWithShape="1">
              <a:gsLst>
                <a:gs pos="0">
                  <a:schemeClr val="bg1">
                    <a:lumMod val="95000"/>
                  </a:schemeClr>
                </a:gs>
                <a:gs pos="100000">
                  <a:schemeClr val="bg1">
                    <a:shade val="100000"/>
                    <a:satMod val="115000"/>
                  </a:schemeClr>
                </a:gs>
              </a:gsLst>
              <a:lin ang="189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41" name="Group 140"/>
            <p:cNvGrpSpPr/>
            <p:nvPr/>
          </p:nvGrpSpPr>
          <p:grpSpPr>
            <a:xfrm>
              <a:off x="1517233" y="5159272"/>
              <a:ext cx="2502317" cy="683710"/>
              <a:chOff x="370353" y="805869"/>
              <a:chExt cx="855197" cy="683710"/>
            </a:xfrm>
          </p:grpSpPr>
          <p:grpSp>
            <p:nvGrpSpPr>
              <p:cNvPr id="142" name="Group 141"/>
              <p:cNvGrpSpPr/>
              <p:nvPr/>
            </p:nvGrpSpPr>
            <p:grpSpPr>
              <a:xfrm>
                <a:off x="370353" y="805869"/>
                <a:ext cx="855197" cy="683710"/>
                <a:chOff x="685800" y="1417320"/>
                <a:chExt cx="1645920" cy="1070304"/>
              </a:xfrm>
            </p:grpSpPr>
            <p:sp>
              <p:nvSpPr>
                <p:cNvPr id="144" name="Hexagon 143"/>
                <p:cNvSpPr/>
                <p:nvPr/>
              </p:nvSpPr>
              <p:spPr>
                <a:xfrm>
                  <a:off x="685800" y="1417320"/>
                  <a:ext cx="1645920" cy="1070304"/>
                </a:xfrm>
                <a:prstGeom prst="hexagon">
                  <a:avLst/>
                </a:prstGeom>
                <a:solidFill>
                  <a:srgbClr val="EBA3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5" name="Hexagon 15"/>
                <p:cNvSpPr/>
                <p:nvPr/>
              </p:nvSpPr>
              <p:spPr>
                <a:xfrm>
                  <a:off x="790334" y="1417320"/>
                  <a:ext cx="1541385" cy="1069185"/>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 name="connsiteX0" fmla="*/ 0 w 1424437"/>
                    <a:gd name="connsiteY0" fmla="*/ 1 h 1079126"/>
                    <a:gd name="connsiteX1" fmla="*/ 1312709 w 1424437"/>
                    <a:gd name="connsiteY1" fmla="*/ 7601 h 1079126"/>
                    <a:gd name="connsiteX2" fmla="*/ 1424437 w 1424437"/>
                    <a:gd name="connsiteY2" fmla="*/ 535153 h 1079126"/>
                    <a:gd name="connsiteX3" fmla="*/ 1202204 w 1424437"/>
                    <a:gd name="connsiteY3" fmla="*/ 1079126 h 1079126"/>
                    <a:gd name="connsiteX0" fmla="*/ 0 w 1424437"/>
                    <a:gd name="connsiteY0" fmla="*/ -1 h 1069184"/>
                    <a:gd name="connsiteX1" fmla="*/ 1312709 w 1424437"/>
                    <a:gd name="connsiteY1" fmla="*/ 7599 h 1069184"/>
                    <a:gd name="connsiteX2" fmla="*/ 1424437 w 1424437"/>
                    <a:gd name="connsiteY2" fmla="*/ 535151 h 1069184"/>
                    <a:gd name="connsiteX3" fmla="*/ 1306623 w 1424437"/>
                    <a:gd name="connsiteY3" fmla="*/ 1069183 h 1069184"/>
                    <a:gd name="connsiteX0" fmla="*/ 0 w 1541386"/>
                    <a:gd name="connsiteY0" fmla="*/ 0 h 1069184"/>
                    <a:gd name="connsiteX1" fmla="*/ 1429658 w 1541386"/>
                    <a:gd name="connsiteY1" fmla="*/ 7601 h 1069184"/>
                    <a:gd name="connsiteX2" fmla="*/ 1541386 w 1541386"/>
                    <a:gd name="connsiteY2" fmla="*/ 535153 h 1069184"/>
                    <a:gd name="connsiteX3" fmla="*/ 1423572 w 1541386"/>
                    <a:gd name="connsiteY3" fmla="*/ 1069185 h 1069184"/>
                  </a:gdLst>
                  <a:ahLst/>
                  <a:cxnLst>
                    <a:cxn ang="0">
                      <a:pos x="connsiteX0" y="connsiteY0"/>
                    </a:cxn>
                    <a:cxn ang="0">
                      <a:pos x="connsiteX1" y="connsiteY1"/>
                    </a:cxn>
                    <a:cxn ang="0">
                      <a:pos x="connsiteX2" y="connsiteY2"/>
                    </a:cxn>
                    <a:cxn ang="0">
                      <a:pos x="connsiteX3" y="connsiteY3"/>
                    </a:cxn>
                  </a:cxnLst>
                  <a:rect l="l" t="t" r="r" b="b"/>
                  <a:pathLst>
                    <a:path w="1541386" h="1069184">
                      <a:moveTo>
                        <a:pt x="0" y="0"/>
                      </a:moveTo>
                      <a:lnTo>
                        <a:pt x="1429658" y="7601"/>
                      </a:lnTo>
                      <a:lnTo>
                        <a:pt x="1541386" y="535153"/>
                      </a:lnTo>
                      <a:lnTo>
                        <a:pt x="1423572" y="1069185"/>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43" name="TextBox 142"/>
              <p:cNvSpPr txBox="1"/>
              <p:nvPr/>
            </p:nvSpPr>
            <p:spPr>
              <a:xfrm>
                <a:off x="442564" y="813494"/>
                <a:ext cx="707602" cy="646331"/>
              </a:xfrm>
              <a:prstGeom prst="rect">
                <a:avLst/>
              </a:prstGeom>
              <a:noFill/>
            </p:spPr>
            <p:txBody>
              <a:bodyPr wrap="square" rtlCol="0">
                <a:spAutoFit/>
              </a:bodyPr>
              <a:lstStyle/>
              <a:p>
                <a:pPr algn="ctr"/>
                <a:r>
                  <a:rPr lang="en-US" sz="1800" dirty="0">
                    <a:solidFill>
                      <a:schemeClr val="bg1"/>
                    </a:solidFill>
                    <a:latin typeface="+mj-lt"/>
                  </a:rPr>
                  <a:t>signal processor</a:t>
                </a:r>
                <a:endParaRPr lang="en-SG" sz="1800" dirty="0">
                  <a:solidFill>
                    <a:schemeClr val="bg1"/>
                  </a:solidFill>
                  <a:latin typeface="+mj-lt"/>
                </a:endParaRPr>
              </a:p>
            </p:txBody>
          </p:sp>
        </p:grpSp>
      </p:grpSp>
      <p:grpSp>
        <p:nvGrpSpPr>
          <p:cNvPr id="146" name="Group 145"/>
          <p:cNvGrpSpPr/>
          <p:nvPr/>
        </p:nvGrpSpPr>
        <p:grpSpPr>
          <a:xfrm>
            <a:off x="6264413" y="1013358"/>
            <a:ext cx="2662336" cy="786626"/>
            <a:chOff x="1437224" y="5107814"/>
            <a:chExt cx="2662336" cy="786626"/>
          </a:xfrm>
        </p:grpSpPr>
        <p:sp>
          <p:nvSpPr>
            <p:cNvPr id="147" name="Hexagon 146"/>
            <p:cNvSpPr/>
            <p:nvPr/>
          </p:nvSpPr>
          <p:spPr>
            <a:xfrm>
              <a:off x="1437224" y="5107814"/>
              <a:ext cx="2662336" cy="786626"/>
            </a:xfrm>
            <a:prstGeom prst="hexagon">
              <a:avLst/>
            </a:prstGeom>
            <a:gradFill flip="none" rotWithShape="1">
              <a:gsLst>
                <a:gs pos="0">
                  <a:schemeClr val="bg1">
                    <a:lumMod val="95000"/>
                  </a:schemeClr>
                </a:gs>
                <a:gs pos="100000">
                  <a:schemeClr val="bg1">
                    <a:shade val="100000"/>
                    <a:satMod val="115000"/>
                  </a:schemeClr>
                </a:gs>
              </a:gsLst>
              <a:lin ang="189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48" name="Group 147"/>
            <p:cNvGrpSpPr/>
            <p:nvPr/>
          </p:nvGrpSpPr>
          <p:grpSpPr>
            <a:xfrm>
              <a:off x="1517233" y="5159272"/>
              <a:ext cx="2502317" cy="683710"/>
              <a:chOff x="370353" y="805869"/>
              <a:chExt cx="855197" cy="683710"/>
            </a:xfrm>
          </p:grpSpPr>
          <p:grpSp>
            <p:nvGrpSpPr>
              <p:cNvPr id="149" name="Group 148"/>
              <p:cNvGrpSpPr/>
              <p:nvPr/>
            </p:nvGrpSpPr>
            <p:grpSpPr>
              <a:xfrm>
                <a:off x="370353" y="805869"/>
                <a:ext cx="855197" cy="683710"/>
                <a:chOff x="685800" y="1417320"/>
                <a:chExt cx="1645920" cy="1070304"/>
              </a:xfrm>
            </p:grpSpPr>
            <p:sp>
              <p:nvSpPr>
                <p:cNvPr id="151" name="Hexagon 150"/>
                <p:cNvSpPr/>
                <p:nvPr/>
              </p:nvSpPr>
              <p:spPr>
                <a:xfrm>
                  <a:off x="685800" y="1417320"/>
                  <a:ext cx="1645920" cy="1070304"/>
                </a:xfrm>
                <a:prstGeom prst="hexagon">
                  <a:avLst/>
                </a:prstGeom>
                <a:solidFill>
                  <a:srgbClr val="8497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2" name="Hexagon 15"/>
                <p:cNvSpPr/>
                <p:nvPr/>
              </p:nvSpPr>
              <p:spPr>
                <a:xfrm>
                  <a:off x="790334" y="1417320"/>
                  <a:ext cx="1541385" cy="1069185"/>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 name="connsiteX0" fmla="*/ 0 w 1424437"/>
                    <a:gd name="connsiteY0" fmla="*/ 1 h 1079126"/>
                    <a:gd name="connsiteX1" fmla="*/ 1312709 w 1424437"/>
                    <a:gd name="connsiteY1" fmla="*/ 7601 h 1079126"/>
                    <a:gd name="connsiteX2" fmla="*/ 1424437 w 1424437"/>
                    <a:gd name="connsiteY2" fmla="*/ 535153 h 1079126"/>
                    <a:gd name="connsiteX3" fmla="*/ 1202204 w 1424437"/>
                    <a:gd name="connsiteY3" fmla="*/ 1079126 h 1079126"/>
                    <a:gd name="connsiteX0" fmla="*/ 0 w 1424437"/>
                    <a:gd name="connsiteY0" fmla="*/ -1 h 1069184"/>
                    <a:gd name="connsiteX1" fmla="*/ 1312709 w 1424437"/>
                    <a:gd name="connsiteY1" fmla="*/ 7599 h 1069184"/>
                    <a:gd name="connsiteX2" fmla="*/ 1424437 w 1424437"/>
                    <a:gd name="connsiteY2" fmla="*/ 535151 h 1069184"/>
                    <a:gd name="connsiteX3" fmla="*/ 1306623 w 1424437"/>
                    <a:gd name="connsiteY3" fmla="*/ 1069183 h 1069184"/>
                    <a:gd name="connsiteX0" fmla="*/ 0 w 1541386"/>
                    <a:gd name="connsiteY0" fmla="*/ 0 h 1069184"/>
                    <a:gd name="connsiteX1" fmla="*/ 1429658 w 1541386"/>
                    <a:gd name="connsiteY1" fmla="*/ 7601 h 1069184"/>
                    <a:gd name="connsiteX2" fmla="*/ 1541386 w 1541386"/>
                    <a:gd name="connsiteY2" fmla="*/ 535153 h 1069184"/>
                    <a:gd name="connsiteX3" fmla="*/ 1423572 w 1541386"/>
                    <a:gd name="connsiteY3" fmla="*/ 1069185 h 1069184"/>
                  </a:gdLst>
                  <a:ahLst/>
                  <a:cxnLst>
                    <a:cxn ang="0">
                      <a:pos x="connsiteX0" y="connsiteY0"/>
                    </a:cxn>
                    <a:cxn ang="0">
                      <a:pos x="connsiteX1" y="connsiteY1"/>
                    </a:cxn>
                    <a:cxn ang="0">
                      <a:pos x="connsiteX2" y="connsiteY2"/>
                    </a:cxn>
                    <a:cxn ang="0">
                      <a:pos x="connsiteX3" y="connsiteY3"/>
                    </a:cxn>
                  </a:cxnLst>
                  <a:rect l="l" t="t" r="r" b="b"/>
                  <a:pathLst>
                    <a:path w="1541386" h="1069184">
                      <a:moveTo>
                        <a:pt x="0" y="0"/>
                      </a:moveTo>
                      <a:lnTo>
                        <a:pt x="1429658" y="7601"/>
                      </a:lnTo>
                      <a:lnTo>
                        <a:pt x="1541386" y="535153"/>
                      </a:lnTo>
                      <a:lnTo>
                        <a:pt x="1423572" y="1069185"/>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50" name="TextBox 149"/>
              <p:cNvSpPr txBox="1"/>
              <p:nvPr/>
            </p:nvSpPr>
            <p:spPr>
              <a:xfrm>
                <a:off x="437046" y="823333"/>
                <a:ext cx="707602" cy="646331"/>
              </a:xfrm>
              <a:prstGeom prst="rect">
                <a:avLst/>
              </a:prstGeom>
              <a:noFill/>
            </p:spPr>
            <p:txBody>
              <a:bodyPr wrap="square" rtlCol="0">
                <a:spAutoFit/>
              </a:bodyPr>
              <a:lstStyle/>
              <a:p>
                <a:pPr algn="ctr"/>
                <a:r>
                  <a:rPr lang="en-US" sz="1800" dirty="0">
                    <a:solidFill>
                      <a:schemeClr val="bg1"/>
                    </a:solidFill>
                    <a:latin typeface="+mj-lt"/>
                  </a:rPr>
                  <a:t>recorder</a:t>
                </a:r>
              </a:p>
              <a:p>
                <a:pPr algn="ctr"/>
                <a:r>
                  <a:rPr lang="en-US" sz="1800" dirty="0">
                    <a:solidFill>
                      <a:schemeClr val="bg1"/>
                    </a:solidFill>
                    <a:latin typeface="+mj-lt"/>
                  </a:rPr>
                  <a:t>output</a:t>
                </a:r>
                <a:endParaRPr lang="en-SG" sz="1800" dirty="0">
                  <a:solidFill>
                    <a:schemeClr val="bg1"/>
                  </a:solidFill>
                  <a:latin typeface="+mj-lt"/>
                </a:endParaRPr>
              </a:p>
            </p:txBody>
          </p:sp>
        </p:grpSp>
      </p:grpSp>
      <p:cxnSp>
        <p:nvCxnSpPr>
          <p:cNvPr id="153" name="Straight Arrow Connector 152"/>
          <p:cNvCxnSpPr>
            <a:stCxn id="133" idx="0"/>
            <a:endCxn id="140" idx="3"/>
          </p:cNvCxnSpPr>
          <p:nvPr/>
        </p:nvCxnSpPr>
        <p:spPr>
          <a:xfrm>
            <a:off x="2959893" y="1406671"/>
            <a:ext cx="331975"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40" idx="0"/>
            <a:endCxn id="147" idx="3"/>
          </p:cNvCxnSpPr>
          <p:nvPr/>
        </p:nvCxnSpPr>
        <p:spPr>
          <a:xfrm>
            <a:off x="5954204" y="1406671"/>
            <a:ext cx="310209"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196" y="2431973"/>
            <a:ext cx="9296276" cy="1994054"/>
          </a:xfrm>
          <a:prstGeom prst="rect">
            <a:avLst/>
          </a:prstGeom>
          <a:solidFill>
            <a:schemeClr val="tx1">
              <a:alpha val="20000"/>
            </a:schemeClr>
          </a:solid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defRPr/>
            </a:pPr>
            <a:endParaRPr lang="en-US" altLang="en-US" sz="1350">
              <a:solidFill>
                <a:schemeClr val="bg1"/>
              </a:solidFill>
              <a:latin typeface="Verdana" pitchFamily="34" charset="0"/>
            </a:endParaRPr>
          </a:p>
        </p:txBody>
      </p:sp>
      <p:sp>
        <p:nvSpPr>
          <p:cNvPr id="4" name="TextBox 5"/>
          <p:cNvSpPr txBox="1">
            <a:spLocks noChangeArrowheads="1"/>
          </p:cNvSpPr>
          <p:nvPr/>
        </p:nvSpPr>
        <p:spPr bwMode="auto">
          <a:xfrm>
            <a:off x="0" y="3183131"/>
            <a:ext cx="9144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ctr">
              <a:lnSpc>
                <a:spcPct val="150000"/>
              </a:lnSpc>
            </a:pPr>
            <a:r>
              <a:rPr lang="en-US" altLang="en-US" sz="2000" dirty="0">
                <a:solidFill>
                  <a:schemeClr val="bg1"/>
                </a:solidFill>
                <a:latin typeface="Verdana" panose="020B0604030504040204" pitchFamily="34" charset="0"/>
              </a:rPr>
              <a:t>PART 1.2 AMPLITUDE LINEARITY</a:t>
            </a:r>
          </a:p>
        </p:txBody>
      </p:sp>
    </p:spTree>
    <p:extLst>
      <p:ext uri="{BB962C8B-B14F-4D97-AF65-F5344CB8AC3E}">
        <p14:creationId xmlns:p14="http://schemas.microsoft.com/office/powerpoint/2010/main" val="228786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288000" y="720000"/>
            <a:ext cx="8077090" cy="2585323"/>
          </a:xfrm>
          <a:prstGeom prst="rect">
            <a:avLst/>
          </a:prstGeom>
          <a:noFill/>
          <a:ln w="9525">
            <a:noFill/>
            <a:miter lim="800000"/>
            <a:headEnd/>
            <a:tailEnd/>
          </a:ln>
        </p:spPr>
        <p:txBody>
          <a:bodyPr wrap="square" anchor="t">
            <a:spAutoFit/>
          </a:bodyPr>
          <a:lstStyle/>
          <a:p>
            <a:pPr>
              <a:lnSpc>
                <a:spcPct val="150000"/>
              </a:lnSpc>
              <a:defRPr/>
            </a:pPr>
            <a:r>
              <a:rPr lang="en-US" sz="1800" b="0" dirty="0">
                <a:latin typeface="+mj-lt"/>
              </a:rPr>
              <a:t>The output always changes with the same factor times by the</a:t>
            </a:r>
          </a:p>
          <a:p>
            <a:pPr>
              <a:lnSpc>
                <a:spcPct val="150000"/>
              </a:lnSpc>
              <a:defRPr/>
            </a:pPr>
            <a:r>
              <a:rPr lang="en-US" sz="1800" b="0" dirty="0">
                <a:latin typeface="+mj-lt"/>
              </a:rPr>
              <a:t>change in the input, i.e.,</a:t>
            </a:r>
          </a:p>
          <a:p>
            <a:pPr>
              <a:lnSpc>
                <a:spcPct val="150000"/>
              </a:lnSpc>
              <a:defRPr/>
            </a:pPr>
            <a:endParaRPr lang="en-US" sz="1800" b="0" dirty="0">
              <a:latin typeface="+mj-lt"/>
            </a:endParaRPr>
          </a:p>
          <a:p>
            <a:pPr algn="ctr">
              <a:lnSpc>
                <a:spcPct val="150000"/>
              </a:lnSpc>
              <a:defRPr/>
            </a:pPr>
            <a:endParaRPr lang="fr-FR" sz="1800" b="0" i="1" dirty="0">
              <a:latin typeface="+mj-lt"/>
            </a:endParaRPr>
          </a:p>
          <a:p>
            <a:pPr>
              <a:lnSpc>
                <a:spcPct val="150000"/>
              </a:lnSpc>
              <a:defRPr/>
            </a:pPr>
            <a:endParaRPr lang="fr-FR" sz="1800" b="0" dirty="0">
              <a:latin typeface="+mj-lt"/>
            </a:endParaRPr>
          </a:p>
          <a:p>
            <a:pPr>
              <a:lnSpc>
                <a:spcPct val="150000"/>
              </a:lnSpc>
              <a:defRPr/>
            </a:pPr>
            <a:r>
              <a:rPr lang="en-US" sz="1800" b="0" dirty="0">
                <a:latin typeface="+mj-lt"/>
              </a:rPr>
              <a:t> where </a:t>
            </a:r>
            <a:r>
              <a:rPr lang="el-GR" sz="1800" dirty="0">
                <a:cs typeface="Times New Roman" panose="02020603050405020304" pitchFamily="18" charset="0"/>
              </a:rPr>
              <a:t>α</a:t>
            </a:r>
            <a:r>
              <a:rPr lang="en-US" sz="1800" b="0" dirty="0">
                <a:latin typeface="+mj-lt"/>
              </a:rPr>
              <a:t>  is the proportional constant (gain).</a:t>
            </a:r>
          </a:p>
        </p:txBody>
      </p:sp>
      <p:sp>
        <p:nvSpPr>
          <p:cNvPr id="2" name="Title 1"/>
          <p:cNvSpPr>
            <a:spLocks noGrp="1"/>
          </p:cNvSpPr>
          <p:nvPr>
            <p:ph type="title"/>
          </p:nvPr>
        </p:nvSpPr>
        <p:spPr/>
        <p:txBody>
          <a:bodyPr/>
          <a:lstStyle/>
          <a:p>
            <a:r>
              <a:rPr lang="en-US" sz="2200" dirty="0"/>
              <a:t>AMPLITUDE LINEARITY</a:t>
            </a:r>
          </a:p>
        </p:txBody>
      </p:sp>
      <p:sp>
        <p:nvSpPr>
          <p:cNvPr id="23" name="Rounded Rectangle 22"/>
          <p:cNvSpPr/>
          <p:nvPr/>
        </p:nvSpPr>
        <p:spPr>
          <a:xfrm>
            <a:off x="1888886" y="1747361"/>
            <a:ext cx="5366228" cy="936782"/>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pic>
        <p:nvPicPr>
          <p:cNvPr id="3" name="Picture 2"/>
          <p:cNvPicPr>
            <a:picLocks noChangeAspect="1"/>
          </p:cNvPicPr>
          <p:nvPr/>
        </p:nvPicPr>
        <p:blipFill>
          <a:blip r:embed="rId3"/>
          <a:stretch>
            <a:fillRect/>
          </a:stretch>
        </p:blipFill>
        <p:spPr>
          <a:xfrm>
            <a:off x="2103770" y="1891874"/>
            <a:ext cx="4919199" cy="5999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196" y="2431973"/>
            <a:ext cx="9296276" cy="1994054"/>
          </a:xfrm>
          <a:prstGeom prst="rect">
            <a:avLst/>
          </a:prstGeom>
          <a:solidFill>
            <a:schemeClr val="tx1">
              <a:alpha val="20000"/>
            </a:schemeClr>
          </a:solid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defRPr/>
            </a:pPr>
            <a:endParaRPr lang="en-US" altLang="en-US" sz="1350">
              <a:solidFill>
                <a:schemeClr val="bg1"/>
              </a:solidFill>
              <a:latin typeface="Verdana" pitchFamily="34" charset="0"/>
            </a:endParaRPr>
          </a:p>
        </p:txBody>
      </p:sp>
      <p:sp>
        <p:nvSpPr>
          <p:cNvPr id="5" name="TextBox 5"/>
          <p:cNvSpPr txBox="1">
            <a:spLocks noChangeArrowheads="1"/>
          </p:cNvSpPr>
          <p:nvPr/>
        </p:nvSpPr>
        <p:spPr bwMode="auto">
          <a:xfrm>
            <a:off x="0" y="2944252"/>
            <a:ext cx="9144000" cy="91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ctr">
              <a:lnSpc>
                <a:spcPct val="150000"/>
              </a:lnSpc>
            </a:pPr>
            <a:r>
              <a:rPr lang="en-US" altLang="en-US" sz="2000" dirty="0">
                <a:solidFill>
                  <a:schemeClr val="bg1"/>
                </a:solidFill>
                <a:latin typeface="+mj-lt"/>
              </a:rPr>
              <a:t>WHAT IS MECHATRONICS?</a:t>
            </a:r>
          </a:p>
          <a:p>
            <a:pPr algn="ctr" eaLnBrk="1" hangingPunct="1">
              <a:lnSpc>
                <a:spcPct val="150000"/>
              </a:lnSpc>
            </a:pPr>
            <a:r>
              <a:rPr lang="en-US" sz="1800" b="0" dirty="0">
                <a:solidFill>
                  <a:schemeClr val="bg1"/>
                </a:solidFill>
                <a:latin typeface="+mj-lt"/>
                <a:ea typeface="Verdana" panose="020B0604030504040204" pitchFamily="34" charset="0"/>
                <a:cs typeface="Verdana" panose="020B0604030504040204" pitchFamily="34" charset="0"/>
              </a:rPr>
              <a:t>First introduced in 1969 by </a:t>
            </a:r>
            <a:r>
              <a:rPr lang="en-US" sz="1800" b="0" dirty="0" err="1">
                <a:solidFill>
                  <a:schemeClr val="bg1"/>
                </a:solidFill>
                <a:latin typeface="+mj-lt"/>
                <a:ea typeface="Verdana" panose="020B0604030504040204" pitchFamily="34" charset="0"/>
                <a:cs typeface="Verdana" panose="020B0604030504040204" pitchFamily="34" charset="0"/>
              </a:rPr>
              <a:t>Yasakawa</a:t>
            </a:r>
            <a:r>
              <a:rPr lang="en-US" sz="1800" b="0" dirty="0">
                <a:solidFill>
                  <a:schemeClr val="bg1"/>
                </a:solidFill>
                <a:latin typeface="+mj-lt"/>
                <a:ea typeface="Verdana" panose="020B0604030504040204" pitchFamily="34" charset="0"/>
                <a:cs typeface="Verdana" panose="020B0604030504040204" pitchFamily="34" charset="0"/>
              </a:rPr>
              <a:t> Electric, Japan</a:t>
            </a:r>
          </a:p>
        </p:txBody>
      </p:sp>
    </p:spTree>
    <p:extLst>
      <p:ext uri="{BB962C8B-B14F-4D97-AF65-F5344CB8AC3E}">
        <p14:creationId xmlns:p14="http://schemas.microsoft.com/office/powerpoint/2010/main" val="254516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AMPLITUDE LINEARITY - REMARKS</a:t>
            </a:r>
          </a:p>
        </p:txBody>
      </p:sp>
      <p:grpSp>
        <p:nvGrpSpPr>
          <p:cNvPr id="14" name="Group 13"/>
          <p:cNvGrpSpPr/>
          <p:nvPr/>
        </p:nvGrpSpPr>
        <p:grpSpPr>
          <a:xfrm>
            <a:off x="264421" y="826335"/>
            <a:ext cx="8608828" cy="831599"/>
            <a:chOff x="264421" y="733750"/>
            <a:chExt cx="8608828" cy="637842"/>
          </a:xfrm>
        </p:grpSpPr>
        <p:sp>
          <p:nvSpPr>
            <p:cNvPr id="15" name="Hexagon 14"/>
            <p:cNvSpPr/>
            <p:nvPr/>
          </p:nvSpPr>
          <p:spPr>
            <a:xfrm>
              <a:off x="264421" y="733750"/>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1340630" y="923768"/>
              <a:ext cx="7333470" cy="259673"/>
            </a:xfrm>
            <a:prstGeom prst="rect">
              <a:avLst/>
            </a:prstGeom>
            <a:noFill/>
          </p:spPr>
          <p:txBody>
            <a:bodyPr wrap="square" rtlCol="0">
              <a:spAutoFit/>
            </a:bodyPr>
            <a:lstStyle/>
            <a:p>
              <a:r>
                <a:rPr lang="en-US" sz="1600" b="0" dirty="0">
                  <a:solidFill>
                    <a:srgbClr val="585858"/>
                  </a:solidFill>
                  <a:latin typeface="+mj-lt"/>
                </a:rPr>
                <a:t>If not amplitude linearity, it is difficult to interpret the output</a:t>
              </a:r>
            </a:p>
          </p:txBody>
        </p:sp>
      </p:grpSp>
      <p:grpSp>
        <p:nvGrpSpPr>
          <p:cNvPr id="17" name="Group 16"/>
          <p:cNvGrpSpPr/>
          <p:nvPr/>
        </p:nvGrpSpPr>
        <p:grpSpPr>
          <a:xfrm>
            <a:off x="268231" y="1932871"/>
            <a:ext cx="8608828" cy="831601"/>
            <a:chOff x="268231" y="742517"/>
            <a:chExt cx="8608828" cy="637842"/>
          </a:xfrm>
        </p:grpSpPr>
        <p:sp>
          <p:nvSpPr>
            <p:cNvPr id="18" name="Hexagon 17"/>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p:cNvSpPr txBox="1"/>
            <p:nvPr/>
          </p:nvSpPr>
          <p:spPr>
            <a:xfrm>
              <a:off x="1340630" y="840888"/>
              <a:ext cx="7333470" cy="448525"/>
            </a:xfrm>
            <a:prstGeom prst="rect">
              <a:avLst/>
            </a:prstGeom>
            <a:noFill/>
          </p:spPr>
          <p:txBody>
            <a:bodyPr wrap="square" rtlCol="0">
              <a:spAutoFit/>
            </a:bodyPr>
            <a:lstStyle/>
            <a:p>
              <a:r>
                <a:rPr lang="en-US" sz="1600" b="0" dirty="0">
                  <a:solidFill>
                    <a:srgbClr val="585858"/>
                  </a:solidFill>
                  <a:latin typeface="+mj-lt"/>
                </a:rPr>
                <a:t>A measurement system usually satisfies amplitude linearity over a limited range of input amplitudes (e.g. spring)</a:t>
              </a:r>
              <a:endParaRPr lang="en-US" sz="1600" dirty="0">
                <a:solidFill>
                  <a:srgbClr val="585858"/>
                </a:solidFill>
                <a:latin typeface="+mj-lt"/>
              </a:endParaRPr>
            </a:p>
          </p:txBody>
        </p:sp>
      </p:grpSp>
      <p:grpSp>
        <p:nvGrpSpPr>
          <p:cNvPr id="20" name="Group 19"/>
          <p:cNvGrpSpPr/>
          <p:nvPr/>
        </p:nvGrpSpPr>
        <p:grpSpPr>
          <a:xfrm>
            <a:off x="268231" y="3027979"/>
            <a:ext cx="8608828" cy="831601"/>
            <a:chOff x="268231" y="742517"/>
            <a:chExt cx="8608828" cy="637842"/>
          </a:xfrm>
        </p:grpSpPr>
        <p:sp>
          <p:nvSpPr>
            <p:cNvPr id="21" name="Hexagon 20"/>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1340630" y="854012"/>
              <a:ext cx="7333470" cy="448525"/>
            </a:xfrm>
            <a:prstGeom prst="rect">
              <a:avLst/>
            </a:prstGeom>
            <a:noFill/>
          </p:spPr>
          <p:txBody>
            <a:bodyPr wrap="square" rtlCol="0">
              <a:spAutoFit/>
            </a:bodyPr>
            <a:lstStyle/>
            <a:p>
              <a:r>
                <a:rPr lang="en-US" sz="1600" b="0" dirty="0">
                  <a:solidFill>
                    <a:srgbClr val="585858"/>
                  </a:solidFill>
                  <a:latin typeface="+mj-lt"/>
                </a:rPr>
                <a:t>Linear response of a measurement system usually holds for a limited range of the input rate</a:t>
              </a:r>
              <a:endParaRPr lang="en-US" sz="1600" dirty="0">
                <a:solidFill>
                  <a:srgbClr val="585858"/>
                </a:solidFill>
                <a:latin typeface="+mj-lt"/>
              </a:endParaRPr>
            </a:p>
          </p:txBody>
        </p:sp>
      </p:grpSp>
      <p:grpSp>
        <p:nvGrpSpPr>
          <p:cNvPr id="23" name="Group 22"/>
          <p:cNvGrpSpPr/>
          <p:nvPr/>
        </p:nvGrpSpPr>
        <p:grpSpPr>
          <a:xfrm>
            <a:off x="268231" y="4123087"/>
            <a:ext cx="8608828" cy="831601"/>
            <a:chOff x="268231" y="742517"/>
            <a:chExt cx="8608828" cy="637842"/>
          </a:xfrm>
        </p:grpSpPr>
        <p:sp>
          <p:nvSpPr>
            <p:cNvPr id="24" name="Hexagon 23"/>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p:cNvSpPr txBox="1"/>
            <p:nvPr/>
          </p:nvSpPr>
          <p:spPr>
            <a:xfrm>
              <a:off x="1340630" y="840888"/>
              <a:ext cx="7333470" cy="448525"/>
            </a:xfrm>
            <a:prstGeom prst="rect">
              <a:avLst/>
            </a:prstGeom>
            <a:noFill/>
          </p:spPr>
          <p:txBody>
            <a:bodyPr wrap="square" rtlCol="0">
              <a:spAutoFit/>
            </a:bodyPr>
            <a:lstStyle/>
            <a:p>
              <a:r>
                <a:rPr lang="en-US" sz="1600" b="0" dirty="0">
                  <a:solidFill>
                    <a:srgbClr val="585858"/>
                  </a:solidFill>
                  <a:latin typeface="+mj-lt"/>
                </a:rPr>
                <a:t>An ideal measurement system exhibits amplitude linearity for any input amplitude and input rate.</a:t>
              </a:r>
              <a:endParaRPr lang="en-US" sz="1600" dirty="0">
                <a:solidFill>
                  <a:srgbClr val="585858"/>
                </a:solidFill>
                <a:latin typeface="+mj-lt"/>
              </a:endParaRPr>
            </a:p>
          </p:txBody>
        </p:sp>
      </p:grpSp>
      <p:grpSp>
        <p:nvGrpSpPr>
          <p:cNvPr id="26" name="Group 25"/>
          <p:cNvGrpSpPr/>
          <p:nvPr/>
        </p:nvGrpSpPr>
        <p:grpSpPr>
          <a:xfrm>
            <a:off x="370353" y="899623"/>
            <a:ext cx="855197" cy="748557"/>
            <a:chOff x="370353" y="804373"/>
            <a:chExt cx="855197" cy="748557"/>
          </a:xfrm>
        </p:grpSpPr>
        <p:grpSp>
          <p:nvGrpSpPr>
            <p:cNvPr id="27" name="Group 26"/>
            <p:cNvGrpSpPr/>
            <p:nvPr/>
          </p:nvGrpSpPr>
          <p:grpSpPr>
            <a:xfrm>
              <a:off x="370353" y="804373"/>
              <a:ext cx="855197" cy="690840"/>
              <a:chOff x="685800" y="1414980"/>
              <a:chExt cx="1645920" cy="1081466"/>
            </a:xfrm>
          </p:grpSpPr>
          <p:sp>
            <p:nvSpPr>
              <p:cNvPr id="29" name="Hexagon 28"/>
              <p:cNvSpPr/>
              <p:nvPr/>
            </p:nvSpPr>
            <p:spPr>
              <a:xfrm>
                <a:off x="685800" y="1417320"/>
                <a:ext cx="1645920" cy="1070304"/>
              </a:xfrm>
              <a:prstGeom prst="hexagon">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8" name="TextBox 27"/>
            <p:cNvSpPr txBox="1"/>
            <p:nvPr/>
          </p:nvSpPr>
          <p:spPr>
            <a:xfrm>
              <a:off x="606344" y="870770"/>
              <a:ext cx="380041" cy="682160"/>
            </a:xfrm>
            <a:prstGeom prst="rect">
              <a:avLst/>
            </a:prstGeom>
            <a:noFill/>
          </p:spPr>
          <p:txBody>
            <a:bodyPr wrap="square" rtlCol="0">
              <a:spAutoFit/>
            </a:bodyPr>
            <a:lstStyle/>
            <a:p>
              <a:pPr algn="ctr"/>
              <a:r>
                <a:rPr lang="en-US" sz="2800" dirty="0">
                  <a:solidFill>
                    <a:schemeClr val="bg1"/>
                  </a:solidFill>
                  <a:latin typeface="+mj-lt"/>
                </a:rPr>
                <a:t>1</a:t>
              </a:r>
              <a:endParaRPr lang="en-SG" sz="2800" dirty="0">
                <a:solidFill>
                  <a:schemeClr val="bg1"/>
                </a:solidFill>
                <a:latin typeface="+mj-lt"/>
              </a:endParaRPr>
            </a:p>
          </p:txBody>
        </p:sp>
      </p:grpSp>
      <p:grpSp>
        <p:nvGrpSpPr>
          <p:cNvPr id="31" name="Group 30"/>
          <p:cNvGrpSpPr/>
          <p:nvPr/>
        </p:nvGrpSpPr>
        <p:grpSpPr>
          <a:xfrm>
            <a:off x="370353" y="1994727"/>
            <a:ext cx="855197" cy="748557"/>
            <a:chOff x="370353" y="1789416"/>
            <a:chExt cx="855197" cy="748557"/>
          </a:xfrm>
        </p:grpSpPr>
        <p:grpSp>
          <p:nvGrpSpPr>
            <p:cNvPr id="32" name="Group 31"/>
            <p:cNvGrpSpPr/>
            <p:nvPr/>
          </p:nvGrpSpPr>
          <p:grpSpPr>
            <a:xfrm>
              <a:off x="370353" y="1789416"/>
              <a:ext cx="855197" cy="690840"/>
              <a:chOff x="685800" y="1414980"/>
              <a:chExt cx="1645920" cy="1081466"/>
            </a:xfrm>
          </p:grpSpPr>
          <p:sp>
            <p:nvSpPr>
              <p:cNvPr id="34" name="Hexagon 33"/>
              <p:cNvSpPr/>
              <p:nvPr/>
            </p:nvSpPr>
            <p:spPr>
              <a:xfrm>
                <a:off x="685800" y="1417320"/>
                <a:ext cx="1645920" cy="1070304"/>
              </a:xfrm>
              <a:prstGeom prst="hexagon">
                <a:avLst/>
              </a:prstGeom>
              <a:solidFill>
                <a:srgbClr val="6095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3" name="TextBox 32"/>
            <p:cNvSpPr txBox="1"/>
            <p:nvPr/>
          </p:nvSpPr>
          <p:spPr>
            <a:xfrm>
              <a:off x="606344" y="1855813"/>
              <a:ext cx="380041" cy="682160"/>
            </a:xfrm>
            <a:prstGeom prst="rect">
              <a:avLst/>
            </a:prstGeom>
            <a:noFill/>
          </p:spPr>
          <p:txBody>
            <a:bodyPr wrap="square" rtlCol="0">
              <a:spAutoFit/>
            </a:bodyPr>
            <a:lstStyle/>
            <a:p>
              <a:pPr algn="ctr"/>
              <a:r>
                <a:rPr lang="en-US" sz="2800" dirty="0">
                  <a:solidFill>
                    <a:schemeClr val="bg1"/>
                  </a:solidFill>
                  <a:latin typeface="+mj-lt"/>
                </a:rPr>
                <a:t>2</a:t>
              </a:r>
              <a:endParaRPr lang="en-SG" sz="2800" dirty="0">
                <a:solidFill>
                  <a:schemeClr val="bg1"/>
                </a:solidFill>
                <a:latin typeface="+mj-lt"/>
              </a:endParaRPr>
            </a:p>
          </p:txBody>
        </p:sp>
      </p:grpSp>
      <p:grpSp>
        <p:nvGrpSpPr>
          <p:cNvPr id="36" name="Group 35"/>
          <p:cNvGrpSpPr/>
          <p:nvPr/>
        </p:nvGrpSpPr>
        <p:grpSpPr>
          <a:xfrm>
            <a:off x="370353" y="3089836"/>
            <a:ext cx="855197" cy="748557"/>
            <a:chOff x="370353" y="2779638"/>
            <a:chExt cx="855197" cy="748557"/>
          </a:xfrm>
        </p:grpSpPr>
        <p:grpSp>
          <p:nvGrpSpPr>
            <p:cNvPr id="37" name="Group 36"/>
            <p:cNvGrpSpPr/>
            <p:nvPr/>
          </p:nvGrpSpPr>
          <p:grpSpPr>
            <a:xfrm>
              <a:off x="370353" y="2779638"/>
              <a:ext cx="855197" cy="690840"/>
              <a:chOff x="685800" y="1414980"/>
              <a:chExt cx="1645920" cy="1081466"/>
            </a:xfrm>
          </p:grpSpPr>
          <p:sp>
            <p:nvSpPr>
              <p:cNvPr id="39" name="Hexagon 38"/>
              <p:cNvSpPr/>
              <p:nvPr/>
            </p:nvSpPr>
            <p:spPr>
              <a:xfrm>
                <a:off x="685800" y="1417320"/>
                <a:ext cx="1645920" cy="1070304"/>
              </a:xfrm>
              <a:prstGeom prst="hexagon">
                <a:avLst/>
              </a:prstGeom>
              <a:solidFill>
                <a:srgbClr val="EBA3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8" name="TextBox 37"/>
            <p:cNvSpPr txBox="1"/>
            <p:nvPr/>
          </p:nvSpPr>
          <p:spPr>
            <a:xfrm>
              <a:off x="606344" y="2846035"/>
              <a:ext cx="380041" cy="682160"/>
            </a:xfrm>
            <a:prstGeom prst="rect">
              <a:avLst/>
            </a:prstGeom>
            <a:noFill/>
          </p:spPr>
          <p:txBody>
            <a:bodyPr wrap="square" rtlCol="0">
              <a:spAutoFit/>
            </a:bodyPr>
            <a:lstStyle/>
            <a:p>
              <a:pPr algn="ctr"/>
              <a:r>
                <a:rPr lang="en-US" sz="2800" dirty="0">
                  <a:solidFill>
                    <a:schemeClr val="bg1"/>
                  </a:solidFill>
                  <a:latin typeface="+mj-lt"/>
                </a:rPr>
                <a:t>3</a:t>
              </a:r>
              <a:endParaRPr lang="en-SG" sz="2800" dirty="0">
                <a:solidFill>
                  <a:schemeClr val="bg1"/>
                </a:solidFill>
                <a:latin typeface="+mj-lt"/>
              </a:endParaRPr>
            </a:p>
          </p:txBody>
        </p:sp>
      </p:grpSp>
      <p:grpSp>
        <p:nvGrpSpPr>
          <p:cNvPr id="41" name="Group 40"/>
          <p:cNvGrpSpPr/>
          <p:nvPr/>
        </p:nvGrpSpPr>
        <p:grpSpPr>
          <a:xfrm>
            <a:off x="370353" y="4184944"/>
            <a:ext cx="855197" cy="748557"/>
            <a:chOff x="370353" y="3758657"/>
            <a:chExt cx="855197" cy="748557"/>
          </a:xfrm>
        </p:grpSpPr>
        <p:grpSp>
          <p:nvGrpSpPr>
            <p:cNvPr id="42" name="Group 41"/>
            <p:cNvGrpSpPr/>
            <p:nvPr/>
          </p:nvGrpSpPr>
          <p:grpSpPr>
            <a:xfrm>
              <a:off x="370353" y="3758657"/>
              <a:ext cx="855197" cy="690840"/>
              <a:chOff x="685800" y="1414980"/>
              <a:chExt cx="1645920" cy="1081466"/>
            </a:xfrm>
          </p:grpSpPr>
          <p:sp>
            <p:nvSpPr>
              <p:cNvPr id="44" name="Hexagon 43"/>
              <p:cNvSpPr/>
              <p:nvPr/>
            </p:nvSpPr>
            <p:spPr>
              <a:xfrm>
                <a:off x="685800" y="1417320"/>
                <a:ext cx="1645920" cy="1070304"/>
              </a:xfrm>
              <a:prstGeom prst="hexagon">
                <a:avLst/>
              </a:prstGeom>
              <a:solidFill>
                <a:srgbClr val="8497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3" name="TextBox 42"/>
            <p:cNvSpPr txBox="1"/>
            <p:nvPr/>
          </p:nvSpPr>
          <p:spPr>
            <a:xfrm>
              <a:off x="606344" y="3825054"/>
              <a:ext cx="380041" cy="682160"/>
            </a:xfrm>
            <a:prstGeom prst="rect">
              <a:avLst/>
            </a:prstGeom>
            <a:noFill/>
          </p:spPr>
          <p:txBody>
            <a:bodyPr wrap="square" rtlCol="0">
              <a:spAutoFit/>
            </a:bodyPr>
            <a:lstStyle/>
            <a:p>
              <a:pPr algn="ctr"/>
              <a:r>
                <a:rPr lang="en-US" sz="2800" dirty="0">
                  <a:solidFill>
                    <a:schemeClr val="bg1"/>
                  </a:solidFill>
                  <a:latin typeface="+mj-lt"/>
                </a:rPr>
                <a:t>4</a:t>
              </a:r>
              <a:endParaRPr lang="en-SG" sz="2800" dirty="0">
                <a:solidFill>
                  <a:schemeClr val="bg1"/>
                </a:solidFill>
                <a:latin typeface="+mj-l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AMPLITUDE LINEARITY</a:t>
            </a:r>
          </a:p>
        </p:txBody>
      </p:sp>
      <p:pic>
        <p:nvPicPr>
          <p:cNvPr id="7" name="Picture 6"/>
          <p:cNvPicPr>
            <a:picLocks noChangeAspect="1"/>
          </p:cNvPicPr>
          <p:nvPr/>
        </p:nvPicPr>
        <p:blipFill rotWithShape="1">
          <a:blip r:embed="rId3"/>
          <a:srcRect r="54473"/>
          <a:stretch/>
        </p:blipFill>
        <p:spPr>
          <a:xfrm>
            <a:off x="670446" y="2494385"/>
            <a:ext cx="3012554" cy="1681831"/>
          </a:xfrm>
          <a:prstGeom prst="rect">
            <a:avLst/>
          </a:prstGeom>
        </p:spPr>
      </p:pic>
      <p:pic>
        <p:nvPicPr>
          <p:cNvPr id="86" name="Picture 85"/>
          <p:cNvPicPr>
            <a:picLocks noChangeAspect="1"/>
          </p:cNvPicPr>
          <p:nvPr/>
        </p:nvPicPr>
        <p:blipFill rotWithShape="1">
          <a:blip r:embed="rId3"/>
          <a:srcRect l="48214" r="4955"/>
          <a:stretch/>
        </p:blipFill>
        <p:spPr>
          <a:xfrm>
            <a:off x="3860800" y="2494385"/>
            <a:ext cx="3098800" cy="1681831"/>
          </a:xfrm>
          <a:prstGeom prst="rect">
            <a:avLst/>
          </a:prstGeom>
        </p:spPr>
      </p:pic>
      <p:sp>
        <p:nvSpPr>
          <p:cNvPr id="87" name="Rectangle 86"/>
          <p:cNvSpPr/>
          <p:nvPr/>
        </p:nvSpPr>
        <p:spPr>
          <a:xfrm>
            <a:off x="6655704" y="3263599"/>
            <a:ext cx="397644" cy="355901"/>
          </a:xfrm>
          <a:prstGeom prst="rect">
            <a:avLst/>
          </a:prstGeom>
          <a:solidFill>
            <a:srgbClr val="E8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0" name="Group 9"/>
          <p:cNvGrpSpPr/>
          <p:nvPr/>
        </p:nvGrpSpPr>
        <p:grpSpPr>
          <a:xfrm>
            <a:off x="2892424" y="4661911"/>
            <a:ext cx="4067176" cy="1111063"/>
            <a:chOff x="2892424" y="4661911"/>
            <a:chExt cx="4067176" cy="1111063"/>
          </a:xfrm>
        </p:grpSpPr>
        <p:sp>
          <p:nvSpPr>
            <p:cNvPr id="92" name="Rounded Rectangle 91"/>
            <p:cNvSpPr/>
            <p:nvPr/>
          </p:nvSpPr>
          <p:spPr>
            <a:xfrm>
              <a:off x="2892424" y="4661911"/>
              <a:ext cx="4067176" cy="1111063"/>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5" name="TextBox 4"/>
            <p:cNvSpPr txBox="1"/>
            <p:nvPr/>
          </p:nvSpPr>
          <p:spPr>
            <a:xfrm>
              <a:off x="2965449" y="4760764"/>
              <a:ext cx="998991" cy="369332"/>
            </a:xfrm>
            <a:prstGeom prst="rect">
              <a:avLst/>
            </a:prstGeom>
            <a:noFill/>
          </p:spPr>
          <p:txBody>
            <a:bodyPr wrap="none" rtlCol="0">
              <a:spAutoFit/>
            </a:bodyPr>
            <a:lstStyle/>
            <a:p>
              <a:r>
                <a:rPr lang="en-US" sz="1800" dirty="0">
                  <a:latin typeface="+mj-lt"/>
                </a:rPr>
                <a:t>Linear</a:t>
              </a:r>
              <a:endParaRPr lang="en-SG" sz="1800" dirty="0">
                <a:latin typeface="+mj-lt"/>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758366509"/>
                </p:ext>
              </p:extLst>
            </p:nvPr>
          </p:nvGraphicFramePr>
          <p:xfrm>
            <a:off x="3043128" y="5202673"/>
            <a:ext cx="3778467" cy="437178"/>
          </p:xfrm>
          <a:graphic>
            <a:graphicData uri="http://schemas.openxmlformats.org/presentationml/2006/ole">
              <mc:AlternateContent xmlns:mc="http://schemas.openxmlformats.org/markup-compatibility/2006">
                <mc:Choice xmlns:v="urn:schemas-microsoft-com:vml" Requires="v">
                  <p:oleObj name="Equation" r:id="rId4" imgW="3073400" imgH="355600" progId="Equation.DSMT4">
                    <p:embed/>
                  </p:oleObj>
                </mc:Choice>
                <mc:Fallback>
                  <p:oleObj name="Equation" r:id="rId4" imgW="3073400" imgH="355600" progId="Equation.DSMT4">
                    <p:embed/>
                    <p:pic>
                      <p:nvPicPr>
                        <p:cNvPr id="6" name="Object 5"/>
                        <p:cNvPicPr/>
                        <p:nvPr/>
                      </p:nvPicPr>
                      <p:blipFill>
                        <a:blip r:embed="rId5"/>
                        <a:stretch>
                          <a:fillRect/>
                        </a:stretch>
                      </p:blipFill>
                      <p:spPr>
                        <a:xfrm>
                          <a:off x="3043128" y="5202673"/>
                          <a:ext cx="3778467" cy="437178"/>
                        </a:xfrm>
                        <a:prstGeom prst="rect">
                          <a:avLst/>
                        </a:prstGeom>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AMPLITUDE LINEARITY</a:t>
            </a:r>
          </a:p>
        </p:txBody>
      </p:sp>
      <p:pic>
        <p:nvPicPr>
          <p:cNvPr id="7" name="Picture 6"/>
          <p:cNvPicPr>
            <a:picLocks noChangeAspect="1"/>
          </p:cNvPicPr>
          <p:nvPr/>
        </p:nvPicPr>
        <p:blipFill rotWithShape="1">
          <a:blip r:embed="rId3"/>
          <a:srcRect r="55544"/>
          <a:stretch/>
        </p:blipFill>
        <p:spPr>
          <a:xfrm>
            <a:off x="670447" y="2494385"/>
            <a:ext cx="3088754" cy="1681831"/>
          </a:xfrm>
          <a:prstGeom prst="rect">
            <a:avLst/>
          </a:prstGeom>
        </p:spPr>
      </p:pic>
      <p:pic>
        <p:nvPicPr>
          <p:cNvPr id="46" name="Picture 45"/>
          <p:cNvPicPr>
            <a:picLocks noChangeAspect="1"/>
          </p:cNvPicPr>
          <p:nvPr/>
        </p:nvPicPr>
        <p:blipFill rotWithShape="1">
          <a:blip r:embed="rId3"/>
          <a:srcRect l="44455" r="8568"/>
          <a:stretch/>
        </p:blipFill>
        <p:spPr>
          <a:xfrm>
            <a:off x="3759200" y="2494385"/>
            <a:ext cx="3263899" cy="1681831"/>
          </a:xfrm>
          <a:prstGeom prst="rect">
            <a:avLst/>
          </a:prstGeom>
        </p:spPr>
      </p:pic>
      <p:sp>
        <p:nvSpPr>
          <p:cNvPr id="45" name="Rectangle 44"/>
          <p:cNvSpPr/>
          <p:nvPr/>
        </p:nvSpPr>
        <p:spPr>
          <a:xfrm>
            <a:off x="6587986" y="3263654"/>
            <a:ext cx="1145480" cy="355901"/>
          </a:xfrm>
          <a:prstGeom prst="rect">
            <a:avLst/>
          </a:prstGeom>
          <a:solidFill>
            <a:srgbClr val="E8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 name="Group 3"/>
          <p:cNvGrpSpPr/>
          <p:nvPr/>
        </p:nvGrpSpPr>
        <p:grpSpPr>
          <a:xfrm>
            <a:off x="3933824" y="4661911"/>
            <a:ext cx="3025775" cy="1111063"/>
            <a:chOff x="3933824" y="4661911"/>
            <a:chExt cx="3025775" cy="1111063"/>
          </a:xfrm>
        </p:grpSpPr>
        <p:sp>
          <p:nvSpPr>
            <p:cNvPr id="52" name="Rounded Rectangle 51"/>
            <p:cNvSpPr/>
            <p:nvPr/>
          </p:nvSpPr>
          <p:spPr>
            <a:xfrm>
              <a:off x="3933824" y="4661911"/>
              <a:ext cx="3025775" cy="1111063"/>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3" name="Group 2"/>
            <p:cNvGrpSpPr/>
            <p:nvPr/>
          </p:nvGrpSpPr>
          <p:grpSpPr>
            <a:xfrm>
              <a:off x="4001738" y="4781071"/>
              <a:ext cx="2795016" cy="787433"/>
              <a:chOff x="2922239" y="4781071"/>
              <a:chExt cx="2795016" cy="787433"/>
            </a:xfrm>
          </p:grpSpPr>
          <p:graphicFrame>
            <p:nvGraphicFramePr>
              <p:cNvPr id="8" name="Object 7"/>
              <p:cNvGraphicFramePr>
                <a:graphicFrameLocks noChangeAspect="1"/>
              </p:cNvGraphicFramePr>
              <p:nvPr>
                <p:extLst>
                  <p:ext uri="{D42A27DB-BD31-4B8C-83A1-F6EECF244321}">
                    <p14:modId xmlns:p14="http://schemas.microsoft.com/office/powerpoint/2010/main" val="1394966548"/>
                  </p:ext>
                </p:extLst>
              </p:nvPr>
            </p:nvGraphicFramePr>
            <p:xfrm>
              <a:off x="3026094" y="5251897"/>
              <a:ext cx="2691161" cy="316607"/>
            </p:xfrm>
            <a:graphic>
              <a:graphicData uri="http://schemas.openxmlformats.org/presentationml/2006/ole">
                <mc:AlternateContent xmlns:mc="http://schemas.openxmlformats.org/markup-compatibility/2006">
                  <mc:Choice xmlns:v="urn:schemas-microsoft-com:vml" Requires="v">
                    <p:oleObj name="Equation" r:id="rId4" imgW="1727200" imgH="203200" progId="Equation.DSMT4">
                      <p:embed/>
                    </p:oleObj>
                  </mc:Choice>
                  <mc:Fallback>
                    <p:oleObj name="Equation" r:id="rId4" imgW="1727200" imgH="203200" progId="Equation.DSMT4">
                      <p:embed/>
                      <p:pic>
                        <p:nvPicPr>
                          <p:cNvPr id="8" name="Object 7"/>
                          <p:cNvPicPr/>
                          <p:nvPr/>
                        </p:nvPicPr>
                        <p:blipFill>
                          <a:blip r:embed="rId5"/>
                          <a:stretch>
                            <a:fillRect/>
                          </a:stretch>
                        </p:blipFill>
                        <p:spPr>
                          <a:xfrm>
                            <a:off x="3026094" y="5251897"/>
                            <a:ext cx="2691161" cy="316607"/>
                          </a:xfrm>
                          <a:prstGeom prst="rect">
                            <a:avLst/>
                          </a:prstGeom>
                        </p:spPr>
                      </p:pic>
                    </p:oleObj>
                  </mc:Fallback>
                </mc:AlternateContent>
              </a:graphicData>
            </a:graphic>
          </p:graphicFrame>
          <p:sp>
            <p:nvSpPr>
              <p:cNvPr id="49" name="TextBox 48"/>
              <p:cNvSpPr txBox="1"/>
              <p:nvPr/>
            </p:nvSpPr>
            <p:spPr>
              <a:xfrm>
                <a:off x="2922239" y="4781071"/>
                <a:ext cx="1449436" cy="369332"/>
              </a:xfrm>
              <a:prstGeom prst="rect">
                <a:avLst/>
              </a:prstGeom>
              <a:noFill/>
            </p:spPr>
            <p:txBody>
              <a:bodyPr wrap="none" rtlCol="0">
                <a:spAutoFit/>
              </a:bodyPr>
              <a:lstStyle/>
              <a:p>
                <a:r>
                  <a:rPr lang="en-US" sz="1800" dirty="0">
                    <a:latin typeface="+mj-lt"/>
                  </a:rPr>
                  <a:t>Nonlinear</a:t>
                </a:r>
                <a:endParaRPr lang="en-SG" sz="1800" dirty="0">
                  <a:latin typeface="+mj-lt"/>
                </a:endParaRPr>
              </a:p>
            </p:txBody>
          </p:sp>
        </p:grpSp>
      </p:grpSp>
    </p:spTree>
    <p:extLst>
      <p:ext uri="{BB962C8B-B14F-4D97-AF65-F5344CB8AC3E}">
        <p14:creationId xmlns:p14="http://schemas.microsoft.com/office/powerpoint/2010/main" val="97666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AMPLITUDE LINEARITY</a:t>
            </a:r>
          </a:p>
        </p:txBody>
      </p:sp>
      <p:pic>
        <p:nvPicPr>
          <p:cNvPr id="6" name="Picture 5"/>
          <p:cNvPicPr>
            <a:picLocks noChangeAspect="1"/>
          </p:cNvPicPr>
          <p:nvPr/>
        </p:nvPicPr>
        <p:blipFill rotWithShape="1">
          <a:blip r:embed="rId3"/>
          <a:srcRect r="58286"/>
          <a:stretch/>
        </p:blipFill>
        <p:spPr>
          <a:xfrm>
            <a:off x="670447" y="2225445"/>
            <a:ext cx="2898254" cy="1681831"/>
          </a:xfrm>
          <a:prstGeom prst="rect">
            <a:avLst/>
          </a:prstGeom>
        </p:spPr>
      </p:pic>
      <p:pic>
        <p:nvPicPr>
          <p:cNvPr id="45" name="Picture 44"/>
          <p:cNvPicPr>
            <a:picLocks noChangeAspect="1"/>
          </p:cNvPicPr>
          <p:nvPr/>
        </p:nvPicPr>
        <p:blipFill rotWithShape="1">
          <a:blip r:embed="rId3"/>
          <a:srcRect l="45735" r="8750"/>
          <a:stretch/>
        </p:blipFill>
        <p:spPr>
          <a:xfrm>
            <a:off x="3848101" y="2225445"/>
            <a:ext cx="3162300" cy="1681831"/>
          </a:xfrm>
          <a:prstGeom prst="rect">
            <a:avLst/>
          </a:prstGeom>
        </p:spPr>
      </p:pic>
      <p:grpSp>
        <p:nvGrpSpPr>
          <p:cNvPr id="4" name="Group 3"/>
          <p:cNvGrpSpPr/>
          <p:nvPr/>
        </p:nvGrpSpPr>
        <p:grpSpPr>
          <a:xfrm>
            <a:off x="1271517" y="4392971"/>
            <a:ext cx="5738884" cy="1111063"/>
            <a:chOff x="1271517" y="4661911"/>
            <a:chExt cx="5738884" cy="1111063"/>
          </a:xfrm>
        </p:grpSpPr>
        <p:sp>
          <p:nvSpPr>
            <p:cNvPr id="51" name="Rounded Rectangle 50"/>
            <p:cNvSpPr/>
            <p:nvPr/>
          </p:nvSpPr>
          <p:spPr>
            <a:xfrm>
              <a:off x="1271517" y="4661911"/>
              <a:ext cx="5688083" cy="1111063"/>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3" name="Group 2"/>
            <p:cNvGrpSpPr/>
            <p:nvPr/>
          </p:nvGrpSpPr>
          <p:grpSpPr>
            <a:xfrm>
              <a:off x="1271517" y="4781071"/>
              <a:ext cx="5738884" cy="848159"/>
              <a:chOff x="2936004" y="4781071"/>
              <a:chExt cx="5738884" cy="848159"/>
            </a:xfrm>
          </p:grpSpPr>
          <mc:AlternateContent xmlns:mc="http://schemas.openxmlformats.org/markup-compatibility/2006" xmlns:a14="http://schemas.microsoft.com/office/drawing/2010/main">
            <mc:Choice Requires="a14">
              <p:sp>
                <p:nvSpPr>
                  <p:cNvPr id="7" name="Rectangle 6"/>
                  <p:cNvSpPr/>
                  <p:nvPr/>
                </p:nvSpPr>
                <p:spPr>
                  <a:xfrm>
                    <a:off x="2936004" y="5115948"/>
                    <a:ext cx="5738884" cy="513282"/>
                  </a:xfrm>
                  <a:prstGeom prst="rect">
                    <a:avLst/>
                  </a:prstGeom>
                </p:spPr>
                <p:txBody>
                  <a:bodyPr wrap="square">
                    <a:spAutoFit/>
                  </a:bodyPr>
                  <a:lstStyle/>
                  <a:p>
                    <a:pPr>
                      <a:defRPr/>
                    </a:pPr>
                    <a14:m>
                      <m:oMath xmlns:m="http://schemas.openxmlformats.org/officeDocument/2006/math">
                        <m:r>
                          <a:rPr lang="en-US" sz="2800" b="0" i="1">
                            <a:latin typeface="Cambria Math" panose="02040503050406030204" pitchFamily="18" charset="0"/>
                            <a:ea typeface="Cambria Math" panose="02040503050406030204" pitchFamily="18" charset="0"/>
                            <a:cs typeface="Verdana"/>
                          </a:rPr>
                          <m:t>𝛼</m:t>
                        </m:r>
                      </m:oMath>
                    </a14:m>
                    <a:r>
                      <a:rPr lang="en-US" sz="2000" b="0" i="1" dirty="0">
                        <a:latin typeface="Verdana"/>
                        <a:cs typeface="Verdana"/>
                      </a:rPr>
                      <a:t>=20 for 1</a:t>
                    </a:r>
                    <a:r>
                      <a:rPr lang="en-US" sz="2000" b="0" i="1" baseline="30000" dirty="0">
                        <a:latin typeface="Verdana"/>
                        <a:cs typeface="Verdana"/>
                      </a:rPr>
                      <a:t>st</a:t>
                    </a:r>
                    <a:r>
                      <a:rPr lang="en-US" sz="2000" b="0" i="1" dirty="0">
                        <a:latin typeface="Verdana"/>
                        <a:cs typeface="Verdana"/>
                      </a:rPr>
                      <a:t> pulse and 15 for the 2</a:t>
                    </a:r>
                    <a:r>
                      <a:rPr lang="en-US" sz="2000" b="0" i="1" baseline="30000" dirty="0">
                        <a:latin typeface="Verdana"/>
                        <a:cs typeface="Verdana"/>
                      </a:rPr>
                      <a:t>nd</a:t>
                    </a:r>
                    <a:r>
                      <a:rPr lang="en-US" sz="2000" b="0" i="1" dirty="0">
                        <a:latin typeface="Verdana"/>
                        <a:cs typeface="Verdana"/>
                      </a:rPr>
                      <a:t> pulse</a:t>
                    </a:r>
                    <a:endParaRPr lang="fr-FR" sz="2000" b="0" i="1" dirty="0">
                      <a:latin typeface="Verdana"/>
                      <a:cs typeface="Verdana"/>
                    </a:endParaRPr>
                  </a:p>
                </p:txBody>
              </p:sp>
            </mc:Choice>
            <mc:Fallback xmlns="">
              <p:sp>
                <p:nvSpPr>
                  <p:cNvPr id="7" name="Rectangle 6"/>
                  <p:cNvSpPr>
                    <a:spLocks noRot="1" noChangeAspect="1" noMove="1" noResize="1" noEditPoints="1" noAdjustHandles="1" noChangeArrowheads="1" noChangeShapeType="1" noTextEdit="1"/>
                  </p:cNvSpPr>
                  <p:nvPr/>
                </p:nvSpPr>
                <p:spPr>
                  <a:xfrm>
                    <a:off x="2936004" y="5115948"/>
                    <a:ext cx="5738884" cy="513282"/>
                  </a:xfrm>
                  <a:prstGeom prst="rect">
                    <a:avLst/>
                  </a:prstGeom>
                  <a:blipFill rotWithShape="0">
                    <a:blip r:embed="rId4"/>
                    <a:stretch>
                      <a:fillRect r="-319" b="-15476"/>
                    </a:stretch>
                  </a:blipFill>
                </p:spPr>
                <p:txBody>
                  <a:bodyPr/>
                  <a:lstStyle/>
                  <a:p>
                    <a:r>
                      <a:rPr lang="en-SG">
                        <a:noFill/>
                      </a:rPr>
                      <a:t> </a:t>
                    </a:r>
                  </a:p>
                </p:txBody>
              </p:sp>
            </mc:Fallback>
          </mc:AlternateContent>
          <p:sp>
            <p:nvSpPr>
              <p:cNvPr id="48" name="TextBox 47"/>
              <p:cNvSpPr txBox="1"/>
              <p:nvPr/>
            </p:nvSpPr>
            <p:spPr>
              <a:xfrm>
                <a:off x="2960339" y="4781071"/>
                <a:ext cx="1449436" cy="369332"/>
              </a:xfrm>
              <a:prstGeom prst="rect">
                <a:avLst/>
              </a:prstGeom>
              <a:noFill/>
            </p:spPr>
            <p:txBody>
              <a:bodyPr wrap="none" rtlCol="0">
                <a:spAutoFit/>
              </a:bodyPr>
              <a:lstStyle/>
              <a:p>
                <a:r>
                  <a:rPr lang="en-US" sz="1800" dirty="0">
                    <a:latin typeface="+mj-lt"/>
                  </a:rPr>
                  <a:t>Nonlinear</a:t>
                </a:r>
                <a:endParaRPr lang="en-SG" sz="1800" dirty="0">
                  <a:latin typeface="+mj-lt"/>
                </a:endParaRPr>
              </a:p>
            </p:txBody>
          </p:sp>
        </p:grpSp>
      </p:grpSp>
      <p:sp>
        <p:nvSpPr>
          <p:cNvPr id="53" name="Rectangle 52"/>
          <p:cNvSpPr/>
          <p:nvPr/>
        </p:nvSpPr>
        <p:spPr>
          <a:xfrm>
            <a:off x="6587986" y="2994714"/>
            <a:ext cx="1145480" cy="355901"/>
          </a:xfrm>
          <a:prstGeom prst="rect">
            <a:avLst/>
          </a:prstGeom>
          <a:solidFill>
            <a:srgbClr val="E8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4334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196" y="2431973"/>
            <a:ext cx="9296276" cy="1994054"/>
          </a:xfrm>
          <a:prstGeom prst="rect">
            <a:avLst/>
          </a:prstGeom>
          <a:solidFill>
            <a:schemeClr val="tx1">
              <a:alpha val="20000"/>
            </a:schemeClr>
          </a:solid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defRPr/>
            </a:pPr>
            <a:endParaRPr lang="en-US" altLang="en-US" sz="1350">
              <a:solidFill>
                <a:schemeClr val="bg1"/>
              </a:solidFill>
              <a:latin typeface="Verdana" pitchFamily="34" charset="0"/>
            </a:endParaRPr>
          </a:p>
        </p:txBody>
      </p:sp>
      <p:sp>
        <p:nvSpPr>
          <p:cNvPr id="4" name="TextBox 5"/>
          <p:cNvSpPr txBox="1">
            <a:spLocks noChangeArrowheads="1"/>
          </p:cNvSpPr>
          <p:nvPr/>
        </p:nvSpPr>
        <p:spPr bwMode="auto">
          <a:xfrm>
            <a:off x="0" y="3183131"/>
            <a:ext cx="9144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ctr">
              <a:lnSpc>
                <a:spcPct val="150000"/>
              </a:lnSpc>
            </a:pPr>
            <a:r>
              <a:rPr lang="en-US" altLang="en-US" sz="2000" dirty="0">
                <a:solidFill>
                  <a:schemeClr val="bg1"/>
                </a:solidFill>
                <a:latin typeface="Verdana" panose="020B0604030504040204" pitchFamily="34" charset="0"/>
              </a:rPr>
              <a:t>PART 1.3 FOURIER SERIES REPRESENTATION OF SIGNALS</a:t>
            </a:r>
          </a:p>
        </p:txBody>
      </p:sp>
    </p:spTree>
    <p:extLst>
      <p:ext uri="{BB962C8B-B14F-4D97-AF65-F5344CB8AC3E}">
        <p14:creationId xmlns:p14="http://schemas.microsoft.com/office/powerpoint/2010/main" val="326833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FOURIER SERIES REPRESENTATION OF SIGNALS</a:t>
            </a:r>
          </a:p>
        </p:txBody>
      </p:sp>
      <p:grpSp>
        <p:nvGrpSpPr>
          <p:cNvPr id="14" name="Group 13"/>
          <p:cNvGrpSpPr/>
          <p:nvPr/>
        </p:nvGrpSpPr>
        <p:grpSpPr>
          <a:xfrm>
            <a:off x="268231" y="899623"/>
            <a:ext cx="8608828" cy="853852"/>
            <a:chOff x="268231" y="742517"/>
            <a:chExt cx="8608828" cy="654910"/>
          </a:xfrm>
        </p:grpSpPr>
        <p:sp>
          <p:nvSpPr>
            <p:cNvPr id="15" name="Hexagon 14"/>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1340630" y="760048"/>
              <a:ext cx="7333470" cy="637379"/>
            </a:xfrm>
            <a:prstGeom prst="rect">
              <a:avLst/>
            </a:prstGeom>
            <a:noFill/>
          </p:spPr>
          <p:txBody>
            <a:bodyPr wrap="square" rtlCol="0">
              <a:spAutoFit/>
            </a:bodyPr>
            <a:lstStyle/>
            <a:p>
              <a:r>
                <a:rPr lang="en-US" sz="1600" b="0" dirty="0">
                  <a:solidFill>
                    <a:srgbClr val="585858"/>
                  </a:solidFill>
                  <a:latin typeface="+mj-lt"/>
                </a:rPr>
                <a:t>To study bandwidth and phase linearity (applied to frequency components of an input signal), it is necessary to review Fourier series representation of a signal.</a:t>
              </a:r>
              <a:endParaRPr lang="en-US" sz="1600" dirty="0">
                <a:solidFill>
                  <a:srgbClr val="585858"/>
                </a:solidFill>
                <a:latin typeface="+mj-lt"/>
              </a:endParaRPr>
            </a:p>
          </p:txBody>
        </p:sp>
      </p:grpSp>
      <p:grpSp>
        <p:nvGrpSpPr>
          <p:cNvPr id="17" name="Group 16"/>
          <p:cNvGrpSpPr/>
          <p:nvPr/>
        </p:nvGrpSpPr>
        <p:grpSpPr>
          <a:xfrm>
            <a:off x="268231" y="1994729"/>
            <a:ext cx="8608828" cy="831601"/>
            <a:chOff x="268231" y="742517"/>
            <a:chExt cx="8608828" cy="637842"/>
          </a:xfrm>
        </p:grpSpPr>
        <p:sp>
          <p:nvSpPr>
            <p:cNvPr id="18" name="Hexagon 17"/>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p:cNvSpPr txBox="1"/>
            <p:nvPr/>
          </p:nvSpPr>
          <p:spPr>
            <a:xfrm>
              <a:off x="1340630" y="840888"/>
              <a:ext cx="7333470" cy="448525"/>
            </a:xfrm>
            <a:prstGeom prst="rect">
              <a:avLst/>
            </a:prstGeom>
            <a:noFill/>
          </p:spPr>
          <p:txBody>
            <a:bodyPr wrap="square" rtlCol="0">
              <a:spAutoFit/>
            </a:bodyPr>
            <a:lstStyle/>
            <a:p>
              <a:pPr algn="just"/>
              <a:r>
                <a:rPr lang="en-US" sz="1600" b="0" dirty="0">
                  <a:solidFill>
                    <a:srgbClr val="585858"/>
                  </a:solidFill>
                  <a:latin typeface="+mj-lt"/>
                </a:rPr>
                <a:t>Any periodical waveform can be represented as an infinite series of sine and cosine waveforms of different amplitudes and frequencies.</a:t>
              </a:r>
              <a:endParaRPr lang="en-US" sz="1600" dirty="0">
                <a:solidFill>
                  <a:srgbClr val="585858"/>
                </a:solidFill>
                <a:latin typeface="+mj-lt"/>
              </a:endParaRPr>
            </a:p>
          </p:txBody>
        </p:sp>
      </p:grpSp>
      <p:grpSp>
        <p:nvGrpSpPr>
          <p:cNvPr id="20" name="Group 19"/>
          <p:cNvGrpSpPr/>
          <p:nvPr/>
        </p:nvGrpSpPr>
        <p:grpSpPr>
          <a:xfrm>
            <a:off x="268231" y="3089837"/>
            <a:ext cx="8608828" cy="831601"/>
            <a:chOff x="268231" y="742517"/>
            <a:chExt cx="8608828" cy="637842"/>
          </a:xfrm>
        </p:grpSpPr>
        <p:sp>
          <p:nvSpPr>
            <p:cNvPr id="21" name="Hexagon 20"/>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1340630" y="854012"/>
              <a:ext cx="7333470" cy="448525"/>
            </a:xfrm>
            <a:prstGeom prst="rect">
              <a:avLst/>
            </a:prstGeom>
            <a:noFill/>
          </p:spPr>
          <p:txBody>
            <a:bodyPr wrap="square" rtlCol="0">
              <a:spAutoFit/>
            </a:bodyPr>
            <a:lstStyle/>
            <a:p>
              <a:r>
                <a:rPr lang="en-US" sz="1600" b="0" dirty="0">
                  <a:solidFill>
                    <a:srgbClr val="585858"/>
                  </a:solidFill>
                  <a:latin typeface="+mj-lt"/>
                </a:rPr>
                <a:t>Summing up this infinite series gives the original periodical waveform.</a:t>
              </a:r>
              <a:endParaRPr lang="en-US" sz="1600" dirty="0">
                <a:solidFill>
                  <a:srgbClr val="585858"/>
                </a:solidFill>
                <a:latin typeface="+mj-lt"/>
              </a:endParaRPr>
            </a:p>
          </p:txBody>
        </p:sp>
      </p:grpSp>
      <p:grpSp>
        <p:nvGrpSpPr>
          <p:cNvPr id="23" name="Group 22"/>
          <p:cNvGrpSpPr/>
          <p:nvPr/>
        </p:nvGrpSpPr>
        <p:grpSpPr>
          <a:xfrm>
            <a:off x="268231" y="4184945"/>
            <a:ext cx="8608828" cy="831601"/>
            <a:chOff x="268231" y="742517"/>
            <a:chExt cx="8608828" cy="637842"/>
          </a:xfrm>
        </p:grpSpPr>
        <p:sp>
          <p:nvSpPr>
            <p:cNvPr id="24" name="Hexagon 23"/>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p:cNvSpPr txBox="1"/>
            <p:nvPr/>
          </p:nvSpPr>
          <p:spPr>
            <a:xfrm>
              <a:off x="1340630" y="840888"/>
              <a:ext cx="7333470" cy="448525"/>
            </a:xfrm>
            <a:prstGeom prst="rect">
              <a:avLst/>
            </a:prstGeom>
            <a:noFill/>
          </p:spPr>
          <p:txBody>
            <a:bodyPr wrap="square" rtlCol="0">
              <a:spAutoFit/>
            </a:bodyPr>
            <a:lstStyle/>
            <a:p>
              <a:r>
                <a:rPr lang="en-US" sz="1600" b="0" dirty="0">
                  <a:solidFill>
                    <a:srgbClr val="585858"/>
                  </a:solidFill>
                  <a:latin typeface="+mj-lt"/>
                </a:rPr>
                <a:t>Practically, a finite number of the sine and cosine waveforms can adequately represent a periodical waveform.</a:t>
              </a:r>
              <a:endParaRPr lang="en-US" sz="1600" dirty="0">
                <a:solidFill>
                  <a:srgbClr val="585858"/>
                </a:solidFill>
                <a:latin typeface="+mj-lt"/>
              </a:endParaRPr>
            </a:p>
          </p:txBody>
        </p:sp>
      </p:grpSp>
      <p:grpSp>
        <p:nvGrpSpPr>
          <p:cNvPr id="26" name="Group 25"/>
          <p:cNvGrpSpPr/>
          <p:nvPr/>
        </p:nvGrpSpPr>
        <p:grpSpPr>
          <a:xfrm>
            <a:off x="370353" y="961481"/>
            <a:ext cx="855197" cy="748557"/>
            <a:chOff x="370353" y="804373"/>
            <a:chExt cx="855197" cy="748557"/>
          </a:xfrm>
        </p:grpSpPr>
        <p:grpSp>
          <p:nvGrpSpPr>
            <p:cNvPr id="27" name="Group 26"/>
            <p:cNvGrpSpPr/>
            <p:nvPr/>
          </p:nvGrpSpPr>
          <p:grpSpPr>
            <a:xfrm>
              <a:off x="370353" y="804373"/>
              <a:ext cx="855197" cy="690840"/>
              <a:chOff x="685800" y="1414980"/>
              <a:chExt cx="1645920" cy="1081466"/>
            </a:xfrm>
          </p:grpSpPr>
          <p:sp>
            <p:nvSpPr>
              <p:cNvPr id="29" name="Hexagon 28"/>
              <p:cNvSpPr/>
              <p:nvPr/>
            </p:nvSpPr>
            <p:spPr>
              <a:xfrm>
                <a:off x="685800" y="1417320"/>
                <a:ext cx="1645920" cy="1070304"/>
              </a:xfrm>
              <a:prstGeom prst="hexagon">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8" name="TextBox 27"/>
            <p:cNvSpPr txBox="1"/>
            <p:nvPr/>
          </p:nvSpPr>
          <p:spPr>
            <a:xfrm>
              <a:off x="606344" y="870770"/>
              <a:ext cx="380041" cy="682160"/>
            </a:xfrm>
            <a:prstGeom prst="rect">
              <a:avLst/>
            </a:prstGeom>
            <a:noFill/>
          </p:spPr>
          <p:txBody>
            <a:bodyPr wrap="square" rtlCol="0">
              <a:spAutoFit/>
            </a:bodyPr>
            <a:lstStyle/>
            <a:p>
              <a:pPr algn="ctr"/>
              <a:r>
                <a:rPr lang="en-US" sz="2800" dirty="0">
                  <a:solidFill>
                    <a:schemeClr val="bg1"/>
                  </a:solidFill>
                  <a:latin typeface="+mj-lt"/>
                </a:rPr>
                <a:t>1</a:t>
              </a:r>
              <a:endParaRPr lang="en-SG" sz="2800" dirty="0">
                <a:solidFill>
                  <a:schemeClr val="bg1"/>
                </a:solidFill>
                <a:latin typeface="+mj-lt"/>
              </a:endParaRPr>
            </a:p>
          </p:txBody>
        </p:sp>
      </p:grpSp>
      <p:grpSp>
        <p:nvGrpSpPr>
          <p:cNvPr id="31" name="Group 30"/>
          <p:cNvGrpSpPr/>
          <p:nvPr/>
        </p:nvGrpSpPr>
        <p:grpSpPr>
          <a:xfrm>
            <a:off x="370353" y="2056585"/>
            <a:ext cx="855197" cy="748557"/>
            <a:chOff x="370353" y="1789416"/>
            <a:chExt cx="855197" cy="748557"/>
          </a:xfrm>
        </p:grpSpPr>
        <p:grpSp>
          <p:nvGrpSpPr>
            <p:cNvPr id="32" name="Group 31"/>
            <p:cNvGrpSpPr/>
            <p:nvPr/>
          </p:nvGrpSpPr>
          <p:grpSpPr>
            <a:xfrm>
              <a:off x="370353" y="1789416"/>
              <a:ext cx="855197" cy="690840"/>
              <a:chOff x="685800" y="1414980"/>
              <a:chExt cx="1645920" cy="1081466"/>
            </a:xfrm>
          </p:grpSpPr>
          <p:sp>
            <p:nvSpPr>
              <p:cNvPr id="34" name="Hexagon 33"/>
              <p:cNvSpPr/>
              <p:nvPr/>
            </p:nvSpPr>
            <p:spPr>
              <a:xfrm>
                <a:off x="685800" y="1417320"/>
                <a:ext cx="1645920" cy="1070304"/>
              </a:xfrm>
              <a:prstGeom prst="hexagon">
                <a:avLst/>
              </a:prstGeom>
              <a:solidFill>
                <a:srgbClr val="6095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3" name="TextBox 32"/>
            <p:cNvSpPr txBox="1"/>
            <p:nvPr/>
          </p:nvSpPr>
          <p:spPr>
            <a:xfrm>
              <a:off x="606344" y="1855813"/>
              <a:ext cx="380041" cy="682160"/>
            </a:xfrm>
            <a:prstGeom prst="rect">
              <a:avLst/>
            </a:prstGeom>
            <a:noFill/>
          </p:spPr>
          <p:txBody>
            <a:bodyPr wrap="square" rtlCol="0">
              <a:spAutoFit/>
            </a:bodyPr>
            <a:lstStyle/>
            <a:p>
              <a:pPr algn="ctr"/>
              <a:r>
                <a:rPr lang="en-US" sz="2800" dirty="0">
                  <a:solidFill>
                    <a:schemeClr val="bg1"/>
                  </a:solidFill>
                  <a:latin typeface="+mj-lt"/>
                </a:rPr>
                <a:t>2</a:t>
              </a:r>
              <a:endParaRPr lang="en-SG" sz="2800" dirty="0">
                <a:solidFill>
                  <a:schemeClr val="bg1"/>
                </a:solidFill>
                <a:latin typeface="+mj-lt"/>
              </a:endParaRPr>
            </a:p>
          </p:txBody>
        </p:sp>
      </p:grpSp>
      <p:grpSp>
        <p:nvGrpSpPr>
          <p:cNvPr id="36" name="Group 35"/>
          <p:cNvGrpSpPr/>
          <p:nvPr/>
        </p:nvGrpSpPr>
        <p:grpSpPr>
          <a:xfrm>
            <a:off x="370353" y="3151694"/>
            <a:ext cx="855197" cy="748557"/>
            <a:chOff x="370353" y="2779638"/>
            <a:chExt cx="855197" cy="748557"/>
          </a:xfrm>
        </p:grpSpPr>
        <p:grpSp>
          <p:nvGrpSpPr>
            <p:cNvPr id="37" name="Group 36"/>
            <p:cNvGrpSpPr/>
            <p:nvPr/>
          </p:nvGrpSpPr>
          <p:grpSpPr>
            <a:xfrm>
              <a:off x="370353" y="2779638"/>
              <a:ext cx="855197" cy="690840"/>
              <a:chOff x="685800" y="1414980"/>
              <a:chExt cx="1645920" cy="1081466"/>
            </a:xfrm>
          </p:grpSpPr>
          <p:sp>
            <p:nvSpPr>
              <p:cNvPr id="39" name="Hexagon 38"/>
              <p:cNvSpPr/>
              <p:nvPr/>
            </p:nvSpPr>
            <p:spPr>
              <a:xfrm>
                <a:off x="685800" y="1417320"/>
                <a:ext cx="1645920" cy="1070304"/>
              </a:xfrm>
              <a:prstGeom prst="hexagon">
                <a:avLst/>
              </a:prstGeom>
              <a:solidFill>
                <a:srgbClr val="EBA3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8" name="TextBox 37"/>
            <p:cNvSpPr txBox="1"/>
            <p:nvPr/>
          </p:nvSpPr>
          <p:spPr>
            <a:xfrm>
              <a:off x="606344" y="2846035"/>
              <a:ext cx="380041" cy="682160"/>
            </a:xfrm>
            <a:prstGeom prst="rect">
              <a:avLst/>
            </a:prstGeom>
            <a:noFill/>
          </p:spPr>
          <p:txBody>
            <a:bodyPr wrap="square" rtlCol="0">
              <a:spAutoFit/>
            </a:bodyPr>
            <a:lstStyle/>
            <a:p>
              <a:pPr algn="ctr"/>
              <a:r>
                <a:rPr lang="en-US" sz="2800" dirty="0">
                  <a:solidFill>
                    <a:schemeClr val="bg1"/>
                  </a:solidFill>
                  <a:latin typeface="+mj-lt"/>
                </a:rPr>
                <a:t>3</a:t>
              </a:r>
              <a:endParaRPr lang="en-SG" sz="2800" dirty="0">
                <a:solidFill>
                  <a:schemeClr val="bg1"/>
                </a:solidFill>
                <a:latin typeface="+mj-lt"/>
              </a:endParaRPr>
            </a:p>
          </p:txBody>
        </p:sp>
      </p:grpSp>
      <p:grpSp>
        <p:nvGrpSpPr>
          <p:cNvPr id="41" name="Group 40"/>
          <p:cNvGrpSpPr/>
          <p:nvPr/>
        </p:nvGrpSpPr>
        <p:grpSpPr>
          <a:xfrm>
            <a:off x="370353" y="4246802"/>
            <a:ext cx="855197" cy="748557"/>
            <a:chOff x="370353" y="3758657"/>
            <a:chExt cx="855197" cy="748557"/>
          </a:xfrm>
        </p:grpSpPr>
        <p:grpSp>
          <p:nvGrpSpPr>
            <p:cNvPr id="42" name="Group 41"/>
            <p:cNvGrpSpPr/>
            <p:nvPr/>
          </p:nvGrpSpPr>
          <p:grpSpPr>
            <a:xfrm>
              <a:off x="370353" y="3758657"/>
              <a:ext cx="855197" cy="690840"/>
              <a:chOff x="685800" y="1414980"/>
              <a:chExt cx="1645920" cy="1081466"/>
            </a:xfrm>
          </p:grpSpPr>
          <p:sp>
            <p:nvSpPr>
              <p:cNvPr id="44" name="Hexagon 43"/>
              <p:cNvSpPr/>
              <p:nvPr/>
            </p:nvSpPr>
            <p:spPr>
              <a:xfrm>
                <a:off x="685800" y="1417320"/>
                <a:ext cx="1645920" cy="1070304"/>
              </a:xfrm>
              <a:prstGeom prst="hexagon">
                <a:avLst/>
              </a:prstGeom>
              <a:solidFill>
                <a:srgbClr val="8497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3" name="TextBox 42"/>
            <p:cNvSpPr txBox="1"/>
            <p:nvPr/>
          </p:nvSpPr>
          <p:spPr>
            <a:xfrm>
              <a:off x="606344" y="3825054"/>
              <a:ext cx="380041" cy="682160"/>
            </a:xfrm>
            <a:prstGeom prst="rect">
              <a:avLst/>
            </a:prstGeom>
            <a:noFill/>
          </p:spPr>
          <p:txBody>
            <a:bodyPr wrap="square" rtlCol="0">
              <a:spAutoFit/>
            </a:bodyPr>
            <a:lstStyle/>
            <a:p>
              <a:pPr algn="ctr"/>
              <a:r>
                <a:rPr lang="en-US" sz="2800" dirty="0">
                  <a:solidFill>
                    <a:schemeClr val="bg1"/>
                  </a:solidFill>
                  <a:latin typeface="+mj-lt"/>
                </a:rPr>
                <a:t>4</a:t>
              </a:r>
              <a:endParaRPr lang="en-SG" sz="2800" dirty="0">
                <a:solidFill>
                  <a:schemeClr val="bg1"/>
                </a:solidFill>
                <a:latin typeface="+mj-l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200" dirty="0"/>
              <a:t>FOURIER SERIES REPRESENTATION OF SIGNALS</a:t>
            </a:r>
          </a:p>
        </p:txBody>
      </p:sp>
      <mc:AlternateContent xmlns:mc="http://schemas.openxmlformats.org/markup-compatibility/2006" xmlns:a14="http://schemas.microsoft.com/office/drawing/2010/main">
        <mc:Choice Requires="a14">
          <p:sp>
            <p:nvSpPr>
              <p:cNvPr id="8" name="TextBox 7"/>
              <p:cNvSpPr txBox="1"/>
              <p:nvPr/>
            </p:nvSpPr>
            <p:spPr>
              <a:xfrm>
                <a:off x="288000" y="720000"/>
                <a:ext cx="8563900" cy="4801314"/>
              </a:xfrm>
              <a:prstGeom prst="rect">
                <a:avLst/>
              </a:prstGeom>
              <a:noFill/>
            </p:spPr>
            <p:txBody>
              <a:bodyPr wrap="square" rtlCol="0">
                <a:spAutoFit/>
              </a:bodyPr>
              <a:lstStyle/>
              <a:p>
                <a:pPr algn="just">
                  <a:lnSpc>
                    <a:spcPct val="150000"/>
                  </a:lnSpc>
                </a:pPr>
                <a:r>
                  <a:rPr lang="en-US" sz="1800" b="0" dirty="0">
                    <a:latin typeface="+mj-lt"/>
                  </a:rPr>
                  <a:t>Let </a:t>
                </a:r>
                <a14:m>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oMath>
                </a14:m>
                <a:r>
                  <a:rPr lang="en-SG" sz="1800" b="0" dirty="0">
                    <a:latin typeface="+mj-lt"/>
                  </a:rPr>
                  <a:t> be the fundamental or first (lowest) harmonic frequency    defined as</a:t>
                </a:r>
              </a:p>
              <a:p>
                <a:pPr algn="just">
                  <a:lnSpc>
                    <a:spcPct val="150000"/>
                  </a:lnSpc>
                </a:pPr>
                <a:endParaRPr lang="en-SG" sz="1800" b="0" dirty="0">
                  <a:latin typeface="+mj-lt"/>
                </a:endParaRPr>
              </a:p>
              <a:p>
                <a:pPr algn="ctr"/>
                <a:endParaRPr lang="en-SG" sz="1800" b="0" dirty="0">
                  <a:latin typeface="+mj-lt"/>
                </a:endParaRPr>
              </a:p>
              <a:p>
                <a:pPr algn="ctr"/>
                <a:endParaRPr lang="en-SG" sz="1800" b="0" dirty="0">
                  <a:latin typeface="+mj-lt"/>
                </a:endParaRPr>
              </a:p>
              <a:p>
                <a:pPr>
                  <a:lnSpc>
                    <a:spcPct val="150000"/>
                  </a:lnSpc>
                </a:pPr>
                <a:endParaRPr lang="en-US" sz="1800" b="0" dirty="0">
                  <a:latin typeface="+mj-lt"/>
                </a:endParaRPr>
              </a:p>
              <a:p>
                <a:pPr algn="just">
                  <a:lnSpc>
                    <a:spcPct val="150000"/>
                  </a:lnSpc>
                </a:pPr>
                <a:endParaRPr lang="en-US" sz="1800" b="0" dirty="0">
                  <a:latin typeface="+mj-lt"/>
                </a:endParaRPr>
              </a:p>
              <a:p>
                <a:pPr algn="just">
                  <a:lnSpc>
                    <a:spcPct val="150000"/>
                  </a:lnSpc>
                </a:pPr>
                <a:r>
                  <a:rPr lang="en-US" sz="1800" b="0" dirty="0">
                    <a:latin typeface="+mj-lt"/>
                  </a:rPr>
                  <a:t>where </a:t>
                </a:r>
                <a:r>
                  <a:rPr lang="en-US" sz="1800" b="0" i="1" dirty="0">
                    <a:latin typeface="+mj-lt"/>
                  </a:rPr>
                  <a:t>T</a:t>
                </a:r>
                <a:r>
                  <a:rPr lang="en-US" sz="1800" b="0" dirty="0">
                    <a:latin typeface="+mj-lt"/>
                  </a:rPr>
                  <a:t> is period, </a:t>
                </a:r>
                <a:r>
                  <a:rPr lang="en-US" sz="1800" b="0" i="1" dirty="0">
                    <a:latin typeface="+mj-lt"/>
                  </a:rPr>
                  <a:t>f</a:t>
                </a:r>
                <a:r>
                  <a:rPr lang="en-US" sz="1800" b="0" i="1" baseline="-25000" dirty="0">
                    <a:latin typeface="+mj-lt"/>
                  </a:rPr>
                  <a:t>0</a:t>
                </a:r>
                <a:r>
                  <a:rPr lang="en-US" sz="1800" b="0" baseline="-25000" dirty="0">
                    <a:latin typeface="+mj-lt"/>
                  </a:rPr>
                  <a:t> </a:t>
                </a:r>
                <a:r>
                  <a:rPr lang="en-US" sz="1800" b="0" dirty="0">
                    <a:latin typeface="+mj-lt"/>
                  </a:rPr>
                  <a:t>is fundamental frequency in Hertz (Hz).</a:t>
                </a:r>
              </a:p>
              <a:p>
                <a:pPr algn="just">
                  <a:lnSpc>
                    <a:spcPct val="150000"/>
                  </a:lnSpc>
                </a:pPr>
                <a:endParaRPr lang="en-US" sz="1800" b="0" dirty="0">
                  <a:latin typeface="+mj-lt"/>
                </a:endParaRPr>
              </a:p>
              <a:p>
                <a:pPr algn="just">
                  <a:lnSpc>
                    <a:spcPct val="150000"/>
                  </a:lnSpc>
                </a:pPr>
                <a:r>
                  <a:rPr lang="en-US" sz="1800" b="0" dirty="0">
                    <a:latin typeface="+mj-lt"/>
                  </a:rPr>
                  <a:t>The other sine and cosine waveforms have frequencies of integer multiplying by  </a:t>
                </a:r>
                <a14:m>
                  <m:oMath xmlns:m="http://schemas.openxmlformats.org/officeDocument/2006/math">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oMath>
                </a14:m>
                <a:r>
                  <a:rPr lang="en-SG" sz="1800" b="0" dirty="0">
                    <a:latin typeface="+mj-lt"/>
                  </a:rPr>
                  <a:t>.</a:t>
                </a:r>
              </a:p>
              <a:p>
                <a:pPr algn="just">
                  <a:lnSpc>
                    <a:spcPct val="150000"/>
                  </a:lnSpc>
                </a:pPr>
                <a:endParaRPr lang="en-SG" sz="1800" b="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88000" y="720000"/>
                <a:ext cx="8563900" cy="4801314"/>
              </a:xfrm>
              <a:prstGeom prst="rect">
                <a:avLst/>
              </a:prstGeom>
              <a:blipFill rotWithShape="1">
                <a:blip r:embed="rId3"/>
                <a:stretch>
                  <a:fillRect l="-569" r="-641"/>
                </a:stretch>
              </a:blipFill>
            </p:spPr>
            <p:txBody>
              <a:bodyPr/>
              <a:lstStyle/>
              <a:p>
                <a:r>
                  <a:rPr lang="en-SG">
                    <a:noFill/>
                  </a:rPr>
                  <a:t> </a:t>
                </a:r>
              </a:p>
            </p:txBody>
          </p:sp>
        </mc:Fallback>
      </mc:AlternateContent>
      <p:grpSp>
        <p:nvGrpSpPr>
          <p:cNvPr id="2" name="Group 1"/>
          <p:cNvGrpSpPr/>
          <p:nvPr/>
        </p:nvGrpSpPr>
        <p:grpSpPr>
          <a:xfrm>
            <a:off x="2699643" y="1884757"/>
            <a:ext cx="3740613" cy="1050958"/>
            <a:chOff x="2914650" y="1884757"/>
            <a:chExt cx="3740613" cy="1050958"/>
          </a:xfrm>
        </p:grpSpPr>
        <p:sp>
          <p:nvSpPr>
            <p:cNvPr id="16" name="Rounded Rectangle 15"/>
            <p:cNvSpPr/>
            <p:nvPr/>
          </p:nvSpPr>
          <p:spPr>
            <a:xfrm>
              <a:off x="2914650" y="1884757"/>
              <a:ext cx="3740613" cy="1050958"/>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17" name="Group 16"/>
            <p:cNvGrpSpPr/>
            <p:nvPr/>
          </p:nvGrpSpPr>
          <p:grpSpPr>
            <a:xfrm>
              <a:off x="6068587" y="2205021"/>
              <a:ext cx="397666" cy="397666"/>
              <a:chOff x="7771382" y="1654148"/>
              <a:chExt cx="397666" cy="397666"/>
            </a:xfrm>
          </p:grpSpPr>
          <p:sp>
            <p:nvSpPr>
              <p:cNvPr id="19" name="Oval 18"/>
              <p:cNvSpPr/>
              <p:nvPr/>
            </p:nvSpPr>
            <p:spPr>
              <a:xfrm>
                <a:off x="7771382" y="1654148"/>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Content Placeholder 2"/>
              <p:cNvSpPr txBox="1">
                <a:spLocks/>
              </p:cNvSpPr>
              <p:nvPr/>
            </p:nvSpPr>
            <p:spPr>
              <a:xfrm>
                <a:off x="7771382" y="1654933"/>
                <a:ext cx="397666"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1</a:t>
                </a:r>
              </a:p>
            </p:txBody>
          </p:sp>
        </p:grpSp>
        <mc:AlternateContent xmlns:mc="http://schemas.openxmlformats.org/markup-compatibility/2006" xmlns:a14="http://schemas.microsoft.com/office/drawing/2010/main">
          <mc:Choice Requires="a14">
            <p:sp>
              <p:nvSpPr>
                <p:cNvPr id="18" name="TextBox 17"/>
                <p:cNvSpPr txBox="1"/>
                <p:nvPr/>
              </p:nvSpPr>
              <p:spPr>
                <a:xfrm>
                  <a:off x="3125668" y="2107737"/>
                  <a:ext cx="1860959"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r>
                          <a:rPr lang="en-US" sz="2000" b="0" i="1">
                            <a:latin typeface="Cambria Math" panose="02040503050406030204" pitchFamily="18" charset="0"/>
                          </a:rPr>
                          <m:t>2</m:t>
                        </m:r>
                        <m:r>
                          <a:rPr lang="en-US" sz="2000" b="0" i="1">
                            <a:latin typeface="Cambria Math" panose="02040503050406030204" pitchFamily="18" charset="0"/>
                            <a:ea typeface="Cambria Math" panose="02040503050406030204" pitchFamily="18" charset="0"/>
                          </a:rPr>
                          <m:t>𝜋</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0</m:t>
                            </m:r>
                          </m:sub>
                        </m:sSub>
                      </m:oMath>
                    </m:oMathPara>
                  </a14:m>
                  <a:endParaRPr lang="en-SG" sz="2000" b="0" dirty="0"/>
                </a:p>
              </p:txBody>
            </p:sp>
          </mc:Choice>
          <mc:Fallback xmlns="">
            <p:sp>
              <p:nvSpPr>
                <p:cNvPr id="18" name="TextBox 17"/>
                <p:cNvSpPr txBox="1">
                  <a:spLocks noRot="1" noChangeAspect="1" noMove="1" noResize="1" noEditPoints="1" noAdjustHandles="1" noChangeArrowheads="1" noChangeShapeType="1" noTextEdit="1"/>
                </p:cNvSpPr>
                <p:nvPr/>
              </p:nvSpPr>
              <p:spPr>
                <a:xfrm>
                  <a:off x="3125668" y="2107737"/>
                  <a:ext cx="1860959" cy="576183"/>
                </a:xfrm>
                <a:prstGeom prst="rect">
                  <a:avLst/>
                </a:prstGeom>
                <a:blipFill rotWithShape="0">
                  <a:blip r:embed="rId4"/>
                  <a:stretch>
                    <a:fillRect/>
                  </a:stretch>
                </a:blipFill>
              </p:spPr>
              <p:txBody>
                <a:bodyPr/>
                <a:lstStyle/>
                <a:p>
                  <a:r>
                    <a:rPr lang="en-SG">
                      <a:noFill/>
                    </a:rPr>
                    <a:t> </a:t>
                  </a:r>
                </a:p>
              </p:txBody>
            </p:sp>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FOURIER SERIES REPRESENTATION OF SIGNALS</a:t>
            </a:r>
          </a:p>
        </p:txBody>
      </p:sp>
      <p:sp>
        <p:nvSpPr>
          <p:cNvPr id="17" name="Rectangle 16"/>
          <p:cNvSpPr/>
          <p:nvPr/>
        </p:nvSpPr>
        <p:spPr>
          <a:xfrm>
            <a:off x="288000" y="720000"/>
            <a:ext cx="8153186" cy="451790"/>
          </a:xfrm>
          <a:prstGeom prst="rect">
            <a:avLst/>
          </a:prstGeom>
        </p:spPr>
        <p:txBody>
          <a:bodyPr wrap="square">
            <a:spAutoFit/>
          </a:bodyPr>
          <a:lstStyle/>
          <a:p>
            <a:pPr>
              <a:lnSpc>
                <a:spcPct val="150000"/>
              </a:lnSpc>
            </a:pPr>
            <a:r>
              <a:rPr lang="en-US" sz="1800" b="0" dirty="0">
                <a:latin typeface="Verdana"/>
                <a:cs typeface="Verdana"/>
              </a:rPr>
              <a:t>The Fourier series representation of a periodical waveform </a:t>
            </a:r>
            <a:r>
              <a:rPr lang="en-US" sz="1800" b="0" i="1" dirty="0">
                <a:latin typeface="Verdana"/>
                <a:cs typeface="Verdana"/>
              </a:rPr>
              <a:t>f(t)</a:t>
            </a:r>
            <a:r>
              <a:rPr lang="en-US" sz="1800" b="0" dirty="0">
                <a:latin typeface="Verdana"/>
                <a:cs typeface="Verdana"/>
              </a:rPr>
              <a:t> is</a:t>
            </a:r>
          </a:p>
        </p:txBody>
      </p:sp>
      <p:sp>
        <p:nvSpPr>
          <p:cNvPr id="19" name="Rectangle 18"/>
          <p:cNvSpPr/>
          <p:nvPr/>
        </p:nvSpPr>
        <p:spPr>
          <a:xfrm>
            <a:off x="288000" y="2757301"/>
            <a:ext cx="8589300" cy="757130"/>
          </a:xfrm>
          <a:prstGeom prst="rect">
            <a:avLst/>
          </a:prstGeom>
        </p:spPr>
        <p:txBody>
          <a:bodyPr wrap="square">
            <a:spAutoFit/>
          </a:bodyPr>
          <a:lstStyle/>
          <a:p>
            <a:pPr algn="just">
              <a:lnSpc>
                <a:spcPct val="120000"/>
              </a:lnSpc>
            </a:pPr>
            <a:r>
              <a:rPr lang="en-US" sz="1800" b="0" dirty="0">
                <a:latin typeface="Verdana"/>
                <a:cs typeface="Verdana"/>
              </a:rPr>
              <a:t>where </a:t>
            </a:r>
            <a:r>
              <a:rPr lang="en-US" sz="1800" b="0" i="1" dirty="0">
                <a:latin typeface="Verdana"/>
                <a:cs typeface="Verdana"/>
              </a:rPr>
              <a:t>C</a:t>
            </a:r>
            <a:r>
              <a:rPr lang="en-US" sz="1800" b="0" i="1" baseline="-25000" dirty="0">
                <a:latin typeface="Verdana"/>
                <a:cs typeface="Verdana"/>
              </a:rPr>
              <a:t>0</a:t>
            </a:r>
            <a:r>
              <a:rPr lang="en-US" sz="1800" b="0" i="1" dirty="0">
                <a:latin typeface="Verdana"/>
                <a:cs typeface="Verdana"/>
              </a:rPr>
              <a:t> </a:t>
            </a:r>
            <a:r>
              <a:rPr lang="en-US" sz="1800" b="0" dirty="0">
                <a:latin typeface="Verdana"/>
                <a:cs typeface="Verdana"/>
              </a:rPr>
              <a:t>is the DC component of the signal, </a:t>
            </a:r>
            <a:r>
              <a:rPr lang="en-US" sz="1800" b="0" i="1" dirty="0">
                <a:latin typeface="Verdana"/>
                <a:cs typeface="Verdana"/>
              </a:rPr>
              <a:t>A</a:t>
            </a:r>
            <a:r>
              <a:rPr lang="en-US" sz="1800" b="0" i="1" baseline="-25000" dirty="0">
                <a:latin typeface="Verdana"/>
                <a:cs typeface="Verdana"/>
              </a:rPr>
              <a:t>n</a:t>
            </a:r>
            <a:r>
              <a:rPr lang="en-US" sz="1800" b="0" dirty="0">
                <a:latin typeface="Verdana"/>
                <a:cs typeface="Verdana"/>
              </a:rPr>
              <a:t> and </a:t>
            </a:r>
            <a:r>
              <a:rPr lang="en-US" sz="1800" b="0" i="1" dirty="0" err="1">
                <a:latin typeface="Verdana"/>
                <a:cs typeface="Verdana"/>
              </a:rPr>
              <a:t>B</a:t>
            </a:r>
            <a:r>
              <a:rPr lang="en-US" sz="1800" b="0" i="1" baseline="-25000" dirty="0" err="1">
                <a:latin typeface="Verdana"/>
                <a:cs typeface="Verdana"/>
              </a:rPr>
              <a:t>n</a:t>
            </a:r>
            <a:r>
              <a:rPr lang="en-US" sz="1800" b="0" dirty="0">
                <a:latin typeface="Verdana"/>
                <a:cs typeface="Verdana"/>
              </a:rPr>
              <a:t> are coefficients. They are given by</a:t>
            </a:r>
          </a:p>
        </p:txBody>
      </p:sp>
      <p:sp>
        <p:nvSpPr>
          <p:cNvPr id="20" name="Rectangle 19"/>
          <p:cNvSpPr/>
          <p:nvPr/>
        </p:nvSpPr>
        <p:spPr>
          <a:xfrm>
            <a:off x="609704" y="5985224"/>
            <a:ext cx="8381780" cy="415498"/>
          </a:xfrm>
          <a:prstGeom prst="rect">
            <a:avLst/>
          </a:prstGeom>
        </p:spPr>
        <p:txBody>
          <a:bodyPr wrap="square">
            <a:spAutoFit/>
          </a:bodyPr>
          <a:lstStyle/>
          <a:p>
            <a:pPr>
              <a:lnSpc>
                <a:spcPct val="120000"/>
              </a:lnSpc>
            </a:pPr>
            <a:r>
              <a:rPr lang="en-US" sz="1800" b="0" dirty="0">
                <a:latin typeface="Verdana"/>
                <a:cs typeface="Verdana"/>
              </a:rPr>
              <a:t>Note: </a:t>
            </a:r>
            <a:r>
              <a:rPr lang="en-US" sz="1800" b="0" i="1" dirty="0">
                <a:latin typeface="Verdana"/>
                <a:cs typeface="Verdana"/>
              </a:rPr>
              <a:t>C</a:t>
            </a:r>
            <a:r>
              <a:rPr lang="en-US" sz="1800" b="0" i="1" baseline="-25000" dirty="0">
                <a:latin typeface="Verdana"/>
                <a:cs typeface="Verdana"/>
              </a:rPr>
              <a:t>0</a:t>
            </a:r>
            <a:r>
              <a:rPr lang="en-US" sz="1800" b="0" i="1" dirty="0">
                <a:latin typeface="Verdana"/>
                <a:cs typeface="Verdana"/>
              </a:rPr>
              <a:t> </a:t>
            </a:r>
            <a:r>
              <a:rPr lang="en-US" sz="1800" b="0" dirty="0">
                <a:latin typeface="Verdana"/>
                <a:cs typeface="Verdana"/>
              </a:rPr>
              <a:t>is the average value of the waveform over its period.</a:t>
            </a:r>
          </a:p>
        </p:txBody>
      </p:sp>
      <p:grpSp>
        <p:nvGrpSpPr>
          <p:cNvPr id="4" name="Group 3"/>
          <p:cNvGrpSpPr/>
          <p:nvPr/>
        </p:nvGrpSpPr>
        <p:grpSpPr>
          <a:xfrm>
            <a:off x="1053529" y="1446409"/>
            <a:ext cx="7109395" cy="1050958"/>
            <a:chOff x="991953" y="1547223"/>
            <a:chExt cx="7109395" cy="1050958"/>
          </a:xfrm>
        </p:grpSpPr>
        <p:sp>
          <p:nvSpPr>
            <p:cNvPr id="134" name="Rounded Rectangle 133"/>
            <p:cNvSpPr/>
            <p:nvPr/>
          </p:nvSpPr>
          <p:spPr>
            <a:xfrm>
              <a:off x="991953" y="1547223"/>
              <a:ext cx="7109395" cy="1050958"/>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135" name="Group 134"/>
            <p:cNvGrpSpPr/>
            <p:nvPr/>
          </p:nvGrpSpPr>
          <p:grpSpPr>
            <a:xfrm>
              <a:off x="7511538" y="1867487"/>
              <a:ext cx="397666" cy="397666"/>
              <a:chOff x="7771382" y="1654148"/>
              <a:chExt cx="397666" cy="397666"/>
            </a:xfrm>
          </p:grpSpPr>
          <p:sp>
            <p:nvSpPr>
              <p:cNvPr id="136" name="Oval 135"/>
              <p:cNvSpPr/>
              <p:nvPr/>
            </p:nvSpPr>
            <p:spPr>
              <a:xfrm>
                <a:off x="7771382" y="1654148"/>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7" name="Content Placeholder 2"/>
              <p:cNvSpPr txBox="1">
                <a:spLocks/>
              </p:cNvSpPr>
              <p:nvPr/>
            </p:nvSpPr>
            <p:spPr>
              <a:xfrm>
                <a:off x="7771382" y="1654933"/>
                <a:ext cx="397666"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2</a:t>
                </a:r>
              </a:p>
            </p:txBody>
          </p:sp>
        </p:grpSp>
        <mc:AlternateContent xmlns:mc="http://schemas.openxmlformats.org/markup-compatibility/2006" xmlns:a14="http://schemas.microsoft.com/office/drawing/2010/main">
          <mc:Choice Requires="a14">
            <p:sp>
              <p:nvSpPr>
                <p:cNvPr id="3" name="TextBox 2"/>
                <p:cNvSpPr txBox="1"/>
                <p:nvPr/>
              </p:nvSpPr>
              <p:spPr>
                <a:xfrm>
                  <a:off x="1149661" y="1660935"/>
                  <a:ext cx="4931863" cy="755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𝑛</m:t>
                            </m:r>
                            <m:r>
                              <a:rPr lang="en-US" sz="1800" b="0" i="1" smtClean="0">
                                <a:latin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𝑛</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nary>
                              <m:naryPr>
                                <m:chr m:val="∑"/>
                                <m:ctrlPr>
                                  <a:rPr lang="en-US" sz="1800" b="0" i="1">
                                    <a:latin typeface="Cambria Math" panose="02040503050406030204" pitchFamily="18" charset="0"/>
                                  </a:rPr>
                                </m:ctrlPr>
                              </m:naryPr>
                              <m:sub>
                                <m:r>
                                  <m:rPr>
                                    <m:brk m:alnAt="23"/>
                                  </m:rPr>
                                  <a:rPr lang="en-US" sz="1800" b="0" i="1">
                                    <a:latin typeface="Cambria Math" panose="02040503050406030204" pitchFamily="18" charset="0"/>
                                  </a:rPr>
                                  <m:t>𝑛</m:t>
                                </m:r>
                                <m:r>
                                  <a:rPr lang="en-US" sz="1800" b="0" i="1">
                                    <a:latin typeface="Cambria Math" panose="02040503050406030204" pitchFamily="18" charset="0"/>
                                  </a:rPr>
                                  <m:t>=1</m:t>
                                </m:r>
                              </m:sub>
                              <m:sup>
                                <m:r>
                                  <a:rPr lang="en-US" sz="1800" b="0" i="1">
                                    <a:latin typeface="Cambria Math" panose="02040503050406030204" pitchFamily="18" charset="0"/>
                                    <a:ea typeface="Cambria Math" panose="02040503050406030204" pitchFamily="18" charset="0"/>
                                  </a:rPr>
                                  <m:t>∞</m:t>
                                </m:r>
                              </m:sup>
                              <m:e>
                                <m:sSub>
                                  <m:sSubPr>
                                    <m:ctrlPr>
                                      <a:rPr lang="en-US" sz="1800" b="0" i="1">
                                        <a:latin typeface="Cambria Math" panose="02040503050406030204" pitchFamily="18" charset="0"/>
                                      </a:rPr>
                                    </m:ctrlPr>
                                  </m:sSubPr>
                                  <m:e>
                                    <m:r>
                                      <a:rPr lang="en-US" sz="1800" b="0" i="1" smtClean="0">
                                        <a:latin typeface="Cambria Math" panose="02040503050406030204" pitchFamily="18" charset="0"/>
                                      </a:rPr>
                                      <m:t>𝐵</m:t>
                                    </m:r>
                                  </m:e>
                                  <m:sub>
                                    <m:r>
                                      <a:rPr lang="en-US" sz="1800" b="0" i="1">
                                        <a:latin typeface="Cambria Math" panose="02040503050406030204" pitchFamily="18" charset="0"/>
                                      </a:rPr>
                                      <m:t>𝑛</m:t>
                                    </m:r>
                                  </m:sub>
                                </m:sSub>
                                <m:func>
                                  <m:funcPr>
                                    <m:ctrlPr>
                                      <a:rPr lang="en-US" sz="1800" b="0" i="1">
                                        <a:latin typeface="Cambria Math" panose="02040503050406030204" pitchFamily="18" charset="0"/>
                                      </a:rPr>
                                    </m:ctrlPr>
                                  </m:funcPr>
                                  <m:fName>
                                    <m:r>
                                      <m:rPr>
                                        <m:sty m:val="p"/>
                                      </m:rPr>
                                      <a:rPr lang="en-US" sz="1800" b="0" i="0" smtClean="0">
                                        <a:latin typeface="Cambria Math" panose="02040503050406030204" pitchFamily="18" charset="0"/>
                                      </a:rPr>
                                      <m:t>sin</m:t>
                                    </m:r>
                                  </m:fName>
                                  <m:e>
                                    <m:d>
                                      <m:dPr>
                                        <m:ctrlPr>
                                          <a:rPr lang="en-US" sz="1800" b="0" i="1">
                                            <a:latin typeface="Cambria Math" panose="02040503050406030204" pitchFamily="18" charset="0"/>
                                          </a:rPr>
                                        </m:ctrlPr>
                                      </m:dPr>
                                      <m:e>
                                        <m:r>
                                          <a:rPr lang="en-US" sz="1800" b="0" i="1">
                                            <a:latin typeface="Cambria Math" panose="02040503050406030204" pitchFamily="18" charset="0"/>
                                          </a:rPr>
                                          <m:t>𝑛</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e>
                                </m:func>
                              </m:e>
                            </m:nary>
                          </m:e>
                        </m:nary>
                      </m:oMath>
                    </m:oMathPara>
                  </a14:m>
                  <a:endParaRPr lang="en-SG" sz="1800" b="0" dirty="0"/>
                </a:p>
              </p:txBody>
            </p:sp>
          </mc:Choice>
          <mc:Fallback xmlns="">
            <p:sp>
              <p:nvSpPr>
                <p:cNvPr id="3" name="TextBox 2"/>
                <p:cNvSpPr txBox="1">
                  <a:spLocks noRot="1" noChangeAspect="1" noMove="1" noResize="1" noEditPoints="1" noAdjustHandles="1" noChangeArrowheads="1" noChangeShapeType="1" noTextEdit="1"/>
                </p:cNvSpPr>
                <p:nvPr/>
              </p:nvSpPr>
              <p:spPr>
                <a:xfrm>
                  <a:off x="1149661" y="1660935"/>
                  <a:ext cx="4931863" cy="755271"/>
                </a:xfrm>
                <a:prstGeom prst="rect">
                  <a:avLst/>
                </a:prstGeom>
                <a:blipFill rotWithShape="0">
                  <a:blip r:embed="rId3"/>
                  <a:stretch>
                    <a:fillRect/>
                  </a:stretch>
                </a:blipFill>
              </p:spPr>
              <p:txBody>
                <a:bodyPr/>
                <a:lstStyle/>
                <a:p>
                  <a:r>
                    <a:rPr lang="en-SG">
                      <a:noFill/>
                    </a:rPr>
                    <a:t> </a:t>
                  </a:r>
                </a:p>
              </p:txBody>
            </p:sp>
          </mc:Fallback>
        </mc:AlternateContent>
      </p:grpSp>
      <p:grpSp>
        <p:nvGrpSpPr>
          <p:cNvPr id="5" name="Group 4"/>
          <p:cNvGrpSpPr/>
          <p:nvPr/>
        </p:nvGrpSpPr>
        <p:grpSpPr>
          <a:xfrm>
            <a:off x="1053530" y="3791402"/>
            <a:ext cx="7109394" cy="1885553"/>
            <a:chOff x="991954" y="3708350"/>
            <a:chExt cx="7109394" cy="1885553"/>
          </a:xfrm>
        </p:grpSpPr>
        <p:sp>
          <p:nvSpPr>
            <p:cNvPr id="138" name="Rounded Rectangle 137"/>
            <p:cNvSpPr/>
            <p:nvPr/>
          </p:nvSpPr>
          <p:spPr>
            <a:xfrm>
              <a:off x="991954" y="3708350"/>
              <a:ext cx="7109394" cy="1885553"/>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139" name="Group 138"/>
            <p:cNvGrpSpPr/>
            <p:nvPr/>
          </p:nvGrpSpPr>
          <p:grpSpPr>
            <a:xfrm>
              <a:off x="7511538" y="4459168"/>
              <a:ext cx="397666" cy="397666"/>
              <a:chOff x="7771382" y="1654148"/>
              <a:chExt cx="397666" cy="397666"/>
            </a:xfrm>
          </p:grpSpPr>
          <p:sp>
            <p:nvSpPr>
              <p:cNvPr id="140" name="Oval 139"/>
              <p:cNvSpPr/>
              <p:nvPr/>
            </p:nvSpPr>
            <p:spPr>
              <a:xfrm>
                <a:off x="7771382" y="1654148"/>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1" name="Content Placeholder 2"/>
              <p:cNvSpPr txBox="1">
                <a:spLocks/>
              </p:cNvSpPr>
              <p:nvPr/>
            </p:nvSpPr>
            <p:spPr>
              <a:xfrm>
                <a:off x="7771382" y="1654933"/>
                <a:ext cx="397666"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3</a:t>
                </a:r>
              </a:p>
            </p:txBody>
          </p:sp>
        </p:grpSp>
        <mc:AlternateContent xmlns:mc="http://schemas.openxmlformats.org/markup-compatibility/2006" xmlns:a14="http://schemas.microsoft.com/office/drawing/2010/main">
          <mc:Choice Requires="a14">
            <p:sp>
              <p:nvSpPr>
                <p:cNvPr id="142" name="TextBox 141"/>
                <p:cNvSpPr txBox="1"/>
                <p:nvPr/>
              </p:nvSpPr>
              <p:spPr>
                <a:xfrm>
                  <a:off x="1208399" y="3920434"/>
                  <a:ext cx="6099940" cy="622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m:t>
                            </m:r>
                          </m:num>
                          <m:den>
                            <m:r>
                              <a:rPr lang="en-US" sz="1800" b="0" i="1" smtClean="0">
                                <a:latin typeface="Cambria Math" panose="02040503050406030204" pitchFamily="18" charset="0"/>
                              </a:rPr>
                              <m:t>𝑇</m:t>
                            </m:r>
                          </m:den>
                        </m:f>
                        <m:nary>
                          <m:naryPr>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0</m:t>
                            </m:r>
                          </m:sub>
                          <m:sup>
                            <m:r>
                              <a:rPr lang="en-US" sz="1800" b="0" i="1" smtClean="0">
                                <a:latin typeface="Cambria Math" panose="02040503050406030204" pitchFamily="18" charset="0"/>
                              </a:rPr>
                              <m:t>𝑇</m:t>
                            </m:r>
                          </m:sup>
                          <m:e>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r>
                                      <a:rPr lang="en-US" sz="1800" b="0" i="1">
                                        <a:latin typeface="Cambria Math" panose="02040503050406030204" pitchFamily="18" charset="0"/>
                                      </a:rPr>
                                      <m:t>𝑛</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e>
                            </m:func>
                            <m:r>
                              <a:rPr lang="en-US" sz="1800" b="0" i="1" smtClean="0">
                                <a:latin typeface="Cambria Math" panose="02040503050406030204" pitchFamily="18" charset="0"/>
                              </a:rPr>
                              <m:t>𝑑𝑡</m:t>
                            </m:r>
                            <m:r>
                              <a:rPr lang="en-US" sz="1800" b="0" i="1" smtClean="0">
                                <a:latin typeface="Cambria Math" panose="02040503050406030204" pitchFamily="18" charset="0"/>
                              </a:rPr>
                              <m:t>,</m:t>
                            </m:r>
                          </m:e>
                        </m:nary>
                        <m:r>
                          <a:rPr lang="en-US" sz="1800" b="0" i="1" smtClean="0">
                            <a:latin typeface="Cambria Math" panose="02040503050406030204" pitchFamily="18" charset="0"/>
                          </a:rPr>
                          <m:t>    </m:t>
                        </m:r>
                        <m:sSub>
                          <m:sSubPr>
                            <m:ctrlPr>
                              <a:rPr lang="en-SG" sz="1800" b="0" i="1">
                                <a:latin typeface="Cambria Math" panose="02040503050406030204" pitchFamily="18" charset="0"/>
                              </a:rPr>
                            </m:ctrlPr>
                          </m:sSubPr>
                          <m:e>
                            <m:r>
                              <a:rPr lang="en-US" sz="1800" b="0" i="1" smtClean="0">
                                <a:latin typeface="Cambria Math" panose="02040503050406030204" pitchFamily="18" charset="0"/>
                              </a:rPr>
                              <m:t>𝐵</m:t>
                            </m:r>
                          </m:e>
                          <m:sub>
                            <m:r>
                              <a:rPr lang="en-US" sz="1800" b="0" i="1">
                                <a:latin typeface="Cambria Math" panose="02040503050406030204" pitchFamily="18" charset="0"/>
                              </a:rPr>
                              <m:t>𝑛</m:t>
                            </m:r>
                          </m:sub>
                        </m:sSub>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2</m:t>
                            </m:r>
                          </m:num>
                          <m:den>
                            <m:r>
                              <a:rPr lang="en-US" sz="1800" b="0" i="1">
                                <a:latin typeface="Cambria Math" panose="02040503050406030204" pitchFamily="18" charset="0"/>
                              </a:rPr>
                              <m:t>𝑇</m:t>
                            </m:r>
                          </m:den>
                        </m:f>
                        <m:nary>
                          <m:naryPr>
                            <m:ctrlPr>
                              <a:rPr lang="en-US" sz="1800" b="0" i="1">
                                <a:latin typeface="Cambria Math" panose="02040503050406030204" pitchFamily="18" charset="0"/>
                              </a:rPr>
                            </m:ctrlPr>
                          </m:naryPr>
                          <m:sub>
                            <m:r>
                              <m:rPr>
                                <m:brk m:alnAt="23"/>
                              </m:rPr>
                              <a:rPr lang="en-US" sz="1800" b="0" i="1">
                                <a:latin typeface="Cambria Math" panose="02040503050406030204" pitchFamily="18" charset="0"/>
                              </a:rPr>
                              <m:t>0</m:t>
                            </m:r>
                          </m:sub>
                          <m:sup>
                            <m:r>
                              <a:rPr lang="en-US" sz="1800" b="0" i="1">
                                <a:latin typeface="Cambria Math" panose="02040503050406030204" pitchFamily="18" charset="0"/>
                              </a:rPr>
                              <m:t>𝑇</m:t>
                            </m:r>
                          </m:sup>
                          <m:e>
                            <m:r>
                              <a:rPr lang="en-US" sz="1800" b="0" i="1">
                                <a:latin typeface="Cambria Math" panose="02040503050406030204" pitchFamily="18" charset="0"/>
                              </a:rPr>
                              <m:t>𝑓</m:t>
                            </m:r>
                            <m:d>
                              <m:dPr>
                                <m:ctrlPr>
                                  <a:rPr lang="en-US" sz="1800" b="0" i="1">
                                    <a:latin typeface="Cambria Math" panose="02040503050406030204" pitchFamily="18" charset="0"/>
                                  </a:rPr>
                                </m:ctrlPr>
                              </m:dPr>
                              <m:e>
                                <m:r>
                                  <a:rPr lang="en-US" sz="1800" b="0" i="1">
                                    <a:latin typeface="Cambria Math" panose="02040503050406030204" pitchFamily="18" charset="0"/>
                                  </a:rPr>
                                  <m:t>𝑡</m:t>
                                </m:r>
                              </m:e>
                            </m:d>
                            <m:func>
                              <m:funcPr>
                                <m:ctrlPr>
                                  <a:rPr lang="en-US" sz="1800" b="0" i="1">
                                    <a:latin typeface="Cambria Math" panose="02040503050406030204" pitchFamily="18" charset="0"/>
                                  </a:rPr>
                                </m:ctrlPr>
                              </m:funcPr>
                              <m:fName>
                                <m:r>
                                  <m:rPr>
                                    <m:sty m:val="p"/>
                                  </m:rPr>
                                  <a:rPr lang="en-US" sz="1800" b="0" i="0" smtClean="0">
                                    <a:latin typeface="Cambria Math" panose="02040503050406030204" pitchFamily="18" charset="0"/>
                                  </a:rPr>
                                  <m:t>sin</m:t>
                                </m:r>
                              </m:fName>
                              <m:e>
                                <m:d>
                                  <m:dPr>
                                    <m:ctrlPr>
                                      <a:rPr lang="en-US" sz="1800" b="0" i="1">
                                        <a:latin typeface="Cambria Math" panose="02040503050406030204" pitchFamily="18" charset="0"/>
                                      </a:rPr>
                                    </m:ctrlPr>
                                  </m:dPr>
                                  <m:e>
                                    <m:r>
                                      <a:rPr lang="en-US" sz="1800" b="0" i="1">
                                        <a:latin typeface="Cambria Math" panose="02040503050406030204" pitchFamily="18" charset="0"/>
                                      </a:rPr>
                                      <m:t>𝑛</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e>
                            </m:func>
                            <m:r>
                              <a:rPr lang="en-US" sz="1800" b="0" i="1">
                                <a:latin typeface="Cambria Math" panose="02040503050406030204" pitchFamily="18" charset="0"/>
                              </a:rPr>
                              <m:t>𝑑𝑡</m:t>
                            </m:r>
                            <m:r>
                              <a:rPr lang="en-US" sz="1800" b="0" i="1">
                                <a:latin typeface="Cambria Math" panose="02040503050406030204" pitchFamily="18" charset="0"/>
                              </a:rPr>
                              <m:t>     </m:t>
                            </m:r>
                          </m:e>
                        </m:nary>
                      </m:oMath>
                    </m:oMathPara>
                  </a14:m>
                  <a:endParaRPr lang="en-SG" sz="1800" b="0" dirty="0"/>
                </a:p>
              </p:txBody>
            </p:sp>
          </mc:Choice>
          <mc:Fallback xmlns="">
            <p:sp>
              <p:nvSpPr>
                <p:cNvPr id="142" name="TextBox 141"/>
                <p:cNvSpPr txBox="1">
                  <a:spLocks noRot="1" noChangeAspect="1" noMove="1" noResize="1" noEditPoints="1" noAdjustHandles="1" noChangeArrowheads="1" noChangeShapeType="1" noTextEdit="1"/>
                </p:cNvSpPr>
                <p:nvPr/>
              </p:nvSpPr>
              <p:spPr>
                <a:xfrm>
                  <a:off x="1208399" y="3920434"/>
                  <a:ext cx="6099940" cy="622927"/>
                </a:xfrm>
                <a:prstGeom prst="rect">
                  <a:avLst/>
                </a:prstGeom>
                <a:blipFill rotWithShape="0">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3" name="TextBox 142"/>
                <p:cNvSpPr txBox="1"/>
                <p:nvPr/>
              </p:nvSpPr>
              <p:spPr>
                <a:xfrm>
                  <a:off x="1208399" y="4749174"/>
                  <a:ext cx="2312684" cy="622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𝑇</m:t>
                            </m:r>
                          </m:den>
                        </m:f>
                        <m:nary>
                          <m:naryPr>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0</m:t>
                            </m:r>
                          </m:sub>
                          <m:sup>
                            <m:r>
                              <a:rPr lang="en-US" sz="1800" b="0" i="1" smtClean="0">
                                <a:latin typeface="Cambria Math" panose="02040503050406030204" pitchFamily="18" charset="0"/>
                              </a:rPr>
                              <m:t>𝑇</m:t>
                            </m:r>
                          </m:sup>
                          <m:e>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𝑑𝑡</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0</m:t>
                                    </m:r>
                                  </m:sub>
                                </m:sSub>
                              </m:num>
                              <m:den>
                                <m:r>
                                  <a:rPr lang="en-US" sz="1800" b="0" i="1" smtClean="0">
                                    <a:latin typeface="Cambria Math" panose="02040503050406030204" pitchFamily="18" charset="0"/>
                                  </a:rPr>
                                  <m:t>2</m:t>
                                </m:r>
                              </m:den>
                            </m:f>
                          </m:e>
                        </m:nary>
                      </m:oMath>
                    </m:oMathPara>
                  </a14:m>
                  <a:endParaRPr lang="en-SG" sz="1800" b="0" dirty="0"/>
                </a:p>
              </p:txBody>
            </p:sp>
          </mc:Choice>
          <mc:Fallback xmlns="">
            <p:sp>
              <p:nvSpPr>
                <p:cNvPr id="143" name="TextBox 142"/>
                <p:cNvSpPr txBox="1">
                  <a:spLocks noRot="1" noChangeAspect="1" noMove="1" noResize="1" noEditPoints="1" noAdjustHandles="1" noChangeArrowheads="1" noChangeShapeType="1" noTextEdit="1"/>
                </p:cNvSpPr>
                <p:nvPr/>
              </p:nvSpPr>
              <p:spPr>
                <a:xfrm>
                  <a:off x="1208399" y="4749174"/>
                  <a:ext cx="2312684" cy="622927"/>
                </a:xfrm>
                <a:prstGeom prst="rect">
                  <a:avLst/>
                </a:prstGeom>
                <a:blipFill rotWithShape="0">
                  <a:blip r:embed="rId5"/>
                  <a:stretch>
                    <a:fillRect/>
                  </a:stretch>
                </a:blipFill>
              </p:spPr>
              <p:txBody>
                <a:bodyPr/>
                <a:lstStyle/>
                <a:p>
                  <a:r>
                    <a:rPr lang="en-SG">
                      <a:noFill/>
                    </a:rPr>
                    <a:t> </a:t>
                  </a:r>
                </a:p>
              </p:txBody>
            </p:sp>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FOURIER SERIES REPRESENTATION OF SIGNALS</a:t>
            </a:r>
          </a:p>
        </p:txBody>
      </p:sp>
      <p:sp>
        <p:nvSpPr>
          <p:cNvPr id="10" name="TextBox 9"/>
          <p:cNvSpPr txBox="1"/>
          <p:nvPr/>
        </p:nvSpPr>
        <p:spPr>
          <a:xfrm>
            <a:off x="295367" y="799960"/>
            <a:ext cx="1219168" cy="369332"/>
          </a:xfrm>
          <a:prstGeom prst="rect">
            <a:avLst/>
          </a:prstGeom>
          <a:noFill/>
        </p:spPr>
        <p:txBody>
          <a:bodyPr wrap="square" rtlCol="0">
            <a:spAutoFit/>
          </a:bodyPr>
          <a:lstStyle/>
          <a:p>
            <a:r>
              <a:rPr lang="en-US" sz="1800" dirty="0">
                <a:latin typeface="Verdana"/>
                <a:cs typeface="Verdana"/>
              </a:rPr>
              <a:t>Define</a:t>
            </a:r>
          </a:p>
        </p:txBody>
      </p:sp>
      <p:sp>
        <p:nvSpPr>
          <p:cNvPr id="11" name="TextBox 10"/>
          <p:cNvSpPr txBox="1"/>
          <p:nvPr/>
        </p:nvSpPr>
        <p:spPr>
          <a:xfrm>
            <a:off x="295367" y="3457936"/>
            <a:ext cx="1219168" cy="369332"/>
          </a:xfrm>
          <a:prstGeom prst="rect">
            <a:avLst/>
          </a:prstGeom>
          <a:noFill/>
        </p:spPr>
        <p:txBody>
          <a:bodyPr wrap="square" rtlCol="0">
            <a:spAutoFit/>
          </a:bodyPr>
          <a:lstStyle/>
          <a:p>
            <a:r>
              <a:rPr lang="en-US" sz="1800" dirty="0">
                <a:latin typeface="Verdana"/>
                <a:cs typeface="Verdana"/>
              </a:rPr>
              <a:t>Then</a:t>
            </a:r>
          </a:p>
        </p:txBody>
      </p:sp>
      <p:sp>
        <p:nvSpPr>
          <p:cNvPr id="13" name="TextBox 12"/>
          <p:cNvSpPr txBox="1"/>
          <p:nvPr/>
        </p:nvSpPr>
        <p:spPr>
          <a:xfrm>
            <a:off x="1028461" y="5285453"/>
            <a:ext cx="7391308" cy="584776"/>
          </a:xfrm>
          <a:prstGeom prst="rect">
            <a:avLst/>
          </a:prstGeom>
          <a:noFill/>
        </p:spPr>
        <p:txBody>
          <a:bodyPr wrap="square" rtlCol="0">
            <a:spAutoFit/>
          </a:bodyPr>
          <a:lstStyle/>
          <a:p>
            <a:r>
              <a:rPr lang="en-US" sz="1600" b="0" dirty="0">
                <a:latin typeface="Verdana"/>
                <a:cs typeface="Verdana"/>
              </a:rPr>
              <a:t>That is, a period waveform can be represented by an infinite series of cosine of single amplitude and phase </a:t>
            </a:r>
          </a:p>
        </p:txBody>
      </p:sp>
      <p:grpSp>
        <p:nvGrpSpPr>
          <p:cNvPr id="21" name="Group 20"/>
          <p:cNvGrpSpPr/>
          <p:nvPr/>
        </p:nvGrpSpPr>
        <p:grpSpPr>
          <a:xfrm>
            <a:off x="1178943" y="1403644"/>
            <a:ext cx="7090345" cy="1885553"/>
            <a:chOff x="991953" y="3708350"/>
            <a:chExt cx="7090345" cy="1885553"/>
          </a:xfrm>
        </p:grpSpPr>
        <p:sp>
          <p:nvSpPr>
            <p:cNvPr id="22" name="Rounded Rectangle 21"/>
            <p:cNvSpPr/>
            <p:nvPr/>
          </p:nvSpPr>
          <p:spPr>
            <a:xfrm>
              <a:off x="991953" y="3708350"/>
              <a:ext cx="7090345" cy="1885553"/>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23" name="Group 22"/>
            <p:cNvGrpSpPr/>
            <p:nvPr/>
          </p:nvGrpSpPr>
          <p:grpSpPr>
            <a:xfrm>
              <a:off x="7511538" y="4459168"/>
              <a:ext cx="397666" cy="397666"/>
              <a:chOff x="7771382" y="1654148"/>
              <a:chExt cx="397666" cy="397666"/>
            </a:xfrm>
          </p:grpSpPr>
          <p:sp>
            <p:nvSpPr>
              <p:cNvPr id="26" name="Oval 25"/>
              <p:cNvSpPr/>
              <p:nvPr/>
            </p:nvSpPr>
            <p:spPr>
              <a:xfrm>
                <a:off x="7771382" y="1654148"/>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Content Placeholder 2"/>
              <p:cNvSpPr txBox="1">
                <a:spLocks/>
              </p:cNvSpPr>
              <p:nvPr/>
            </p:nvSpPr>
            <p:spPr>
              <a:xfrm>
                <a:off x="7771382" y="1654933"/>
                <a:ext cx="397666"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4</a:t>
                </a:r>
              </a:p>
            </p:txBody>
          </p:sp>
        </p:grpSp>
        <mc:AlternateContent xmlns:mc="http://schemas.openxmlformats.org/markup-compatibility/2006" xmlns:a14="http://schemas.microsoft.com/office/drawing/2010/main">
          <mc:Choice Requires="a14">
            <p:sp>
              <p:nvSpPr>
                <p:cNvPr id="24" name="TextBox 23"/>
                <p:cNvSpPr txBox="1"/>
                <p:nvPr/>
              </p:nvSpPr>
              <p:spPr>
                <a:xfrm>
                  <a:off x="1208399" y="3920434"/>
                  <a:ext cx="1803122"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𝑛</m:t>
                                    </m:r>
                                  </m:sub>
                                </m:sSub>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a:latin typeface="Cambria Math" panose="02040503050406030204" pitchFamily="18" charset="0"/>
                                  </a:rPr>
                                </m:ctrlPr>
                              </m:sSupPr>
                              <m:e>
                                <m:sSub>
                                  <m:sSubPr>
                                    <m:ctrlPr>
                                      <a:rPr lang="en-US" sz="1800" b="0" i="1">
                                        <a:latin typeface="Cambria Math" panose="02040503050406030204" pitchFamily="18" charset="0"/>
                                      </a:rPr>
                                    </m:ctrlPr>
                                  </m:sSubPr>
                                  <m:e>
                                    <m:r>
                                      <a:rPr lang="en-US" sz="1800" b="0" i="1" smtClean="0">
                                        <a:latin typeface="Cambria Math" panose="02040503050406030204" pitchFamily="18" charset="0"/>
                                      </a:rPr>
                                      <m:t>𝐵</m:t>
                                    </m:r>
                                  </m:e>
                                  <m:sub>
                                    <m:r>
                                      <a:rPr lang="en-US" sz="1800" b="0" i="1">
                                        <a:latin typeface="Cambria Math" panose="02040503050406030204" pitchFamily="18" charset="0"/>
                                      </a:rPr>
                                      <m:t>𝑛</m:t>
                                    </m:r>
                                  </m:sub>
                                </m:sSub>
                              </m:e>
                              <m:sup>
                                <m:r>
                                  <a:rPr lang="en-US" sz="1800" b="0" i="1">
                                    <a:latin typeface="Cambria Math" panose="02040503050406030204" pitchFamily="18" charset="0"/>
                                  </a:rPr>
                                  <m:t>2</m:t>
                                </m:r>
                              </m:sup>
                            </m:sSup>
                          </m:e>
                        </m:rad>
                      </m:oMath>
                    </m:oMathPara>
                  </a14:m>
                  <a:endParaRPr lang="en-SG" sz="1800" b="0" dirty="0"/>
                </a:p>
              </p:txBody>
            </p:sp>
          </mc:Choice>
          <mc:Fallback xmlns="">
            <p:sp>
              <p:nvSpPr>
                <p:cNvPr id="24" name="TextBox 23"/>
                <p:cNvSpPr txBox="1">
                  <a:spLocks noRot="1" noChangeAspect="1" noMove="1" noResize="1" noEditPoints="1" noAdjustHandles="1" noChangeArrowheads="1" noChangeShapeType="1" noTextEdit="1"/>
                </p:cNvSpPr>
                <p:nvPr/>
              </p:nvSpPr>
              <p:spPr>
                <a:xfrm>
                  <a:off x="1208399" y="3920434"/>
                  <a:ext cx="1803122" cy="563680"/>
                </a:xfrm>
                <a:prstGeom prst="rect">
                  <a:avLst/>
                </a:prstGeom>
                <a:blipFill rotWithShape="0">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8399" y="4749174"/>
                  <a:ext cx="205812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ea typeface="Cambria Math" panose="02040503050406030204" pitchFamily="18" charset="0"/>
                              </a:rPr>
                              <m:t>𝜙</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𝑎𝑟𝑐𝑡𝑎𝑛</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𝑛</m:t>
                                    </m:r>
                                  </m:sub>
                                </m:sSub>
                              </m:num>
                              <m:den>
                                <m:sSub>
                                  <m:sSubPr>
                                    <m:ctrlPr>
                                      <a:rPr lang="en-US" sz="1800" b="0" i="1">
                                        <a:latin typeface="Cambria Math" panose="02040503050406030204" pitchFamily="18" charset="0"/>
                                      </a:rPr>
                                    </m:ctrlPr>
                                  </m:sSubPr>
                                  <m:e>
                                    <m:r>
                                      <a:rPr lang="en-US" sz="1800" b="0" i="1" smtClean="0">
                                        <a:latin typeface="Cambria Math" panose="02040503050406030204" pitchFamily="18" charset="0"/>
                                      </a:rPr>
                                      <m:t>𝐴</m:t>
                                    </m:r>
                                  </m:e>
                                  <m:sub>
                                    <m:r>
                                      <a:rPr lang="en-US" sz="1800" b="0" i="1">
                                        <a:latin typeface="Cambria Math" panose="02040503050406030204" pitchFamily="18" charset="0"/>
                                      </a:rPr>
                                      <m:t>𝑛</m:t>
                                    </m:r>
                                  </m:sub>
                                </m:sSub>
                              </m:den>
                            </m:f>
                          </m:e>
                        </m:d>
                      </m:oMath>
                    </m:oMathPara>
                  </a14:m>
                  <a:endParaRPr lang="en-SG" sz="1800" b="0" dirty="0"/>
                </a:p>
              </p:txBody>
            </p:sp>
          </mc:Choice>
          <mc:Fallback xmlns="">
            <p:sp>
              <p:nvSpPr>
                <p:cNvPr id="25" name="TextBox 24"/>
                <p:cNvSpPr txBox="1">
                  <a:spLocks noRot="1" noChangeAspect="1" noMove="1" noResize="1" noEditPoints="1" noAdjustHandles="1" noChangeArrowheads="1" noChangeShapeType="1" noTextEdit="1"/>
                </p:cNvSpPr>
                <p:nvPr/>
              </p:nvSpPr>
              <p:spPr>
                <a:xfrm>
                  <a:off x="1208399" y="4749174"/>
                  <a:ext cx="2058128" cy="622350"/>
                </a:xfrm>
                <a:prstGeom prst="rect">
                  <a:avLst/>
                </a:prstGeom>
                <a:blipFill rotWithShape="0">
                  <a:blip r:embed="rId4"/>
                  <a:stretch>
                    <a:fillRect/>
                  </a:stretch>
                </a:blipFill>
              </p:spPr>
              <p:txBody>
                <a:bodyPr/>
                <a:lstStyle/>
                <a:p>
                  <a:r>
                    <a:rPr lang="en-SG">
                      <a:noFill/>
                    </a:rPr>
                    <a:t> </a:t>
                  </a:r>
                </a:p>
              </p:txBody>
            </p:sp>
          </mc:Fallback>
        </mc:AlternateContent>
      </p:grpSp>
      <p:grpSp>
        <p:nvGrpSpPr>
          <p:cNvPr id="28" name="Group 27"/>
          <p:cNvGrpSpPr/>
          <p:nvPr/>
        </p:nvGrpSpPr>
        <p:grpSpPr>
          <a:xfrm>
            <a:off x="1178943" y="3996007"/>
            <a:ext cx="7090345" cy="1038573"/>
            <a:chOff x="991953" y="4555330"/>
            <a:chExt cx="7090345" cy="1038573"/>
          </a:xfrm>
        </p:grpSpPr>
        <p:sp>
          <p:nvSpPr>
            <p:cNvPr id="29" name="Rounded Rectangle 28"/>
            <p:cNvSpPr/>
            <p:nvPr/>
          </p:nvSpPr>
          <p:spPr>
            <a:xfrm>
              <a:off x="991953" y="4555330"/>
              <a:ext cx="7090345" cy="1038573"/>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30" name="Group 29"/>
            <p:cNvGrpSpPr/>
            <p:nvPr/>
          </p:nvGrpSpPr>
          <p:grpSpPr>
            <a:xfrm>
              <a:off x="7511538" y="4879691"/>
              <a:ext cx="397666" cy="403345"/>
              <a:chOff x="7771382" y="2074671"/>
              <a:chExt cx="397666" cy="403345"/>
            </a:xfrm>
          </p:grpSpPr>
          <p:sp>
            <p:nvSpPr>
              <p:cNvPr id="33" name="Oval 32"/>
              <p:cNvSpPr/>
              <p:nvPr/>
            </p:nvSpPr>
            <p:spPr>
              <a:xfrm>
                <a:off x="7771382" y="2080350"/>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Content Placeholder 2"/>
              <p:cNvSpPr txBox="1">
                <a:spLocks/>
              </p:cNvSpPr>
              <p:nvPr/>
            </p:nvSpPr>
            <p:spPr>
              <a:xfrm>
                <a:off x="7771382" y="2074671"/>
                <a:ext cx="397666"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5</a:t>
                </a:r>
              </a:p>
            </p:txBody>
          </p:sp>
        </p:grpSp>
        <mc:AlternateContent xmlns:mc="http://schemas.openxmlformats.org/markup-compatibility/2006" xmlns:a14="http://schemas.microsoft.com/office/drawing/2010/main">
          <mc:Choice Requires="a14">
            <p:sp>
              <p:nvSpPr>
                <p:cNvPr id="32" name="TextBox 31"/>
                <p:cNvSpPr txBox="1"/>
                <p:nvPr/>
              </p:nvSpPr>
              <p:spPr>
                <a:xfrm>
                  <a:off x="1208399" y="4679527"/>
                  <a:ext cx="3488776" cy="755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𝑛</m:t>
                            </m:r>
                            <m:r>
                              <a:rPr lang="en-US" sz="1800" b="0" i="1" smtClean="0">
                                <a:latin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𝑛</m:t>
                                </m:r>
                              </m:sub>
                            </m:sSub>
                            <m:r>
                              <m:rPr>
                                <m:sty m:val="p"/>
                              </m:rPr>
                              <a:rPr lang="en-US" sz="1800" b="0" i="0" smtClean="0">
                                <a:latin typeface="Cambria Math" panose="02040503050406030204" pitchFamily="18" charset="0"/>
                              </a:rPr>
                              <m:t>cos</m:t>
                            </m:r>
                            <m:r>
                              <a:rPr lang="en-US" sz="1800" b="0" i="1" smtClean="0">
                                <a:latin typeface="Cambria Math" panose="02040503050406030204" pitchFamily="18" charset="0"/>
                              </a:rPr>
                              <m:t>⁡(</m:t>
                            </m:r>
                            <m:r>
                              <a:rPr lang="en-US" sz="1800" b="0" i="1" smtClean="0">
                                <a:latin typeface="Cambria Math" panose="02040503050406030204" pitchFamily="18" charset="0"/>
                              </a:rPr>
                              <m:t>𝑛</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𝑡</m:t>
                            </m:r>
                            <m:r>
                              <a:rPr lang="en-US" sz="1800" b="0" i="1" smtClean="0">
                                <a:latin typeface="Cambria Math" panose="02040503050406030204" pitchFamily="18" charset="0"/>
                              </a:rPr>
                              <m:t>+</m:t>
                            </m:r>
                            <m:sSub>
                              <m:sSubPr>
                                <m:ctrlPr>
                                  <a:rPr lang="en-SG" sz="1800" b="0" i="1">
                                    <a:latin typeface="Cambria Math" panose="02040503050406030204" pitchFamily="18" charset="0"/>
                                  </a:rPr>
                                </m:ctrlPr>
                              </m:sSubPr>
                              <m:e>
                                <m:r>
                                  <a:rPr lang="en-SG" sz="1800" b="0" i="1">
                                    <a:latin typeface="Cambria Math" panose="02040503050406030204" pitchFamily="18" charset="0"/>
                                    <a:ea typeface="Cambria Math" panose="02040503050406030204" pitchFamily="18" charset="0"/>
                                  </a:rPr>
                                  <m:t>𝜙</m:t>
                                </m:r>
                              </m:e>
                              <m:sub>
                                <m:r>
                                  <a:rPr lang="en-US" sz="1800" b="0" i="1">
                                    <a:latin typeface="Cambria Math" panose="02040503050406030204" pitchFamily="18" charset="0"/>
                                  </a:rPr>
                                  <m:t>𝑛</m:t>
                                </m:r>
                              </m:sub>
                            </m:sSub>
                            <m:r>
                              <a:rPr lang="en-US" sz="1800" b="0" i="1" smtClean="0">
                                <a:latin typeface="Cambria Math" panose="02040503050406030204" pitchFamily="18" charset="0"/>
                              </a:rPr>
                              <m:t>)</m:t>
                            </m:r>
                          </m:e>
                        </m:nary>
                      </m:oMath>
                    </m:oMathPara>
                  </a14:m>
                  <a:endParaRPr lang="en-SG" sz="1800" b="0" dirty="0"/>
                </a:p>
              </p:txBody>
            </p:sp>
          </mc:Choice>
          <mc:Fallback xmlns="">
            <p:sp>
              <p:nvSpPr>
                <p:cNvPr id="32" name="TextBox 31"/>
                <p:cNvSpPr txBox="1">
                  <a:spLocks noRot="1" noChangeAspect="1" noMove="1" noResize="1" noEditPoints="1" noAdjustHandles="1" noChangeArrowheads="1" noChangeShapeType="1" noTextEdit="1"/>
                </p:cNvSpPr>
                <p:nvPr/>
              </p:nvSpPr>
              <p:spPr>
                <a:xfrm>
                  <a:off x="1208399" y="4679527"/>
                  <a:ext cx="3488776" cy="755271"/>
                </a:xfrm>
                <a:prstGeom prst="rect">
                  <a:avLst/>
                </a:prstGeom>
                <a:blipFill rotWithShape="0">
                  <a:blip r:embed="rId5"/>
                  <a:stretch>
                    <a:fillRect/>
                  </a:stretch>
                </a:blipFill>
              </p:spPr>
              <p:txBody>
                <a:bodyPr/>
                <a:lstStyle/>
                <a:p>
                  <a:r>
                    <a:rPr lang="en-SG">
                      <a:noFill/>
                    </a:rPr>
                    <a:t> </a:t>
                  </a:r>
                </a:p>
              </p:txBody>
            </p:sp>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FOURIER SERIES REPRESENTATION OF SIGNALS</a:t>
            </a:r>
          </a:p>
        </p:txBody>
      </p:sp>
      <p:grpSp>
        <p:nvGrpSpPr>
          <p:cNvPr id="14" name="Group 13"/>
          <p:cNvGrpSpPr/>
          <p:nvPr/>
        </p:nvGrpSpPr>
        <p:grpSpPr>
          <a:xfrm>
            <a:off x="406400" y="914399"/>
            <a:ext cx="8343899" cy="4114801"/>
            <a:chOff x="219410" y="3219105"/>
            <a:chExt cx="8343899" cy="4114801"/>
          </a:xfrm>
        </p:grpSpPr>
        <p:sp>
          <p:nvSpPr>
            <p:cNvPr id="15" name="Rounded Rectangle 14"/>
            <p:cNvSpPr/>
            <p:nvPr/>
          </p:nvSpPr>
          <p:spPr>
            <a:xfrm>
              <a:off x="219410" y="3219105"/>
              <a:ext cx="8343899" cy="4114801"/>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mc:AlternateContent xmlns:mc="http://schemas.openxmlformats.org/markup-compatibility/2006" xmlns:a14="http://schemas.microsoft.com/office/drawing/2010/main">
          <mc:Choice Requires="a14">
            <p:sp>
              <p:nvSpPr>
                <p:cNvPr id="22" name="TextBox 21"/>
                <p:cNvSpPr txBox="1"/>
                <p:nvPr/>
              </p:nvSpPr>
              <p:spPr>
                <a:xfrm>
                  <a:off x="311007" y="3322928"/>
                  <a:ext cx="4699428" cy="755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𝑛</m:t>
                            </m:r>
                            <m:r>
                              <a:rPr lang="en-US" sz="1800" b="0" i="1" smtClean="0">
                                <a:latin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m:t>
                            </m:r>
                          </m:sup>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𝑐𝑜𝑠</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𝐵</m:t>
                                    </m:r>
                                  </m:e>
                                  <m:sub>
                                    <m:r>
                                      <a:rPr lang="en-US" sz="1800" b="0" i="1">
                                        <a:latin typeface="Cambria Math" panose="02040503050406030204" pitchFamily="18" charset="0"/>
                                      </a:rPr>
                                      <m:t>𝑛</m:t>
                                    </m:r>
                                  </m:sub>
                                </m:sSub>
                                <m:r>
                                  <a:rPr lang="en-US" sz="1800" b="0" i="1" smtClean="0">
                                    <a:latin typeface="Cambria Math" panose="02040503050406030204" pitchFamily="18" charset="0"/>
                                  </a:rPr>
                                  <m:t>𝑠𝑖𝑛</m:t>
                                </m:r>
                                <m:d>
                                  <m:dPr>
                                    <m:ctrlPr>
                                      <a:rPr lang="en-US" sz="1800" b="0" i="1">
                                        <a:latin typeface="Cambria Math" panose="02040503050406030204" pitchFamily="18" charset="0"/>
                                      </a:rPr>
                                    </m:ctrlPr>
                                  </m:dPr>
                                  <m:e>
                                    <m:r>
                                      <a:rPr lang="en-US" sz="1800" b="0" i="1">
                                        <a:latin typeface="Cambria Math" panose="02040503050406030204" pitchFamily="18" charset="0"/>
                                      </a:rPr>
                                      <m:t>𝑛</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e>
                            </m:d>
                          </m:e>
                        </m:nary>
                      </m:oMath>
                    </m:oMathPara>
                  </a14:m>
                  <a:endParaRPr lang="en-SG" sz="1800" b="0" dirty="0"/>
                </a:p>
              </p:txBody>
            </p:sp>
          </mc:Choice>
          <mc:Fallback xmlns="">
            <p:sp>
              <p:nvSpPr>
                <p:cNvPr id="22" name="TextBox 21"/>
                <p:cNvSpPr txBox="1">
                  <a:spLocks noRot="1" noChangeAspect="1" noMove="1" noResize="1" noEditPoints="1" noAdjustHandles="1" noChangeArrowheads="1" noChangeShapeType="1" noTextEdit="1"/>
                </p:cNvSpPr>
                <p:nvPr/>
              </p:nvSpPr>
              <p:spPr>
                <a:xfrm>
                  <a:off x="311007" y="3322928"/>
                  <a:ext cx="4699428" cy="755271"/>
                </a:xfrm>
                <a:prstGeom prst="rect">
                  <a:avLst/>
                </a:prstGeom>
                <a:blipFill rotWithShape="0">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744828" y="4298365"/>
                  <a:ext cx="7514173" cy="1076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𝑛</m:t>
                            </m:r>
                            <m:r>
                              <a:rPr lang="en-US" sz="1800" b="0" i="1" smtClean="0">
                                <a:latin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m:t>
                            </m:r>
                          </m:sup>
                          <m:e>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𝑛</m:t>
                                        </m:r>
                                      </m:sub>
                                    </m:sSub>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a:latin typeface="Cambria Math" panose="02040503050406030204" pitchFamily="18" charset="0"/>
                                      </a:rPr>
                                    </m:ctrlPr>
                                  </m:sSupPr>
                                  <m:e>
                                    <m:sSub>
                                      <m:sSubPr>
                                        <m:ctrlPr>
                                          <a:rPr lang="en-US" sz="1800" b="0" i="1">
                                            <a:latin typeface="Cambria Math" panose="02040503050406030204" pitchFamily="18" charset="0"/>
                                          </a:rPr>
                                        </m:ctrlPr>
                                      </m:sSubPr>
                                      <m:e>
                                        <m:r>
                                          <a:rPr lang="en-US" sz="1800" b="0" i="1" smtClean="0">
                                            <a:latin typeface="Cambria Math" panose="02040503050406030204" pitchFamily="18" charset="0"/>
                                          </a:rPr>
                                          <m:t>𝐵</m:t>
                                        </m:r>
                                      </m:e>
                                      <m:sub>
                                        <m:r>
                                          <a:rPr lang="en-US" sz="1800" b="0" i="1">
                                            <a:latin typeface="Cambria Math" panose="02040503050406030204" pitchFamily="18" charset="0"/>
                                          </a:rPr>
                                          <m:t>𝑛</m:t>
                                        </m:r>
                                      </m:sub>
                                    </m:sSub>
                                  </m:e>
                                  <m:sup>
                                    <m:r>
                                      <a:rPr lang="en-US" sz="1800" b="0" i="1">
                                        <a:latin typeface="Cambria Math" panose="02040503050406030204" pitchFamily="18" charset="0"/>
                                      </a:rPr>
                                      <m:t>2</m:t>
                                    </m:r>
                                  </m:sup>
                                </m:sSup>
                              </m:e>
                            </m:rad>
                          </m:e>
                        </m:nary>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𝑛</m:t>
                                    </m:r>
                                  </m:sub>
                                </m:sSub>
                              </m:num>
                              <m:den>
                                <m:rad>
                                  <m:radPr>
                                    <m:degHide m:val="on"/>
                                    <m:ctrlPr>
                                      <a:rPr lang="en-US" sz="1800" b="0" i="1">
                                        <a:latin typeface="Cambria Math" panose="02040503050406030204" pitchFamily="18" charset="0"/>
                                      </a:rPr>
                                    </m:ctrlPr>
                                  </m:radPr>
                                  <m:deg/>
                                  <m:e>
                                    <m:sSup>
                                      <m:sSupPr>
                                        <m:ctrlPr>
                                          <a:rPr lang="en-US" sz="1800" b="0" i="1">
                                            <a:latin typeface="Cambria Math" panose="02040503050406030204" pitchFamily="18" charset="0"/>
                                          </a:rPr>
                                        </m:ctrlPr>
                                      </m:sSupPr>
                                      <m:e>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𝑛</m:t>
                                            </m:r>
                                          </m:sub>
                                        </m:sSub>
                                      </m:e>
                                      <m:sup>
                                        <m:r>
                                          <a:rPr lang="en-US" sz="1800" b="0" i="1">
                                            <a:latin typeface="Cambria Math" panose="02040503050406030204" pitchFamily="18" charset="0"/>
                                          </a:rPr>
                                          <m:t>2</m:t>
                                        </m:r>
                                      </m:sup>
                                    </m:sSup>
                                    <m:r>
                                      <a:rPr lang="en-US" sz="1800" b="0" i="1">
                                        <a:latin typeface="Cambria Math" panose="02040503050406030204" pitchFamily="18" charset="0"/>
                                      </a:rPr>
                                      <m:t>+</m:t>
                                    </m:r>
                                    <m:sSup>
                                      <m:sSupPr>
                                        <m:ctrlPr>
                                          <a:rPr lang="en-US" sz="1800" b="0" i="1">
                                            <a:latin typeface="Cambria Math" panose="02040503050406030204" pitchFamily="18" charset="0"/>
                                          </a:rPr>
                                        </m:ctrlPr>
                                      </m:sSupPr>
                                      <m:e>
                                        <m:sSub>
                                          <m:sSubPr>
                                            <m:ctrlPr>
                                              <a:rPr lang="en-US" sz="1800" b="0" i="1">
                                                <a:latin typeface="Cambria Math" panose="02040503050406030204" pitchFamily="18" charset="0"/>
                                              </a:rPr>
                                            </m:ctrlPr>
                                          </m:sSubPr>
                                          <m:e>
                                            <m:r>
                                              <a:rPr lang="en-US" sz="1800" b="0" i="1">
                                                <a:latin typeface="Cambria Math" panose="02040503050406030204" pitchFamily="18" charset="0"/>
                                              </a:rPr>
                                              <m:t>𝐵</m:t>
                                            </m:r>
                                          </m:e>
                                          <m:sub>
                                            <m:r>
                                              <a:rPr lang="en-US" sz="1800" b="0" i="1">
                                                <a:latin typeface="Cambria Math" panose="02040503050406030204" pitchFamily="18" charset="0"/>
                                              </a:rPr>
                                              <m:t>𝑛</m:t>
                                            </m:r>
                                          </m:sub>
                                        </m:sSub>
                                      </m:e>
                                      <m:sup>
                                        <m:r>
                                          <a:rPr lang="en-US" sz="1800" b="0" i="1">
                                            <a:latin typeface="Cambria Math" panose="02040503050406030204" pitchFamily="18" charset="0"/>
                                          </a:rPr>
                                          <m:t>2</m:t>
                                        </m:r>
                                      </m:sup>
                                    </m:sSup>
                                  </m:e>
                                </m:rad>
                              </m:den>
                            </m:f>
                            <m:r>
                              <a:rPr lang="en-US" sz="1800" b="0" i="1" smtClean="0">
                                <a:latin typeface="Cambria Math" panose="02040503050406030204" pitchFamily="18" charset="0"/>
                              </a:rPr>
                              <m:t>𝑐𝑜𝑠</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𝑡</m:t>
                                </m:r>
                              </m:e>
                            </m:d>
                            <m:r>
                              <a:rPr lang="en-US" sz="1800" b="0" i="1" smtClean="0">
                                <a:latin typeface="Cambria Math" panose="02040503050406030204" pitchFamily="18" charset="0"/>
                              </a:rPr>
                              <m:t>+</m:t>
                            </m:r>
                            <m:f>
                              <m:fPr>
                                <m:ctrlPr>
                                  <a:rPr lang="en-US" sz="1800" b="0" i="1">
                                    <a:latin typeface="Cambria Math" panose="02040503050406030204" pitchFamily="18" charset="0"/>
                                  </a:rPr>
                                </m:ctrlPr>
                              </m:fPr>
                              <m:num>
                                <m:sSub>
                                  <m:sSubPr>
                                    <m:ctrlPr>
                                      <a:rPr lang="en-US" sz="1800" b="0" i="1">
                                        <a:latin typeface="Cambria Math" panose="02040503050406030204" pitchFamily="18" charset="0"/>
                                      </a:rPr>
                                    </m:ctrlPr>
                                  </m:sSubPr>
                                  <m:e>
                                    <m:r>
                                      <a:rPr lang="en-US" sz="1800" b="0" i="1" smtClean="0">
                                        <a:latin typeface="Cambria Math" panose="02040503050406030204" pitchFamily="18" charset="0"/>
                                      </a:rPr>
                                      <m:t>𝐵</m:t>
                                    </m:r>
                                  </m:e>
                                  <m:sub>
                                    <m:r>
                                      <a:rPr lang="en-US" sz="1800" b="0" i="1">
                                        <a:latin typeface="Cambria Math" panose="02040503050406030204" pitchFamily="18" charset="0"/>
                                      </a:rPr>
                                      <m:t>𝑛</m:t>
                                    </m:r>
                                  </m:sub>
                                </m:sSub>
                              </m:num>
                              <m:den>
                                <m:rad>
                                  <m:radPr>
                                    <m:degHide m:val="on"/>
                                    <m:ctrlPr>
                                      <a:rPr lang="en-US" sz="1800" b="0" i="1">
                                        <a:latin typeface="Cambria Math" panose="02040503050406030204" pitchFamily="18" charset="0"/>
                                      </a:rPr>
                                    </m:ctrlPr>
                                  </m:radPr>
                                  <m:deg/>
                                  <m:e>
                                    <m:sSup>
                                      <m:sSupPr>
                                        <m:ctrlPr>
                                          <a:rPr lang="en-US" sz="1800" b="0" i="1">
                                            <a:latin typeface="Cambria Math" panose="02040503050406030204" pitchFamily="18" charset="0"/>
                                          </a:rPr>
                                        </m:ctrlPr>
                                      </m:sSupPr>
                                      <m:e>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𝑛</m:t>
                                            </m:r>
                                          </m:sub>
                                        </m:sSub>
                                      </m:e>
                                      <m:sup>
                                        <m:r>
                                          <a:rPr lang="en-US" sz="1800" b="0" i="1">
                                            <a:latin typeface="Cambria Math" panose="02040503050406030204" pitchFamily="18" charset="0"/>
                                          </a:rPr>
                                          <m:t>2</m:t>
                                        </m:r>
                                      </m:sup>
                                    </m:sSup>
                                    <m:r>
                                      <a:rPr lang="en-US" sz="1800" b="0" i="1">
                                        <a:latin typeface="Cambria Math" panose="02040503050406030204" pitchFamily="18" charset="0"/>
                                      </a:rPr>
                                      <m:t>+</m:t>
                                    </m:r>
                                    <m:sSup>
                                      <m:sSupPr>
                                        <m:ctrlPr>
                                          <a:rPr lang="en-US" sz="1800" b="0" i="1">
                                            <a:latin typeface="Cambria Math" panose="02040503050406030204" pitchFamily="18" charset="0"/>
                                          </a:rPr>
                                        </m:ctrlPr>
                                      </m:sSupPr>
                                      <m:e>
                                        <m:sSub>
                                          <m:sSubPr>
                                            <m:ctrlPr>
                                              <a:rPr lang="en-US" sz="1800" b="0" i="1">
                                                <a:latin typeface="Cambria Math" panose="02040503050406030204" pitchFamily="18" charset="0"/>
                                              </a:rPr>
                                            </m:ctrlPr>
                                          </m:sSubPr>
                                          <m:e>
                                            <m:r>
                                              <a:rPr lang="en-US" sz="1800" b="0" i="1">
                                                <a:latin typeface="Cambria Math" panose="02040503050406030204" pitchFamily="18" charset="0"/>
                                              </a:rPr>
                                              <m:t>𝐵</m:t>
                                            </m:r>
                                          </m:e>
                                          <m:sub>
                                            <m:r>
                                              <a:rPr lang="en-US" sz="1800" b="0" i="1">
                                                <a:latin typeface="Cambria Math" panose="02040503050406030204" pitchFamily="18" charset="0"/>
                                              </a:rPr>
                                              <m:t>𝑛</m:t>
                                            </m:r>
                                          </m:sub>
                                        </m:sSub>
                                      </m:e>
                                      <m:sup>
                                        <m:r>
                                          <a:rPr lang="en-US" sz="1800" b="0" i="1">
                                            <a:latin typeface="Cambria Math" panose="02040503050406030204" pitchFamily="18" charset="0"/>
                                          </a:rPr>
                                          <m:t>2</m:t>
                                        </m:r>
                                      </m:sup>
                                    </m:sSup>
                                  </m:e>
                                </m:rad>
                              </m:den>
                            </m:f>
                            <m:r>
                              <a:rPr lang="en-US" sz="1800" b="0" i="1" smtClean="0">
                                <a:latin typeface="Cambria Math" panose="02040503050406030204" pitchFamily="18" charset="0"/>
                              </a:rPr>
                              <m:t>𝑠𝑖𝑛</m:t>
                            </m:r>
                            <m:d>
                              <m:dPr>
                                <m:ctrlPr>
                                  <a:rPr lang="en-US" sz="1800" b="0" i="1">
                                    <a:latin typeface="Cambria Math" panose="02040503050406030204" pitchFamily="18" charset="0"/>
                                  </a:rPr>
                                </m:ctrlPr>
                              </m:dPr>
                              <m:e>
                                <m:r>
                                  <a:rPr lang="en-US" sz="1800" b="0" i="1">
                                    <a:latin typeface="Cambria Math" panose="02040503050406030204" pitchFamily="18" charset="0"/>
                                  </a:rPr>
                                  <m:t>𝑛</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e>
                        </m:d>
                      </m:oMath>
                    </m:oMathPara>
                  </a14:m>
                  <a:endParaRPr lang="en-SG" sz="1800" b="0" dirty="0"/>
                </a:p>
              </p:txBody>
            </p:sp>
          </mc:Choice>
          <mc:Fallback xmlns="">
            <p:sp>
              <p:nvSpPr>
                <p:cNvPr id="26" name="TextBox 25"/>
                <p:cNvSpPr txBox="1">
                  <a:spLocks noRot="1" noChangeAspect="1" noMove="1" noResize="1" noEditPoints="1" noAdjustHandles="1" noChangeArrowheads="1" noChangeShapeType="1" noTextEdit="1"/>
                </p:cNvSpPr>
                <p:nvPr/>
              </p:nvSpPr>
              <p:spPr>
                <a:xfrm>
                  <a:off x="744828" y="4298365"/>
                  <a:ext cx="7514173" cy="1076000"/>
                </a:xfrm>
                <a:prstGeom prst="rect">
                  <a:avLst/>
                </a:prstGeom>
                <a:blipFill rotWithShape="0">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44828" y="5390805"/>
                  <a:ext cx="5541773" cy="755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𝑛</m:t>
                            </m:r>
                            <m:r>
                              <a:rPr lang="en-US" sz="1800" b="0" i="1" smtClean="0">
                                <a:latin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𝑛</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𝑐𝑜𝑠</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SG" sz="1800" b="0" i="1">
                                            <a:latin typeface="Cambria Math" panose="02040503050406030204" pitchFamily="18" charset="0"/>
                                            <a:ea typeface="Cambria Math" panose="02040503050406030204" pitchFamily="18" charset="0"/>
                                          </a:rPr>
                                          <m:t>𝜙</m:t>
                                        </m:r>
                                      </m:e>
                                      <m:sub>
                                        <m:r>
                                          <a:rPr lang="en-US" sz="1800" b="0" i="1" smtClean="0">
                                            <a:latin typeface="Cambria Math" panose="02040503050406030204" pitchFamily="18" charset="0"/>
                                          </a:rPr>
                                          <m:t>𝑛</m:t>
                                        </m:r>
                                      </m:sub>
                                    </m:sSub>
                                  </m:e>
                                </m:d>
                                <m:r>
                                  <a:rPr lang="en-US" sz="1800" b="0" i="1" smtClean="0">
                                    <a:latin typeface="Cambria Math" panose="02040503050406030204" pitchFamily="18" charset="0"/>
                                  </a:rPr>
                                  <m:t>𝑐𝑜𝑠</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b="0" i="1" smtClean="0">
                                    <a:latin typeface="Cambria Math" panose="02040503050406030204" pitchFamily="18" charset="0"/>
                                  </a:rPr>
                                  <m:t>𝑠𝑖𝑛</m:t>
                                </m:r>
                                <m:d>
                                  <m:dPr>
                                    <m:ctrlPr>
                                      <a:rPr lang="en-US" sz="1800" b="0" i="1">
                                        <a:latin typeface="Cambria Math" panose="02040503050406030204" pitchFamily="18" charset="0"/>
                                      </a:rPr>
                                    </m:ctrlPr>
                                  </m:dPr>
                                  <m:e>
                                    <m:sSub>
                                      <m:sSubPr>
                                        <m:ctrlPr>
                                          <a:rPr lang="en-US" sz="1800" b="0" i="1">
                                            <a:latin typeface="Cambria Math" panose="02040503050406030204" pitchFamily="18" charset="0"/>
                                          </a:rPr>
                                        </m:ctrlPr>
                                      </m:sSubPr>
                                      <m:e>
                                        <m:r>
                                          <a:rPr lang="en-SG" sz="1800" b="0" i="1">
                                            <a:latin typeface="Cambria Math" panose="02040503050406030204" pitchFamily="18" charset="0"/>
                                            <a:ea typeface="Cambria Math" panose="02040503050406030204" pitchFamily="18" charset="0"/>
                                          </a:rPr>
                                          <m:t>𝜙</m:t>
                                        </m:r>
                                      </m:e>
                                      <m:sub>
                                        <m:r>
                                          <a:rPr lang="en-US" sz="1800" b="0" i="1">
                                            <a:latin typeface="Cambria Math" panose="02040503050406030204" pitchFamily="18" charset="0"/>
                                          </a:rPr>
                                          <m:t>𝑛</m:t>
                                        </m:r>
                                      </m:sub>
                                    </m:sSub>
                                  </m:e>
                                </m:d>
                                <m:r>
                                  <a:rPr lang="en-US" sz="1800" b="0" i="1" smtClean="0">
                                    <a:latin typeface="Cambria Math" panose="02040503050406030204" pitchFamily="18" charset="0"/>
                                  </a:rPr>
                                  <m:t>𝑠𝑖𝑛</m:t>
                                </m:r>
                                <m:d>
                                  <m:dPr>
                                    <m:ctrlPr>
                                      <a:rPr lang="en-US" sz="1800" b="0" i="1">
                                        <a:latin typeface="Cambria Math" panose="02040503050406030204" pitchFamily="18" charset="0"/>
                                      </a:rPr>
                                    </m:ctrlPr>
                                  </m:dPr>
                                  <m:e>
                                    <m:r>
                                      <a:rPr lang="en-US" sz="1800" b="0" i="1">
                                        <a:latin typeface="Cambria Math" panose="02040503050406030204" pitchFamily="18" charset="0"/>
                                      </a:rPr>
                                      <m:t>𝑛</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e>
                            </m:d>
                          </m:e>
                        </m:nary>
                      </m:oMath>
                    </m:oMathPara>
                  </a14:m>
                  <a:endParaRPr lang="en-SG" sz="1800"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744828" y="5390805"/>
                  <a:ext cx="5541773" cy="755271"/>
                </a:xfrm>
                <a:prstGeom prst="rect">
                  <a:avLst/>
                </a:prstGeom>
                <a:blipFill rotWithShape="0">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44828" y="6352873"/>
                  <a:ext cx="2985946" cy="755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𝑛</m:t>
                            </m:r>
                            <m:r>
                              <a:rPr lang="en-US" sz="1800" b="0" i="1" smtClean="0">
                                <a:latin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𝑛</m:t>
                                </m:r>
                              </m:sub>
                            </m:sSub>
                            <m:r>
                              <m:rPr>
                                <m:sty m:val="p"/>
                              </m:rPr>
                              <a:rPr lang="en-US" sz="1800" b="0" i="0" smtClean="0">
                                <a:latin typeface="Cambria Math" panose="02040503050406030204" pitchFamily="18" charset="0"/>
                              </a:rPr>
                              <m:t>cos</m:t>
                            </m:r>
                            <m:r>
                              <a:rPr lang="en-US" sz="1800" b="0" i="1" smtClean="0">
                                <a:latin typeface="Cambria Math" panose="02040503050406030204" pitchFamily="18" charset="0"/>
                              </a:rPr>
                              <m:t>⁡(</m:t>
                            </m:r>
                            <m:r>
                              <a:rPr lang="en-US" sz="1800" b="0" i="1" smtClean="0">
                                <a:latin typeface="Cambria Math" panose="02040503050406030204" pitchFamily="18" charset="0"/>
                              </a:rPr>
                              <m:t>𝑛</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𝑡</m:t>
                            </m:r>
                            <m:r>
                              <a:rPr lang="en-US" sz="1800" b="0" i="1" smtClean="0">
                                <a:latin typeface="Cambria Math" panose="02040503050406030204" pitchFamily="18" charset="0"/>
                              </a:rPr>
                              <m:t>+</m:t>
                            </m:r>
                            <m:sSub>
                              <m:sSubPr>
                                <m:ctrlPr>
                                  <a:rPr lang="en-US" sz="1800" b="0" i="1">
                                    <a:latin typeface="Cambria Math" panose="02040503050406030204" pitchFamily="18" charset="0"/>
                                  </a:rPr>
                                </m:ctrlPr>
                              </m:sSubPr>
                              <m:e>
                                <m:r>
                                  <a:rPr lang="en-SG" sz="1800" b="0" i="1">
                                    <a:latin typeface="Cambria Math" panose="02040503050406030204" pitchFamily="18" charset="0"/>
                                    <a:ea typeface="Cambria Math" panose="02040503050406030204" pitchFamily="18" charset="0"/>
                                  </a:rPr>
                                  <m:t>𝜙</m:t>
                                </m:r>
                              </m:e>
                              <m:sub>
                                <m:r>
                                  <a:rPr lang="en-US" sz="1800" b="0" i="1">
                                    <a:latin typeface="Cambria Math" panose="02040503050406030204" pitchFamily="18" charset="0"/>
                                  </a:rPr>
                                  <m:t>𝑛</m:t>
                                </m:r>
                              </m:sub>
                            </m:sSub>
                            <m:r>
                              <a:rPr lang="en-US" sz="1800" b="0" i="1" smtClean="0">
                                <a:latin typeface="Cambria Math" panose="02040503050406030204" pitchFamily="18" charset="0"/>
                              </a:rPr>
                              <m:t>)</m:t>
                            </m:r>
                          </m:e>
                        </m:nary>
                      </m:oMath>
                    </m:oMathPara>
                  </a14:m>
                  <a:endParaRPr lang="en-SG" sz="1800" b="0" dirty="0"/>
                </a:p>
              </p:txBody>
            </p:sp>
          </mc:Choice>
          <mc:Fallback xmlns="">
            <p:sp>
              <p:nvSpPr>
                <p:cNvPr id="28" name="TextBox 27"/>
                <p:cNvSpPr txBox="1">
                  <a:spLocks noRot="1" noChangeAspect="1" noMove="1" noResize="1" noEditPoints="1" noAdjustHandles="1" noChangeArrowheads="1" noChangeShapeType="1" noTextEdit="1"/>
                </p:cNvSpPr>
                <p:nvPr/>
              </p:nvSpPr>
              <p:spPr>
                <a:xfrm>
                  <a:off x="744828" y="6352873"/>
                  <a:ext cx="2985946" cy="755271"/>
                </a:xfrm>
                <a:prstGeom prst="rect">
                  <a:avLst/>
                </a:prstGeom>
                <a:blipFill rotWithShape="0">
                  <a:blip r:embed="rId6"/>
                  <a:stretch>
                    <a:fillRect/>
                  </a:stretch>
                </a:blipFill>
              </p:spPr>
              <p:txBody>
                <a:bodyPr/>
                <a:lstStyle/>
                <a:p>
                  <a:r>
                    <a:rPr lang="en-SG">
                      <a:noFill/>
                    </a:rPr>
                    <a:t> </a:t>
                  </a:r>
                </a:p>
              </p:txBody>
            </p:sp>
          </mc:Fallback>
        </mc:AlternateContent>
      </p:grpSp>
      <p:grpSp>
        <p:nvGrpSpPr>
          <p:cNvPr id="3" name="Group 2"/>
          <p:cNvGrpSpPr/>
          <p:nvPr/>
        </p:nvGrpSpPr>
        <p:grpSpPr>
          <a:xfrm>
            <a:off x="400050" y="5235045"/>
            <a:ext cx="8343899" cy="1134427"/>
            <a:chOff x="406400" y="5133022"/>
            <a:chExt cx="8343899" cy="1134427"/>
          </a:xfrm>
        </p:grpSpPr>
        <p:sp>
          <p:nvSpPr>
            <p:cNvPr id="30" name="Rounded Rectangle 29"/>
            <p:cNvSpPr/>
            <p:nvPr/>
          </p:nvSpPr>
          <p:spPr>
            <a:xfrm>
              <a:off x="406400" y="5133022"/>
              <a:ext cx="8343899" cy="1134427"/>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mc:AlternateContent xmlns:mc="http://schemas.openxmlformats.org/markup-compatibility/2006" xmlns:a14="http://schemas.microsoft.com/office/drawing/2010/main">
          <mc:Choice Requires="a14">
            <p:sp>
              <p:nvSpPr>
                <p:cNvPr id="32" name="TextBox 31"/>
                <p:cNvSpPr txBox="1"/>
                <p:nvPr/>
              </p:nvSpPr>
              <p:spPr>
                <a:xfrm>
                  <a:off x="661026" y="5267745"/>
                  <a:ext cx="6822124" cy="864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SG" sz="1800" b="0" i="1">
                                <a:latin typeface="Cambria Math" panose="02040503050406030204" pitchFamily="18" charset="0"/>
                                <a:ea typeface="Cambria Math" panose="02040503050406030204" pitchFamily="18" charset="0"/>
                              </a:rPr>
                              <m:t>𝜙</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𝑎𝑟𝑐𝑡𝑎𝑛</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𝑛</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𝑛</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𝑐𝑜𝑠</m:t>
                        </m:r>
                        <m:d>
                          <m:dPr>
                            <m:ctrlPr>
                              <a:rPr lang="en-US" sz="1800" b="0" i="1" smtClean="0">
                                <a:latin typeface="Cambria Math" panose="02040503050406030204" pitchFamily="18" charset="0"/>
                              </a:rPr>
                            </m:ctrlPr>
                          </m:dPr>
                          <m:e>
                            <m:sSub>
                              <m:sSubPr>
                                <m:ctrlPr>
                                  <a:rPr lang="en-US" sz="1800" b="0" i="1">
                                    <a:latin typeface="Cambria Math" panose="02040503050406030204" pitchFamily="18" charset="0"/>
                                  </a:rPr>
                                </m:ctrlPr>
                              </m:sSubPr>
                              <m:e>
                                <m:r>
                                  <a:rPr lang="en-SG" sz="1800" b="0" i="1">
                                    <a:latin typeface="Cambria Math" panose="02040503050406030204" pitchFamily="18" charset="0"/>
                                    <a:ea typeface="Cambria Math" panose="02040503050406030204" pitchFamily="18" charset="0"/>
                                  </a:rPr>
                                  <m:t>𝜙</m:t>
                                </m:r>
                              </m:e>
                              <m:sub>
                                <m:r>
                                  <a:rPr lang="en-US" sz="1800" b="0" i="1">
                                    <a:latin typeface="Cambria Math" panose="02040503050406030204" pitchFamily="18" charset="0"/>
                                  </a:rPr>
                                  <m:t>𝑛</m:t>
                                </m:r>
                              </m:sub>
                            </m:sSub>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𝑛</m:t>
                                </m:r>
                              </m:sub>
                            </m:sSub>
                          </m:num>
                          <m:den>
                            <m:rad>
                              <m:radPr>
                                <m:degHide m:val="on"/>
                                <m:ctrlPr>
                                  <a:rPr lang="en-US" sz="1800" b="0" i="1">
                                    <a:latin typeface="Cambria Math" panose="02040503050406030204" pitchFamily="18" charset="0"/>
                                  </a:rPr>
                                </m:ctrlPr>
                              </m:radPr>
                              <m:deg/>
                              <m:e>
                                <m:sSup>
                                  <m:sSupPr>
                                    <m:ctrlPr>
                                      <a:rPr lang="en-US" sz="1800" b="0" i="1">
                                        <a:latin typeface="Cambria Math" panose="02040503050406030204" pitchFamily="18" charset="0"/>
                                      </a:rPr>
                                    </m:ctrlPr>
                                  </m:sSupPr>
                                  <m:e>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𝑛</m:t>
                                        </m:r>
                                      </m:sub>
                                    </m:sSub>
                                  </m:e>
                                  <m:sup>
                                    <m:r>
                                      <a:rPr lang="en-US" sz="1800" b="0" i="1">
                                        <a:latin typeface="Cambria Math" panose="02040503050406030204" pitchFamily="18" charset="0"/>
                                      </a:rPr>
                                      <m:t>2</m:t>
                                    </m:r>
                                  </m:sup>
                                </m:sSup>
                                <m:r>
                                  <a:rPr lang="en-US" sz="1800" b="0" i="1">
                                    <a:latin typeface="Cambria Math" panose="02040503050406030204" pitchFamily="18" charset="0"/>
                                  </a:rPr>
                                  <m:t>+</m:t>
                                </m:r>
                                <m:sSup>
                                  <m:sSupPr>
                                    <m:ctrlPr>
                                      <a:rPr lang="en-US" sz="1800" b="0" i="1">
                                        <a:latin typeface="Cambria Math" panose="02040503050406030204" pitchFamily="18" charset="0"/>
                                      </a:rPr>
                                    </m:ctrlPr>
                                  </m:sSupPr>
                                  <m:e>
                                    <m:sSub>
                                      <m:sSubPr>
                                        <m:ctrlPr>
                                          <a:rPr lang="en-US" sz="1800" b="0" i="1">
                                            <a:latin typeface="Cambria Math" panose="02040503050406030204" pitchFamily="18" charset="0"/>
                                          </a:rPr>
                                        </m:ctrlPr>
                                      </m:sSubPr>
                                      <m:e>
                                        <m:r>
                                          <a:rPr lang="en-US" sz="1800" b="0" i="1">
                                            <a:latin typeface="Cambria Math" panose="02040503050406030204" pitchFamily="18" charset="0"/>
                                          </a:rPr>
                                          <m:t>𝐵</m:t>
                                        </m:r>
                                      </m:e>
                                      <m:sub>
                                        <m:r>
                                          <a:rPr lang="en-US" sz="1800" b="0" i="1">
                                            <a:latin typeface="Cambria Math" panose="02040503050406030204" pitchFamily="18" charset="0"/>
                                          </a:rPr>
                                          <m:t>𝑛</m:t>
                                        </m:r>
                                      </m:sub>
                                    </m:sSub>
                                  </m:e>
                                  <m:sup>
                                    <m:r>
                                      <a:rPr lang="en-US" sz="1800" b="0" i="1">
                                        <a:latin typeface="Cambria Math" panose="02040503050406030204" pitchFamily="18" charset="0"/>
                                      </a:rPr>
                                      <m:t>2</m:t>
                                    </m:r>
                                  </m:sup>
                                </m:sSup>
                              </m:e>
                            </m:rad>
                          </m:den>
                        </m:f>
                        <m:r>
                          <a:rPr lang="en-US" sz="1800" b="0" i="1" smtClean="0">
                            <a:latin typeface="Cambria Math" panose="02040503050406030204" pitchFamily="18" charset="0"/>
                          </a:rPr>
                          <m:t>,</m:t>
                        </m:r>
                        <m:r>
                          <a:rPr lang="en-US" sz="1800" b="0" i="1" smtClean="0">
                            <a:latin typeface="Cambria Math" panose="02040503050406030204" pitchFamily="18" charset="0"/>
                          </a:rPr>
                          <m:t>𝑠𝑖𝑛</m:t>
                        </m:r>
                        <m:d>
                          <m:dPr>
                            <m:ctrlPr>
                              <a:rPr lang="en-US" sz="1800" b="0" i="1">
                                <a:latin typeface="Cambria Math" panose="02040503050406030204" pitchFamily="18" charset="0"/>
                              </a:rPr>
                            </m:ctrlPr>
                          </m:dPr>
                          <m:e>
                            <m:sSub>
                              <m:sSubPr>
                                <m:ctrlPr>
                                  <a:rPr lang="en-US" sz="1800" b="0" i="1">
                                    <a:latin typeface="Cambria Math" panose="02040503050406030204" pitchFamily="18" charset="0"/>
                                  </a:rPr>
                                </m:ctrlPr>
                              </m:sSubPr>
                              <m:e>
                                <m:r>
                                  <a:rPr lang="en-SG" sz="1800" b="0" i="1">
                                    <a:latin typeface="Cambria Math" panose="02040503050406030204" pitchFamily="18" charset="0"/>
                                    <a:ea typeface="Cambria Math" panose="02040503050406030204" pitchFamily="18" charset="0"/>
                                  </a:rPr>
                                  <m:t>𝜙</m:t>
                                </m:r>
                              </m:e>
                              <m:sub>
                                <m:r>
                                  <a:rPr lang="en-US" sz="1800" b="0" i="1">
                                    <a:latin typeface="Cambria Math" panose="02040503050406030204" pitchFamily="18" charset="0"/>
                                  </a:rPr>
                                  <m:t>𝑛</m:t>
                                </m:r>
                              </m:sub>
                            </m:sSub>
                          </m:e>
                        </m:d>
                        <m:r>
                          <a:rPr lang="en-US" sz="1800" b="0" i="1" smtClean="0">
                            <a:latin typeface="Cambria Math" panose="02040503050406030204" pitchFamily="18" charset="0"/>
                          </a:rPr>
                          <m:t>=−</m:t>
                        </m:r>
                        <m:f>
                          <m:fPr>
                            <m:ctrlPr>
                              <a:rPr lang="en-US" sz="1800" b="0" i="1">
                                <a:latin typeface="Cambria Math" panose="02040503050406030204" pitchFamily="18" charset="0"/>
                              </a:rPr>
                            </m:ctrlPr>
                          </m:fPr>
                          <m:num>
                            <m:sSub>
                              <m:sSubPr>
                                <m:ctrlPr>
                                  <a:rPr lang="en-US" sz="1800" b="0" i="1">
                                    <a:latin typeface="Cambria Math" panose="02040503050406030204" pitchFamily="18" charset="0"/>
                                  </a:rPr>
                                </m:ctrlPr>
                              </m:sSubPr>
                              <m:e>
                                <m:r>
                                  <a:rPr lang="en-US" sz="1800" b="0" i="1">
                                    <a:latin typeface="Cambria Math" panose="02040503050406030204" pitchFamily="18" charset="0"/>
                                  </a:rPr>
                                  <m:t>𝐵</m:t>
                                </m:r>
                              </m:e>
                              <m:sub>
                                <m:r>
                                  <a:rPr lang="en-US" sz="1800" b="0" i="1">
                                    <a:latin typeface="Cambria Math" panose="02040503050406030204" pitchFamily="18" charset="0"/>
                                  </a:rPr>
                                  <m:t>𝑛</m:t>
                                </m:r>
                              </m:sub>
                            </m:sSub>
                          </m:num>
                          <m:den>
                            <m:rad>
                              <m:radPr>
                                <m:degHide m:val="on"/>
                                <m:ctrlPr>
                                  <a:rPr lang="en-US" sz="1800" b="0" i="1">
                                    <a:latin typeface="Cambria Math" panose="02040503050406030204" pitchFamily="18" charset="0"/>
                                  </a:rPr>
                                </m:ctrlPr>
                              </m:radPr>
                              <m:deg/>
                              <m:e>
                                <m:sSup>
                                  <m:sSupPr>
                                    <m:ctrlPr>
                                      <a:rPr lang="en-US" sz="1800" b="0" i="1">
                                        <a:latin typeface="Cambria Math" panose="02040503050406030204" pitchFamily="18" charset="0"/>
                                      </a:rPr>
                                    </m:ctrlPr>
                                  </m:sSupPr>
                                  <m:e>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𝑛</m:t>
                                        </m:r>
                                      </m:sub>
                                    </m:sSub>
                                  </m:e>
                                  <m:sup>
                                    <m:r>
                                      <a:rPr lang="en-US" sz="1800" b="0" i="1">
                                        <a:latin typeface="Cambria Math" panose="02040503050406030204" pitchFamily="18" charset="0"/>
                                      </a:rPr>
                                      <m:t>2</m:t>
                                    </m:r>
                                  </m:sup>
                                </m:sSup>
                                <m:r>
                                  <a:rPr lang="en-US" sz="1800" b="0" i="1">
                                    <a:latin typeface="Cambria Math" panose="02040503050406030204" pitchFamily="18" charset="0"/>
                                  </a:rPr>
                                  <m:t>+</m:t>
                                </m:r>
                                <m:sSup>
                                  <m:sSupPr>
                                    <m:ctrlPr>
                                      <a:rPr lang="en-US" sz="1800" b="0" i="1">
                                        <a:latin typeface="Cambria Math" panose="02040503050406030204" pitchFamily="18" charset="0"/>
                                      </a:rPr>
                                    </m:ctrlPr>
                                  </m:sSupPr>
                                  <m:e>
                                    <m:sSub>
                                      <m:sSubPr>
                                        <m:ctrlPr>
                                          <a:rPr lang="en-US" sz="1800" b="0" i="1">
                                            <a:latin typeface="Cambria Math" panose="02040503050406030204" pitchFamily="18" charset="0"/>
                                          </a:rPr>
                                        </m:ctrlPr>
                                      </m:sSubPr>
                                      <m:e>
                                        <m:r>
                                          <a:rPr lang="en-US" sz="1800" b="0" i="1">
                                            <a:latin typeface="Cambria Math" panose="02040503050406030204" pitchFamily="18" charset="0"/>
                                          </a:rPr>
                                          <m:t>𝐵</m:t>
                                        </m:r>
                                      </m:e>
                                      <m:sub>
                                        <m:r>
                                          <a:rPr lang="en-US" sz="1800" b="0" i="1">
                                            <a:latin typeface="Cambria Math" panose="02040503050406030204" pitchFamily="18" charset="0"/>
                                          </a:rPr>
                                          <m:t>𝑛</m:t>
                                        </m:r>
                                      </m:sub>
                                    </m:sSub>
                                  </m:e>
                                  <m:sup>
                                    <m:r>
                                      <a:rPr lang="en-US" sz="1800" b="0" i="1">
                                        <a:latin typeface="Cambria Math" panose="02040503050406030204" pitchFamily="18" charset="0"/>
                                      </a:rPr>
                                      <m:t>2</m:t>
                                    </m:r>
                                  </m:sup>
                                </m:sSup>
                              </m:e>
                            </m:rad>
                          </m:den>
                        </m:f>
                      </m:oMath>
                    </m:oMathPara>
                  </a14:m>
                  <a:endParaRPr lang="en-SG" sz="1800" b="0" dirty="0"/>
                </a:p>
              </p:txBody>
            </p:sp>
          </mc:Choice>
          <mc:Fallback xmlns="">
            <p:sp>
              <p:nvSpPr>
                <p:cNvPr id="32" name="TextBox 31"/>
                <p:cNvSpPr txBox="1">
                  <a:spLocks noRot="1" noChangeAspect="1" noMove="1" noResize="1" noEditPoints="1" noAdjustHandles="1" noChangeArrowheads="1" noChangeShapeType="1" noTextEdit="1"/>
                </p:cNvSpPr>
                <p:nvPr/>
              </p:nvSpPr>
              <p:spPr>
                <a:xfrm>
                  <a:off x="661026" y="5267745"/>
                  <a:ext cx="6822124" cy="864980"/>
                </a:xfrm>
                <a:prstGeom prst="rect">
                  <a:avLst/>
                </a:prstGeom>
                <a:blipFill rotWithShape="0">
                  <a:blip r:embed="rId7"/>
                  <a:stretch>
                    <a:fillRect/>
                  </a:stretch>
                </a:blipFill>
              </p:spPr>
              <p:txBody>
                <a:bodyPr/>
                <a:lstStyle/>
                <a:p>
                  <a:r>
                    <a:rPr lang="en-SG">
                      <a:noFill/>
                    </a:rPr>
                    <a:t> </a:t>
                  </a:r>
                </a:p>
              </p:txBody>
            </p:sp>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MECHATRONICS DEFINITIONS BY BOOKS</a:t>
            </a:r>
          </a:p>
        </p:txBody>
      </p:sp>
      <p:grpSp>
        <p:nvGrpSpPr>
          <p:cNvPr id="3" name="Group 2"/>
          <p:cNvGrpSpPr/>
          <p:nvPr/>
        </p:nvGrpSpPr>
        <p:grpSpPr>
          <a:xfrm>
            <a:off x="591570" y="807606"/>
            <a:ext cx="7958478" cy="1571682"/>
            <a:chOff x="591570" y="807606"/>
            <a:chExt cx="7958478" cy="1571682"/>
          </a:xfrm>
        </p:grpSpPr>
        <p:grpSp>
          <p:nvGrpSpPr>
            <p:cNvPr id="22" name="Group 21"/>
            <p:cNvGrpSpPr/>
            <p:nvPr/>
          </p:nvGrpSpPr>
          <p:grpSpPr>
            <a:xfrm>
              <a:off x="895137" y="962926"/>
              <a:ext cx="7392826" cy="1416362"/>
              <a:chOff x="606902" y="1162142"/>
              <a:chExt cx="3806866" cy="870897"/>
            </a:xfrm>
          </p:grpSpPr>
          <p:sp>
            <p:nvSpPr>
              <p:cNvPr id="28" name="Flowchart: Process 27"/>
              <p:cNvSpPr/>
              <p:nvPr/>
            </p:nvSpPr>
            <p:spPr>
              <a:xfrm>
                <a:off x="606903" y="1162142"/>
                <a:ext cx="3806865" cy="870897"/>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300000"/>
                  </a:lnSpc>
                  <a:buFont typeface="Arial" panose="020B0604020202020204" pitchFamily="34" charset="0"/>
                  <a:buChar char="•"/>
                </a:pPr>
                <a:endParaRPr lang="en-SG" sz="1800" b="0" dirty="0">
                  <a:solidFill>
                    <a:srgbClr val="585858"/>
                  </a:solidFill>
                </a:endParaRPr>
              </a:p>
            </p:txBody>
          </p:sp>
          <p:sp>
            <p:nvSpPr>
              <p:cNvPr id="29" name="Right Triangle 28"/>
              <p:cNvSpPr/>
              <p:nvPr/>
            </p:nvSpPr>
            <p:spPr>
              <a:xfrm flipH="1">
                <a:off x="606902" y="1427191"/>
                <a:ext cx="3800470" cy="601030"/>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3" name="Group 22"/>
            <p:cNvGrpSpPr/>
            <p:nvPr/>
          </p:nvGrpSpPr>
          <p:grpSpPr>
            <a:xfrm>
              <a:off x="591570" y="807606"/>
              <a:ext cx="7958478" cy="842999"/>
              <a:chOff x="226543" y="1041400"/>
              <a:chExt cx="7958478" cy="842999"/>
            </a:xfrm>
          </p:grpSpPr>
          <p:sp>
            <p:nvSpPr>
              <p:cNvPr id="24" name="Right Triangle 23"/>
              <p:cNvSpPr/>
              <p:nvPr/>
            </p:nvSpPr>
            <p:spPr>
              <a:xfrm rot="10800000">
                <a:off x="226543" y="1629487"/>
                <a:ext cx="291152" cy="254912"/>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5" name="Group 24"/>
              <p:cNvGrpSpPr/>
              <p:nvPr/>
            </p:nvGrpSpPr>
            <p:grpSpPr>
              <a:xfrm>
                <a:off x="229804" y="1041400"/>
                <a:ext cx="7955217" cy="585033"/>
                <a:chOff x="368299" y="889000"/>
                <a:chExt cx="7478603" cy="585033"/>
              </a:xfrm>
            </p:grpSpPr>
            <p:sp>
              <p:nvSpPr>
                <p:cNvPr id="26" name="Flowchart: Off-page Connector 2"/>
                <p:cNvSpPr/>
                <p:nvPr/>
              </p:nvSpPr>
              <p:spPr>
                <a:xfrm rot="16200000">
                  <a:off x="3815084" y="-2557785"/>
                  <a:ext cx="585033" cy="74786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007"/>
                    <a:gd name="connsiteX1" fmla="*/ 10000 w 10000"/>
                    <a:gd name="connsiteY1" fmla="*/ 0 h 9007"/>
                    <a:gd name="connsiteX2" fmla="*/ 10000 w 10000"/>
                    <a:gd name="connsiteY2" fmla="*/ 8000 h 9007"/>
                    <a:gd name="connsiteX3" fmla="*/ 5291 w 10000"/>
                    <a:gd name="connsiteY3" fmla="*/ 9007 h 9007"/>
                    <a:gd name="connsiteX4" fmla="*/ 0 w 10000"/>
                    <a:gd name="connsiteY4" fmla="*/ 8000 h 9007"/>
                    <a:gd name="connsiteX5" fmla="*/ 0 w 10000"/>
                    <a:gd name="connsiteY5" fmla="*/ 0 h 9007"/>
                    <a:gd name="connsiteX0" fmla="*/ 0 w 10000"/>
                    <a:gd name="connsiteY0" fmla="*/ 0 h 9682"/>
                    <a:gd name="connsiteX1" fmla="*/ 10000 w 10000"/>
                    <a:gd name="connsiteY1" fmla="*/ 0 h 9682"/>
                    <a:gd name="connsiteX2" fmla="*/ 10000 w 10000"/>
                    <a:gd name="connsiteY2" fmla="*/ 8882 h 9682"/>
                    <a:gd name="connsiteX3" fmla="*/ 5291 w 10000"/>
                    <a:gd name="connsiteY3" fmla="*/ 9682 h 9682"/>
                    <a:gd name="connsiteX4" fmla="*/ 0 w 10000"/>
                    <a:gd name="connsiteY4" fmla="*/ 8882 h 9682"/>
                    <a:gd name="connsiteX5" fmla="*/ 0 w 10000"/>
                    <a:gd name="connsiteY5" fmla="*/ 0 h 9682"/>
                    <a:gd name="connsiteX0" fmla="*/ 0 w 10000"/>
                    <a:gd name="connsiteY0" fmla="*/ 0 h 9633"/>
                    <a:gd name="connsiteX1" fmla="*/ 10000 w 10000"/>
                    <a:gd name="connsiteY1" fmla="*/ 0 h 9633"/>
                    <a:gd name="connsiteX2" fmla="*/ 10000 w 10000"/>
                    <a:gd name="connsiteY2" fmla="*/ 9174 h 9633"/>
                    <a:gd name="connsiteX3" fmla="*/ 5104 w 10000"/>
                    <a:gd name="connsiteY3" fmla="*/ 9633 h 9633"/>
                    <a:gd name="connsiteX4" fmla="*/ 0 w 10000"/>
                    <a:gd name="connsiteY4" fmla="*/ 9174 h 9633"/>
                    <a:gd name="connsiteX5" fmla="*/ 0 w 10000"/>
                    <a:gd name="connsiteY5" fmla="*/ 0 h 9633"/>
                    <a:gd name="connsiteX0" fmla="*/ 0 w 10000"/>
                    <a:gd name="connsiteY0" fmla="*/ 0 h 9843"/>
                    <a:gd name="connsiteX1" fmla="*/ 10000 w 10000"/>
                    <a:gd name="connsiteY1" fmla="*/ 0 h 9843"/>
                    <a:gd name="connsiteX2" fmla="*/ 10000 w 10000"/>
                    <a:gd name="connsiteY2" fmla="*/ 9524 h 9843"/>
                    <a:gd name="connsiteX3" fmla="*/ 5104 w 10000"/>
                    <a:gd name="connsiteY3" fmla="*/ 9843 h 9843"/>
                    <a:gd name="connsiteX4" fmla="*/ 0 w 10000"/>
                    <a:gd name="connsiteY4" fmla="*/ 9524 h 9843"/>
                    <a:gd name="connsiteX5" fmla="*/ 0 w 10000"/>
                    <a:gd name="connsiteY5" fmla="*/ 0 h 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843">
                      <a:moveTo>
                        <a:pt x="0" y="0"/>
                      </a:moveTo>
                      <a:lnTo>
                        <a:pt x="10000" y="0"/>
                      </a:lnTo>
                      <a:lnTo>
                        <a:pt x="10000" y="9524"/>
                      </a:lnTo>
                      <a:lnTo>
                        <a:pt x="5104" y="9843"/>
                      </a:lnTo>
                      <a:lnTo>
                        <a:pt x="0" y="9524"/>
                      </a:lnTo>
                      <a:lnTo>
                        <a:pt x="0" y="0"/>
                      </a:lnTo>
                      <a:close/>
                    </a:path>
                  </a:pathLst>
                </a:custGeom>
                <a:solidFill>
                  <a:srgbClr val="C55A11"/>
                </a:solidFill>
                <a:ln w="1270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 name="TextBox 26"/>
                <p:cNvSpPr txBox="1"/>
                <p:nvPr/>
              </p:nvSpPr>
              <p:spPr>
                <a:xfrm>
                  <a:off x="443108" y="1016296"/>
                  <a:ext cx="7353239" cy="338554"/>
                </a:xfrm>
                <a:prstGeom prst="rect">
                  <a:avLst/>
                </a:prstGeom>
                <a:noFill/>
              </p:spPr>
              <p:txBody>
                <a:bodyPr wrap="square" rtlCol="0">
                  <a:spAutoFit/>
                </a:bodyPr>
                <a:lstStyle/>
                <a:p>
                  <a:pPr lvl="0" algn="ctr"/>
                  <a:r>
                    <a:rPr lang="en-US" sz="1600" dirty="0">
                      <a:solidFill>
                        <a:schemeClr val="bg1"/>
                      </a:solidFill>
                      <a:latin typeface="+mj-lt"/>
                    </a:rPr>
                    <a:t>Applied Mechatronics </a:t>
                  </a:r>
                  <a:r>
                    <a:rPr lang="en-US" sz="1600" b="0" i="1" dirty="0">
                      <a:solidFill>
                        <a:schemeClr val="bg1"/>
                      </a:solidFill>
                      <a:latin typeface="+mj-lt"/>
                    </a:rPr>
                    <a:t>(</a:t>
                  </a:r>
                  <a:r>
                    <a:rPr lang="en-US" sz="1600" b="0" i="1" dirty="0" err="1">
                      <a:solidFill>
                        <a:schemeClr val="bg1"/>
                      </a:solidFill>
                      <a:latin typeface="+mj-lt"/>
                    </a:rPr>
                    <a:t>Samili</a:t>
                  </a:r>
                  <a:r>
                    <a:rPr lang="en-US" sz="1600" b="0" i="1" dirty="0">
                      <a:solidFill>
                        <a:schemeClr val="bg1"/>
                      </a:solidFill>
                      <a:latin typeface="+mj-lt"/>
                    </a:rPr>
                    <a:t> and </a:t>
                  </a:r>
                  <a:r>
                    <a:rPr lang="en-US" sz="1600" b="0" i="1" dirty="0" err="1">
                      <a:solidFill>
                        <a:schemeClr val="bg1"/>
                      </a:solidFill>
                      <a:latin typeface="+mj-lt"/>
                    </a:rPr>
                    <a:t>Mrad</a:t>
                  </a:r>
                  <a:r>
                    <a:rPr lang="en-US" sz="1600" b="0" i="1" dirty="0">
                      <a:solidFill>
                        <a:schemeClr val="bg1"/>
                      </a:solidFill>
                      <a:latin typeface="+mj-lt"/>
                    </a:rPr>
                    <a:t>)</a:t>
                  </a:r>
                </a:p>
              </p:txBody>
            </p:sp>
          </p:grpSp>
        </p:grpSp>
        <p:sp>
          <p:nvSpPr>
            <p:cNvPr id="30" name="TextBox 29"/>
            <p:cNvSpPr txBox="1"/>
            <p:nvPr/>
          </p:nvSpPr>
          <p:spPr>
            <a:xfrm>
              <a:off x="1140179" y="1511067"/>
              <a:ext cx="6858000" cy="784830"/>
            </a:xfrm>
            <a:prstGeom prst="rect">
              <a:avLst/>
            </a:prstGeom>
            <a:noFill/>
          </p:spPr>
          <p:txBody>
            <a:bodyPr wrap="square" rtlCol="0">
              <a:spAutoFit/>
            </a:bodyPr>
            <a:lstStyle/>
            <a:p>
              <a:pPr lvl="0" algn="just">
                <a:lnSpc>
                  <a:spcPct val="150000"/>
                </a:lnSpc>
              </a:pPr>
              <a:r>
                <a:rPr lang="en-US" sz="1500" b="0" dirty="0">
                  <a:latin typeface="+mj-lt"/>
                </a:rPr>
                <a:t>“</a:t>
              </a:r>
              <a:r>
                <a:rPr lang="en-US" sz="1500" dirty="0">
                  <a:solidFill>
                    <a:srgbClr val="C00000"/>
                  </a:solidFill>
                  <a:latin typeface="+mj-lt"/>
                </a:rPr>
                <a:t>Interdisciplinary</a:t>
              </a:r>
              <a:r>
                <a:rPr lang="en-US" sz="1500" b="0" dirty="0">
                  <a:latin typeface="+mj-lt"/>
                </a:rPr>
                <a:t> engineering field comprising the design and development of </a:t>
              </a:r>
              <a:r>
                <a:rPr lang="en-US" sz="1500" dirty="0">
                  <a:solidFill>
                    <a:srgbClr val="C00000"/>
                  </a:solidFill>
                  <a:latin typeface="+mj-lt"/>
                </a:rPr>
                <a:t>smart</a:t>
              </a:r>
              <a:r>
                <a:rPr lang="en-US" sz="1500" b="0" dirty="0">
                  <a:latin typeface="+mj-lt"/>
                </a:rPr>
                <a:t> electromechanical systems." </a:t>
              </a:r>
            </a:p>
          </p:txBody>
        </p:sp>
      </p:grpSp>
      <p:grpSp>
        <p:nvGrpSpPr>
          <p:cNvPr id="4" name="Group 3"/>
          <p:cNvGrpSpPr/>
          <p:nvPr/>
        </p:nvGrpSpPr>
        <p:grpSpPr>
          <a:xfrm>
            <a:off x="591571" y="2689162"/>
            <a:ext cx="7955217" cy="1372433"/>
            <a:chOff x="591571" y="2689162"/>
            <a:chExt cx="7955217" cy="1372433"/>
          </a:xfrm>
        </p:grpSpPr>
        <p:grpSp>
          <p:nvGrpSpPr>
            <p:cNvPr id="34" name="Group 33"/>
            <p:cNvGrpSpPr/>
            <p:nvPr/>
          </p:nvGrpSpPr>
          <p:grpSpPr>
            <a:xfrm>
              <a:off x="895137" y="2807589"/>
              <a:ext cx="7392826" cy="1229625"/>
              <a:chOff x="606902" y="1162142"/>
              <a:chExt cx="3806866" cy="870897"/>
            </a:xfrm>
          </p:grpSpPr>
          <p:sp>
            <p:nvSpPr>
              <p:cNvPr id="40" name="Flowchart: Process 39"/>
              <p:cNvSpPr/>
              <p:nvPr/>
            </p:nvSpPr>
            <p:spPr>
              <a:xfrm>
                <a:off x="606903" y="1162142"/>
                <a:ext cx="3806865" cy="870897"/>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300000"/>
                  </a:lnSpc>
                  <a:buFont typeface="Arial" panose="020B0604020202020204" pitchFamily="34" charset="0"/>
                  <a:buChar char="•"/>
                </a:pPr>
                <a:endParaRPr lang="en-SG" sz="1800" b="0" dirty="0">
                  <a:solidFill>
                    <a:srgbClr val="585858"/>
                  </a:solidFill>
                </a:endParaRPr>
              </a:p>
            </p:txBody>
          </p:sp>
          <p:sp>
            <p:nvSpPr>
              <p:cNvPr id="41" name="Right Triangle 40"/>
              <p:cNvSpPr/>
              <p:nvPr/>
            </p:nvSpPr>
            <p:spPr>
              <a:xfrm flipH="1">
                <a:off x="606902" y="1427191"/>
                <a:ext cx="3800470" cy="601030"/>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5" name="Group 34"/>
            <p:cNvGrpSpPr/>
            <p:nvPr/>
          </p:nvGrpSpPr>
          <p:grpSpPr>
            <a:xfrm rot="10800000">
              <a:off x="591571" y="2689162"/>
              <a:ext cx="7955217" cy="884086"/>
              <a:chOff x="229804" y="742347"/>
              <a:chExt cx="7955217" cy="884086"/>
            </a:xfrm>
          </p:grpSpPr>
          <p:sp>
            <p:nvSpPr>
              <p:cNvPr id="36" name="Right Triangle 35"/>
              <p:cNvSpPr/>
              <p:nvPr/>
            </p:nvSpPr>
            <p:spPr>
              <a:xfrm rot="16200000">
                <a:off x="207388" y="764763"/>
                <a:ext cx="293533" cy="248701"/>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7" name="Group 36"/>
              <p:cNvGrpSpPr/>
              <p:nvPr/>
            </p:nvGrpSpPr>
            <p:grpSpPr>
              <a:xfrm>
                <a:off x="229804" y="1041400"/>
                <a:ext cx="7955217" cy="585033"/>
                <a:chOff x="368299" y="889000"/>
                <a:chExt cx="7478603" cy="585033"/>
              </a:xfrm>
            </p:grpSpPr>
            <p:sp>
              <p:nvSpPr>
                <p:cNvPr id="38" name="Flowchart: Off-page Connector 2"/>
                <p:cNvSpPr/>
                <p:nvPr/>
              </p:nvSpPr>
              <p:spPr>
                <a:xfrm rot="16200000">
                  <a:off x="3815084" y="-2557785"/>
                  <a:ext cx="585033" cy="74786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007"/>
                    <a:gd name="connsiteX1" fmla="*/ 10000 w 10000"/>
                    <a:gd name="connsiteY1" fmla="*/ 0 h 9007"/>
                    <a:gd name="connsiteX2" fmla="*/ 10000 w 10000"/>
                    <a:gd name="connsiteY2" fmla="*/ 8000 h 9007"/>
                    <a:gd name="connsiteX3" fmla="*/ 5291 w 10000"/>
                    <a:gd name="connsiteY3" fmla="*/ 9007 h 9007"/>
                    <a:gd name="connsiteX4" fmla="*/ 0 w 10000"/>
                    <a:gd name="connsiteY4" fmla="*/ 8000 h 9007"/>
                    <a:gd name="connsiteX5" fmla="*/ 0 w 10000"/>
                    <a:gd name="connsiteY5" fmla="*/ 0 h 9007"/>
                    <a:gd name="connsiteX0" fmla="*/ 0 w 10000"/>
                    <a:gd name="connsiteY0" fmla="*/ 0 h 9682"/>
                    <a:gd name="connsiteX1" fmla="*/ 10000 w 10000"/>
                    <a:gd name="connsiteY1" fmla="*/ 0 h 9682"/>
                    <a:gd name="connsiteX2" fmla="*/ 10000 w 10000"/>
                    <a:gd name="connsiteY2" fmla="*/ 8882 h 9682"/>
                    <a:gd name="connsiteX3" fmla="*/ 5291 w 10000"/>
                    <a:gd name="connsiteY3" fmla="*/ 9682 h 9682"/>
                    <a:gd name="connsiteX4" fmla="*/ 0 w 10000"/>
                    <a:gd name="connsiteY4" fmla="*/ 8882 h 9682"/>
                    <a:gd name="connsiteX5" fmla="*/ 0 w 10000"/>
                    <a:gd name="connsiteY5" fmla="*/ 0 h 9682"/>
                    <a:gd name="connsiteX0" fmla="*/ 0 w 10000"/>
                    <a:gd name="connsiteY0" fmla="*/ 0 h 9633"/>
                    <a:gd name="connsiteX1" fmla="*/ 10000 w 10000"/>
                    <a:gd name="connsiteY1" fmla="*/ 0 h 9633"/>
                    <a:gd name="connsiteX2" fmla="*/ 10000 w 10000"/>
                    <a:gd name="connsiteY2" fmla="*/ 9174 h 9633"/>
                    <a:gd name="connsiteX3" fmla="*/ 5104 w 10000"/>
                    <a:gd name="connsiteY3" fmla="*/ 9633 h 9633"/>
                    <a:gd name="connsiteX4" fmla="*/ 0 w 10000"/>
                    <a:gd name="connsiteY4" fmla="*/ 9174 h 9633"/>
                    <a:gd name="connsiteX5" fmla="*/ 0 w 10000"/>
                    <a:gd name="connsiteY5" fmla="*/ 0 h 9633"/>
                    <a:gd name="connsiteX0" fmla="*/ 0 w 10000"/>
                    <a:gd name="connsiteY0" fmla="*/ 0 h 9843"/>
                    <a:gd name="connsiteX1" fmla="*/ 10000 w 10000"/>
                    <a:gd name="connsiteY1" fmla="*/ 0 h 9843"/>
                    <a:gd name="connsiteX2" fmla="*/ 10000 w 10000"/>
                    <a:gd name="connsiteY2" fmla="*/ 9524 h 9843"/>
                    <a:gd name="connsiteX3" fmla="*/ 5104 w 10000"/>
                    <a:gd name="connsiteY3" fmla="*/ 9843 h 9843"/>
                    <a:gd name="connsiteX4" fmla="*/ 0 w 10000"/>
                    <a:gd name="connsiteY4" fmla="*/ 9524 h 9843"/>
                    <a:gd name="connsiteX5" fmla="*/ 0 w 10000"/>
                    <a:gd name="connsiteY5" fmla="*/ 0 h 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843">
                      <a:moveTo>
                        <a:pt x="0" y="0"/>
                      </a:moveTo>
                      <a:lnTo>
                        <a:pt x="10000" y="0"/>
                      </a:lnTo>
                      <a:lnTo>
                        <a:pt x="10000" y="9524"/>
                      </a:lnTo>
                      <a:lnTo>
                        <a:pt x="5104" y="9843"/>
                      </a:lnTo>
                      <a:lnTo>
                        <a:pt x="0" y="9524"/>
                      </a:lnTo>
                      <a:lnTo>
                        <a:pt x="0" y="0"/>
                      </a:lnTo>
                      <a:close/>
                    </a:path>
                  </a:pathLst>
                </a:custGeom>
                <a:solidFill>
                  <a:srgbClr val="609577"/>
                </a:solidFill>
                <a:ln w="1270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TextBox 38"/>
                <p:cNvSpPr txBox="1"/>
                <p:nvPr/>
              </p:nvSpPr>
              <p:spPr>
                <a:xfrm rot="10800000">
                  <a:off x="405467" y="1014740"/>
                  <a:ext cx="7353239" cy="338554"/>
                </a:xfrm>
                <a:prstGeom prst="rect">
                  <a:avLst/>
                </a:prstGeom>
                <a:noFill/>
              </p:spPr>
              <p:txBody>
                <a:bodyPr wrap="square" rtlCol="0">
                  <a:spAutoFit/>
                </a:bodyPr>
                <a:lstStyle/>
                <a:p>
                  <a:pPr lvl="0" algn="ctr"/>
                  <a:r>
                    <a:rPr lang="en-US" sz="1600" dirty="0">
                      <a:solidFill>
                        <a:schemeClr val="bg1"/>
                      </a:solidFill>
                      <a:latin typeface="+mj-lt"/>
                    </a:rPr>
                    <a:t>Design with Microprocessors for Mechanical Engineers </a:t>
                  </a:r>
                  <a:r>
                    <a:rPr lang="en-US" sz="1600" b="0" i="1" dirty="0">
                      <a:solidFill>
                        <a:schemeClr val="bg1"/>
                      </a:solidFill>
                      <a:latin typeface="+mj-lt"/>
                    </a:rPr>
                    <a:t>(Stiffler)</a:t>
                  </a:r>
                </a:p>
              </p:txBody>
            </p:sp>
          </p:grpSp>
        </p:grpSp>
        <p:sp>
          <p:nvSpPr>
            <p:cNvPr id="33" name="TextBox 32"/>
            <p:cNvSpPr txBox="1"/>
            <p:nvPr/>
          </p:nvSpPr>
          <p:spPr>
            <a:xfrm>
              <a:off x="1140179" y="3276765"/>
              <a:ext cx="6517735" cy="784830"/>
            </a:xfrm>
            <a:prstGeom prst="rect">
              <a:avLst/>
            </a:prstGeom>
            <a:noFill/>
          </p:spPr>
          <p:txBody>
            <a:bodyPr wrap="square" rtlCol="0">
              <a:spAutoFit/>
            </a:bodyPr>
            <a:lstStyle/>
            <a:p>
              <a:pPr lvl="0" algn="just">
                <a:lnSpc>
                  <a:spcPct val="150000"/>
                </a:lnSpc>
              </a:pPr>
              <a:r>
                <a:rPr lang="en-US" sz="1500" b="0" dirty="0">
                  <a:latin typeface="+mj-lt"/>
                </a:rPr>
                <a:t>“Science that </a:t>
              </a:r>
              <a:r>
                <a:rPr lang="en-US" sz="1500" dirty="0">
                  <a:solidFill>
                    <a:srgbClr val="C00000"/>
                  </a:solidFill>
                  <a:latin typeface="+mj-lt"/>
                </a:rPr>
                <a:t>integrates mechanical devices</a:t>
              </a:r>
              <a:r>
                <a:rPr lang="en-US" sz="1500" b="0" dirty="0">
                  <a:latin typeface="+mj-lt"/>
                </a:rPr>
                <a:t> with </a:t>
              </a:r>
              <a:r>
                <a:rPr lang="en-US" sz="1500" dirty="0">
                  <a:solidFill>
                    <a:srgbClr val="C00000"/>
                  </a:solidFill>
                  <a:latin typeface="+mj-lt"/>
                </a:rPr>
                <a:t>electronic controls" </a:t>
              </a:r>
            </a:p>
          </p:txBody>
        </p:sp>
      </p:grpSp>
      <p:grpSp>
        <p:nvGrpSpPr>
          <p:cNvPr id="5" name="Group 4"/>
          <p:cNvGrpSpPr/>
          <p:nvPr/>
        </p:nvGrpSpPr>
        <p:grpSpPr>
          <a:xfrm>
            <a:off x="593952" y="4303196"/>
            <a:ext cx="7956096" cy="1892018"/>
            <a:chOff x="593952" y="4303196"/>
            <a:chExt cx="7956096" cy="1892018"/>
          </a:xfrm>
        </p:grpSpPr>
        <p:grpSp>
          <p:nvGrpSpPr>
            <p:cNvPr id="45" name="Group 44"/>
            <p:cNvGrpSpPr/>
            <p:nvPr/>
          </p:nvGrpSpPr>
          <p:grpSpPr>
            <a:xfrm>
              <a:off x="895137" y="4468071"/>
              <a:ext cx="7392826" cy="1727143"/>
              <a:chOff x="606902" y="1162142"/>
              <a:chExt cx="3806866" cy="870897"/>
            </a:xfrm>
          </p:grpSpPr>
          <p:sp>
            <p:nvSpPr>
              <p:cNvPr id="51" name="Flowchart: Process 50"/>
              <p:cNvSpPr/>
              <p:nvPr/>
            </p:nvSpPr>
            <p:spPr>
              <a:xfrm>
                <a:off x="606903" y="1162142"/>
                <a:ext cx="3806865" cy="870897"/>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300000"/>
                  </a:lnSpc>
                  <a:buFont typeface="Arial" panose="020B0604020202020204" pitchFamily="34" charset="0"/>
                  <a:buChar char="•"/>
                </a:pPr>
                <a:endParaRPr lang="en-SG" sz="1800" b="0" dirty="0">
                  <a:solidFill>
                    <a:srgbClr val="585858"/>
                  </a:solidFill>
                </a:endParaRPr>
              </a:p>
            </p:txBody>
          </p:sp>
          <p:sp>
            <p:nvSpPr>
              <p:cNvPr id="52" name="Right Triangle 51"/>
              <p:cNvSpPr/>
              <p:nvPr/>
            </p:nvSpPr>
            <p:spPr>
              <a:xfrm flipH="1">
                <a:off x="606902" y="1427191"/>
                <a:ext cx="3800470" cy="601030"/>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6" name="Group 45"/>
            <p:cNvGrpSpPr/>
            <p:nvPr/>
          </p:nvGrpSpPr>
          <p:grpSpPr>
            <a:xfrm>
              <a:off x="593952" y="4303196"/>
              <a:ext cx="7956096" cy="858353"/>
              <a:chOff x="228925" y="1031844"/>
              <a:chExt cx="7956096" cy="858353"/>
            </a:xfrm>
          </p:grpSpPr>
          <p:sp>
            <p:nvSpPr>
              <p:cNvPr id="47" name="Right Triangle 46"/>
              <p:cNvSpPr/>
              <p:nvPr/>
            </p:nvSpPr>
            <p:spPr>
              <a:xfrm rot="10800000">
                <a:off x="228925" y="1635285"/>
                <a:ext cx="293533" cy="254912"/>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8" name="Group 47"/>
              <p:cNvGrpSpPr/>
              <p:nvPr/>
            </p:nvGrpSpPr>
            <p:grpSpPr>
              <a:xfrm>
                <a:off x="228926" y="1031844"/>
                <a:ext cx="7956095" cy="594589"/>
                <a:chOff x="367474" y="879444"/>
                <a:chExt cx="7479428" cy="594589"/>
              </a:xfrm>
            </p:grpSpPr>
            <p:sp>
              <p:nvSpPr>
                <p:cNvPr id="49" name="Flowchart: Off-page Connector 2"/>
                <p:cNvSpPr/>
                <p:nvPr/>
              </p:nvSpPr>
              <p:spPr>
                <a:xfrm rot="16200000">
                  <a:off x="3815084" y="-2557785"/>
                  <a:ext cx="585033" cy="74786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007"/>
                    <a:gd name="connsiteX1" fmla="*/ 10000 w 10000"/>
                    <a:gd name="connsiteY1" fmla="*/ 0 h 9007"/>
                    <a:gd name="connsiteX2" fmla="*/ 10000 w 10000"/>
                    <a:gd name="connsiteY2" fmla="*/ 8000 h 9007"/>
                    <a:gd name="connsiteX3" fmla="*/ 5291 w 10000"/>
                    <a:gd name="connsiteY3" fmla="*/ 9007 h 9007"/>
                    <a:gd name="connsiteX4" fmla="*/ 0 w 10000"/>
                    <a:gd name="connsiteY4" fmla="*/ 8000 h 9007"/>
                    <a:gd name="connsiteX5" fmla="*/ 0 w 10000"/>
                    <a:gd name="connsiteY5" fmla="*/ 0 h 9007"/>
                    <a:gd name="connsiteX0" fmla="*/ 0 w 10000"/>
                    <a:gd name="connsiteY0" fmla="*/ 0 h 9682"/>
                    <a:gd name="connsiteX1" fmla="*/ 10000 w 10000"/>
                    <a:gd name="connsiteY1" fmla="*/ 0 h 9682"/>
                    <a:gd name="connsiteX2" fmla="*/ 10000 w 10000"/>
                    <a:gd name="connsiteY2" fmla="*/ 8882 h 9682"/>
                    <a:gd name="connsiteX3" fmla="*/ 5291 w 10000"/>
                    <a:gd name="connsiteY3" fmla="*/ 9682 h 9682"/>
                    <a:gd name="connsiteX4" fmla="*/ 0 w 10000"/>
                    <a:gd name="connsiteY4" fmla="*/ 8882 h 9682"/>
                    <a:gd name="connsiteX5" fmla="*/ 0 w 10000"/>
                    <a:gd name="connsiteY5" fmla="*/ 0 h 9682"/>
                    <a:gd name="connsiteX0" fmla="*/ 0 w 10000"/>
                    <a:gd name="connsiteY0" fmla="*/ 0 h 9633"/>
                    <a:gd name="connsiteX1" fmla="*/ 10000 w 10000"/>
                    <a:gd name="connsiteY1" fmla="*/ 0 h 9633"/>
                    <a:gd name="connsiteX2" fmla="*/ 10000 w 10000"/>
                    <a:gd name="connsiteY2" fmla="*/ 9174 h 9633"/>
                    <a:gd name="connsiteX3" fmla="*/ 5104 w 10000"/>
                    <a:gd name="connsiteY3" fmla="*/ 9633 h 9633"/>
                    <a:gd name="connsiteX4" fmla="*/ 0 w 10000"/>
                    <a:gd name="connsiteY4" fmla="*/ 9174 h 9633"/>
                    <a:gd name="connsiteX5" fmla="*/ 0 w 10000"/>
                    <a:gd name="connsiteY5" fmla="*/ 0 h 9633"/>
                    <a:gd name="connsiteX0" fmla="*/ 0 w 10000"/>
                    <a:gd name="connsiteY0" fmla="*/ 0 h 9843"/>
                    <a:gd name="connsiteX1" fmla="*/ 10000 w 10000"/>
                    <a:gd name="connsiteY1" fmla="*/ 0 h 9843"/>
                    <a:gd name="connsiteX2" fmla="*/ 10000 w 10000"/>
                    <a:gd name="connsiteY2" fmla="*/ 9524 h 9843"/>
                    <a:gd name="connsiteX3" fmla="*/ 5104 w 10000"/>
                    <a:gd name="connsiteY3" fmla="*/ 9843 h 9843"/>
                    <a:gd name="connsiteX4" fmla="*/ 0 w 10000"/>
                    <a:gd name="connsiteY4" fmla="*/ 9524 h 9843"/>
                    <a:gd name="connsiteX5" fmla="*/ 0 w 10000"/>
                    <a:gd name="connsiteY5" fmla="*/ 0 h 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843">
                      <a:moveTo>
                        <a:pt x="0" y="0"/>
                      </a:moveTo>
                      <a:lnTo>
                        <a:pt x="10000" y="0"/>
                      </a:lnTo>
                      <a:lnTo>
                        <a:pt x="10000" y="9524"/>
                      </a:lnTo>
                      <a:lnTo>
                        <a:pt x="5104" y="9843"/>
                      </a:lnTo>
                      <a:lnTo>
                        <a:pt x="0" y="9524"/>
                      </a:lnTo>
                      <a:lnTo>
                        <a:pt x="0" y="0"/>
                      </a:lnTo>
                      <a:close/>
                    </a:path>
                  </a:pathLst>
                </a:custGeom>
                <a:solidFill>
                  <a:srgbClr val="8497B0"/>
                </a:solidFill>
                <a:ln w="1270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0" name="TextBox 49"/>
                <p:cNvSpPr txBox="1"/>
                <p:nvPr/>
              </p:nvSpPr>
              <p:spPr>
                <a:xfrm>
                  <a:off x="367474" y="879444"/>
                  <a:ext cx="7353239" cy="584775"/>
                </a:xfrm>
                <a:prstGeom prst="rect">
                  <a:avLst/>
                </a:prstGeom>
                <a:noFill/>
              </p:spPr>
              <p:txBody>
                <a:bodyPr wrap="square" rtlCol="0">
                  <a:spAutoFit/>
                </a:bodyPr>
                <a:lstStyle/>
                <a:p>
                  <a:pPr lvl="0" algn="ctr"/>
                  <a:r>
                    <a:rPr lang="en-US" sz="1600" dirty="0">
                      <a:solidFill>
                        <a:schemeClr val="bg1"/>
                      </a:solidFill>
                      <a:latin typeface="+mj-lt"/>
                    </a:rPr>
                    <a:t>Introduction to Mechatronics &amp; Measurement Systems </a:t>
                  </a:r>
                </a:p>
                <a:p>
                  <a:pPr lvl="0" algn="ctr"/>
                  <a:r>
                    <a:rPr lang="en-US" sz="1600" b="0" i="1" dirty="0">
                      <a:solidFill>
                        <a:schemeClr val="bg1"/>
                      </a:solidFill>
                      <a:latin typeface="+mj-lt"/>
                    </a:rPr>
                    <a:t>(</a:t>
                  </a:r>
                  <a:r>
                    <a:rPr lang="en-US" sz="1600" b="0" i="1" dirty="0" err="1">
                      <a:solidFill>
                        <a:schemeClr val="bg1"/>
                      </a:solidFill>
                      <a:latin typeface="+mj-lt"/>
                    </a:rPr>
                    <a:t>Alciatore</a:t>
                  </a:r>
                  <a:r>
                    <a:rPr lang="en-US" sz="1600" b="0" i="1" dirty="0">
                      <a:solidFill>
                        <a:schemeClr val="bg1"/>
                      </a:solidFill>
                      <a:latin typeface="+mj-lt"/>
                    </a:rPr>
                    <a:t> &amp; </a:t>
                  </a:r>
                  <a:r>
                    <a:rPr lang="en-US" sz="1600" b="0" i="1" dirty="0" err="1">
                      <a:solidFill>
                        <a:schemeClr val="bg1"/>
                      </a:solidFill>
                      <a:latin typeface="+mj-lt"/>
                    </a:rPr>
                    <a:t>Histand</a:t>
                  </a:r>
                  <a:r>
                    <a:rPr lang="en-US" sz="1600" b="0" i="1" dirty="0">
                      <a:solidFill>
                        <a:schemeClr val="bg1"/>
                      </a:solidFill>
                      <a:latin typeface="+mj-lt"/>
                    </a:rPr>
                    <a:t>)</a:t>
                  </a:r>
                </a:p>
              </p:txBody>
            </p:sp>
          </p:grpSp>
        </p:grpSp>
        <p:sp>
          <p:nvSpPr>
            <p:cNvPr id="44" name="TextBox 43"/>
            <p:cNvSpPr txBox="1"/>
            <p:nvPr/>
          </p:nvSpPr>
          <p:spPr>
            <a:xfrm>
              <a:off x="1118681" y="5011159"/>
              <a:ext cx="6955277" cy="1084399"/>
            </a:xfrm>
            <a:prstGeom prst="rect">
              <a:avLst/>
            </a:prstGeom>
            <a:noFill/>
          </p:spPr>
          <p:txBody>
            <a:bodyPr wrap="square" rtlCol="0">
              <a:spAutoFit/>
            </a:bodyPr>
            <a:lstStyle/>
            <a:p>
              <a:pPr lvl="0" algn="just">
                <a:lnSpc>
                  <a:spcPct val="150000"/>
                </a:lnSpc>
              </a:pPr>
              <a:r>
                <a:rPr lang="en-US" sz="1500" b="0" dirty="0">
                  <a:latin typeface="+mj-lt"/>
                </a:rPr>
                <a:t>“The </a:t>
              </a:r>
              <a:r>
                <a:rPr lang="en-US" sz="1500" dirty="0">
                  <a:solidFill>
                    <a:srgbClr val="C00000"/>
                  </a:solidFill>
                  <a:latin typeface="+mj-lt"/>
                </a:rPr>
                <a:t>interdisciplinary</a:t>
              </a:r>
              <a:r>
                <a:rPr lang="en-US" sz="1500" b="0" dirty="0">
                  <a:latin typeface="+mj-lt"/>
                </a:rPr>
                <a:t> field of engineering dealing with the design of products whose function relies on the </a:t>
              </a:r>
              <a:r>
                <a:rPr lang="en-US" sz="1500" dirty="0">
                  <a:solidFill>
                    <a:srgbClr val="C00000"/>
                  </a:solidFill>
                  <a:latin typeface="+mj-lt"/>
                </a:rPr>
                <a:t>integration</a:t>
              </a:r>
              <a:r>
                <a:rPr lang="en-US" sz="1500" b="0" dirty="0">
                  <a:latin typeface="+mj-lt"/>
                </a:rPr>
                <a:t> of mechanical and electronic components coordinated by a control architecture."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FOURIER SERIES REPRESENTATION OF SIGNALS</a:t>
            </a:r>
          </a:p>
        </p:txBody>
      </p:sp>
      <p:sp>
        <p:nvSpPr>
          <p:cNvPr id="13" name="TextBox 12"/>
          <p:cNvSpPr txBox="1"/>
          <p:nvPr/>
        </p:nvSpPr>
        <p:spPr>
          <a:xfrm>
            <a:off x="279504" y="628252"/>
            <a:ext cx="7695998" cy="369332"/>
          </a:xfrm>
          <a:prstGeom prst="rect">
            <a:avLst/>
          </a:prstGeom>
          <a:noFill/>
        </p:spPr>
        <p:txBody>
          <a:bodyPr wrap="square" rtlCol="0">
            <a:spAutoFit/>
          </a:bodyPr>
          <a:lstStyle/>
          <a:p>
            <a:r>
              <a:rPr lang="en-US" sz="1800" dirty="0">
                <a:latin typeface="Verdana"/>
                <a:cs typeface="Verdana"/>
              </a:rPr>
              <a:t>Example: Square waveform with period </a:t>
            </a:r>
            <a:r>
              <a:rPr lang="en-US" sz="1800" i="1" dirty="0">
                <a:latin typeface="Verdana"/>
                <a:cs typeface="Verdana"/>
              </a:rPr>
              <a:t>T</a:t>
            </a:r>
            <a:endParaRPr lang="en-US" sz="1800" dirty="0">
              <a:latin typeface="Verdana"/>
              <a:cs typeface="Verdana"/>
            </a:endParaRPr>
          </a:p>
        </p:txBody>
      </p:sp>
      <p:grpSp>
        <p:nvGrpSpPr>
          <p:cNvPr id="3" name="Group 2"/>
          <p:cNvGrpSpPr/>
          <p:nvPr/>
        </p:nvGrpSpPr>
        <p:grpSpPr>
          <a:xfrm>
            <a:off x="583271" y="990601"/>
            <a:ext cx="2332631" cy="960944"/>
            <a:chOff x="-2396264" y="2483469"/>
            <a:chExt cx="2999235" cy="1235556"/>
          </a:xfrm>
        </p:grpSpPr>
        <p:grpSp>
          <p:nvGrpSpPr>
            <p:cNvPr id="22" name="Group 21"/>
            <p:cNvGrpSpPr/>
            <p:nvPr/>
          </p:nvGrpSpPr>
          <p:grpSpPr>
            <a:xfrm>
              <a:off x="-2078764" y="2523157"/>
              <a:ext cx="2663825" cy="600075"/>
              <a:chOff x="3419475" y="1295400"/>
              <a:chExt cx="2663825" cy="600075"/>
            </a:xfrm>
          </p:grpSpPr>
          <p:cxnSp>
            <p:nvCxnSpPr>
              <p:cNvPr id="23" name="Straight Arrow Connector 22"/>
              <p:cNvCxnSpPr/>
              <p:nvPr/>
            </p:nvCxnSpPr>
            <p:spPr>
              <a:xfrm flipV="1">
                <a:off x="3419475" y="1295400"/>
                <a:ext cx="0" cy="6000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19475" y="1895475"/>
                <a:ext cx="266382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24"/>
                <p:cNvSpPr txBox="1"/>
                <p:nvPr/>
              </p:nvSpPr>
              <p:spPr>
                <a:xfrm>
                  <a:off x="-2396264" y="2483469"/>
                  <a:ext cx="294258" cy="1693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𝑓</m:t>
                        </m:r>
                        <m:r>
                          <a:rPr lang="en-US" sz="800" b="0" i="1" smtClean="0">
                            <a:latin typeface="Cambria Math" panose="02040503050406030204" pitchFamily="18" charset="0"/>
                          </a:rPr>
                          <m:t>(</m:t>
                        </m:r>
                        <m:r>
                          <a:rPr lang="en-US" sz="800" b="0" i="1" smtClean="0">
                            <a:latin typeface="Cambria Math" panose="02040503050406030204" pitchFamily="18" charset="0"/>
                          </a:rPr>
                          <m:t>𝑡</m:t>
                        </m:r>
                        <m:r>
                          <a:rPr lang="en-US" sz="800" b="0" i="1" smtClean="0">
                            <a:latin typeface="Cambria Math" panose="02040503050406030204" pitchFamily="18" charset="0"/>
                          </a:rPr>
                          <m:t>)</m:t>
                        </m:r>
                      </m:oMath>
                    </m:oMathPara>
                  </a14:m>
                  <a:endParaRPr lang="en-SG" sz="800" b="0" dirty="0"/>
                </a:p>
              </p:txBody>
            </p:sp>
          </mc:Choice>
          <mc:Fallback xmlns="">
            <p:sp>
              <p:nvSpPr>
                <p:cNvPr id="25" name="TextBox 24"/>
                <p:cNvSpPr txBox="1">
                  <a:spLocks noRot="1" noChangeAspect="1" noMove="1" noResize="1" noEditPoints="1" noAdjustHandles="1" noChangeArrowheads="1" noChangeShapeType="1" noTextEdit="1"/>
                </p:cNvSpPr>
                <p:nvPr/>
              </p:nvSpPr>
              <p:spPr>
                <a:xfrm>
                  <a:off x="-2396264" y="2483469"/>
                  <a:ext cx="294258" cy="169357"/>
                </a:xfrm>
                <a:prstGeom prst="rect">
                  <a:avLst/>
                </a:prstGeom>
                <a:blipFill rotWithShape="0">
                  <a:blip r:embed="rId26"/>
                  <a:stretch>
                    <a:fillRect l="-16216" r="-13514" b="-318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248980" y="2686209"/>
                  <a:ext cx="112463" cy="1693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1</m:t>
                        </m:r>
                      </m:oMath>
                    </m:oMathPara>
                  </a14:m>
                  <a:endParaRPr lang="en-SG" sz="800" b="0" dirty="0"/>
                </a:p>
              </p:txBody>
            </p:sp>
          </mc:Choice>
          <mc:Fallback xmlns="">
            <p:sp>
              <p:nvSpPr>
                <p:cNvPr id="26" name="TextBox 25"/>
                <p:cNvSpPr txBox="1">
                  <a:spLocks noRot="1" noChangeAspect="1" noMove="1" noResize="1" noEditPoints="1" noAdjustHandles="1" noChangeArrowheads="1" noChangeShapeType="1" noTextEdit="1"/>
                </p:cNvSpPr>
                <p:nvPr/>
              </p:nvSpPr>
              <p:spPr>
                <a:xfrm>
                  <a:off x="-2248980" y="2686209"/>
                  <a:ext cx="112463" cy="169357"/>
                </a:xfrm>
                <a:prstGeom prst="rect">
                  <a:avLst/>
                </a:prstGeom>
                <a:blipFill rotWithShape="0">
                  <a:blip r:embed="rId27"/>
                  <a:stretch>
                    <a:fillRect l="-21429" r="-285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09119" y="3152794"/>
                  <a:ext cx="93852" cy="1693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𝑡</m:t>
                        </m:r>
                      </m:oMath>
                    </m:oMathPara>
                  </a14:m>
                  <a:endParaRPr lang="en-SG" sz="800"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509119" y="3152794"/>
                  <a:ext cx="93852" cy="169357"/>
                </a:xfrm>
                <a:prstGeom prst="rect">
                  <a:avLst/>
                </a:prstGeom>
                <a:blipFill rotWithShape="0">
                  <a:blip r:embed="rId28"/>
                  <a:stretch>
                    <a:fillRect l="-33333" r="-1666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589814" y="3549668"/>
                  <a:ext cx="122167" cy="1693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𝑇</m:t>
                        </m:r>
                      </m:oMath>
                    </m:oMathPara>
                  </a14:m>
                  <a:endParaRPr lang="en-SG" sz="800" b="0" dirty="0"/>
                </a:p>
              </p:txBody>
            </p:sp>
          </mc:Choice>
          <mc:Fallback xmlns="">
            <p:sp>
              <p:nvSpPr>
                <p:cNvPr id="28" name="TextBox 27"/>
                <p:cNvSpPr txBox="1">
                  <a:spLocks noRot="1" noChangeAspect="1" noMove="1" noResize="1" noEditPoints="1" noAdjustHandles="1" noChangeArrowheads="1" noChangeShapeType="1" noTextEdit="1"/>
                </p:cNvSpPr>
                <p:nvPr/>
              </p:nvSpPr>
              <p:spPr>
                <a:xfrm>
                  <a:off x="-1589814" y="3549668"/>
                  <a:ext cx="122167" cy="169357"/>
                </a:xfrm>
                <a:prstGeom prst="rect">
                  <a:avLst/>
                </a:prstGeom>
                <a:blipFill rotWithShape="0">
                  <a:blip r:embed="rId29"/>
                  <a:stretch>
                    <a:fillRect l="-20000" r="-26667"/>
                  </a:stretch>
                </a:blipFill>
              </p:spPr>
              <p:txBody>
                <a:bodyPr/>
                <a:lstStyle/>
                <a:p>
                  <a:r>
                    <a:rPr lang="en-SG">
                      <a:noFill/>
                    </a:rPr>
                    <a:t> </a:t>
                  </a:r>
                </a:p>
              </p:txBody>
            </p:sp>
          </mc:Fallback>
        </mc:AlternateContent>
        <p:cxnSp>
          <p:nvCxnSpPr>
            <p:cNvPr id="29" name="Straight Connector 28"/>
            <p:cNvCxnSpPr/>
            <p:nvPr/>
          </p:nvCxnSpPr>
          <p:spPr>
            <a:xfrm>
              <a:off x="-2078764" y="2753945"/>
              <a:ext cx="6127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483910" y="2753946"/>
              <a:ext cx="0" cy="7629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89466" y="3502451"/>
              <a:ext cx="62514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883837" y="2753945"/>
              <a:ext cx="0" cy="7629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2426" y="2753945"/>
              <a:ext cx="6175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2809" y="2753946"/>
              <a:ext cx="0" cy="7629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08365" y="3502451"/>
              <a:ext cx="60370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75834" y="3123232"/>
              <a:ext cx="0" cy="393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8" idx="1"/>
            </p:cNvCxnSpPr>
            <p:nvPr/>
          </p:nvCxnSpPr>
          <p:spPr>
            <a:xfrm flipH="1" flipV="1">
              <a:off x="-2078763" y="3618918"/>
              <a:ext cx="488949" cy="1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8" idx="3"/>
            </p:cNvCxnSpPr>
            <p:nvPr/>
          </p:nvCxnSpPr>
          <p:spPr>
            <a:xfrm flipV="1">
              <a:off x="-1467647" y="3618918"/>
              <a:ext cx="546506" cy="1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26239" y="3549668"/>
              <a:ext cx="0" cy="138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078764" y="3549668"/>
              <a:ext cx="0" cy="138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3350496" y="1015018"/>
            <a:ext cx="5366228" cy="936782"/>
            <a:chOff x="2716070" y="4555331"/>
            <a:chExt cx="5366228" cy="936782"/>
          </a:xfrm>
        </p:grpSpPr>
        <p:sp>
          <p:nvSpPr>
            <p:cNvPr id="51" name="Rounded Rectangle 50"/>
            <p:cNvSpPr/>
            <p:nvPr/>
          </p:nvSpPr>
          <p:spPr>
            <a:xfrm>
              <a:off x="2716070" y="4555331"/>
              <a:ext cx="5366228" cy="936782"/>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52" name="Group 51"/>
            <p:cNvGrpSpPr/>
            <p:nvPr/>
          </p:nvGrpSpPr>
          <p:grpSpPr>
            <a:xfrm>
              <a:off x="7511538" y="4837468"/>
              <a:ext cx="397666" cy="398384"/>
              <a:chOff x="7771382" y="2032448"/>
              <a:chExt cx="397666" cy="398384"/>
            </a:xfrm>
          </p:grpSpPr>
          <p:sp>
            <p:nvSpPr>
              <p:cNvPr id="54" name="Oval 53"/>
              <p:cNvSpPr/>
              <p:nvPr/>
            </p:nvSpPr>
            <p:spPr>
              <a:xfrm>
                <a:off x="7771382" y="2033166"/>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Content Placeholder 2"/>
              <p:cNvSpPr txBox="1">
                <a:spLocks/>
              </p:cNvSpPr>
              <p:nvPr/>
            </p:nvSpPr>
            <p:spPr>
              <a:xfrm>
                <a:off x="7771382" y="2032448"/>
                <a:ext cx="397666"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6</a:t>
                </a:r>
              </a:p>
            </p:txBody>
          </p:sp>
        </p:grpSp>
        <mc:AlternateContent xmlns:mc="http://schemas.openxmlformats.org/markup-compatibility/2006" xmlns:a14="http://schemas.microsoft.com/office/drawing/2010/main">
          <mc:Choice Requires="a14">
            <p:sp>
              <p:nvSpPr>
                <p:cNvPr id="53" name="TextBox 52"/>
                <p:cNvSpPr txBox="1"/>
                <p:nvPr/>
              </p:nvSpPr>
              <p:spPr>
                <a:xfrm>
                  <a:off x="3063721" y="4765481"/>
                  <a:ext cx="2655855"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m>
                              <m:mPr>
                                <m:mcs>
                                  <m:mc>
                                    <m:mcPr>
                                      <m:count m:val="2"/>
                                      <m:mcJc m:val="center"/>
                                    </m:mcPr>
                                  </m:mc>
                                </m:mcs>
                                <m:ctrlPr>
                                  <a:rPr lang="en-US" sz="1800" b="0" i="1">
                                    <a:latin typeface="Cambria Math" panose="02040503050406030204" pitchFamily="18" charset="0"/>
                                  </a:rPr>
                                </m:ctrlPr>
                              </m:mPr>
                              <m:mr>
                                <m:e>
                                  <m:r>
                                    <m:rPr>
                                      <m:brk m:alnAt="7"/>
                                    </m:rPr>
                                    <a:rPr lang="en-US" sz="1800" b="0" i="1">
                                      <a:latin typeface="Cambria Math" panose="02040503050406030204" pitchFamily="18" charset="0"/>
                                    </a:rPr>
                                    <m:t>1</m:t>
                                  </m:r>
                                </m:e>
                                <m:e>
                                  <m:r>
                                    <a:rPr lang="en-US" sz="1800" b="0" i="1">
                                      <a:latin typeface="Cambria Math" panose="02040503050406030204" pitchFamily="18" charset="0"/>
                                    </a:rPr>
                                    <m:t>0</m:t>
                                  </m:r>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𝑡</m:t>
                                  </m:r>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𝑇</m:t>
                                  </m:r>
                                  <m:r>
                                    <a:rPr lang="en-US" sz="1800" b="0" i="1">
                                      <a:latin typeface="Cambria Math" panose="02040503050406030204" pitchFamily="18" charset="0"/>
                                      <a:ea typeface="Cambria Math" panose="02040503050406030204" pitchFamily="18" charset="0"/>
                                    </a:rPr>
                                    <m:t>/2</m:t>
                                  </m:r>
                                </m:e>
                              </m:mr>
                              <m:mr>
                                <m:e>
                                  <m:r>
                                    <a:rPr lang="en-US" sz="1800" b="0" i="1">
                                      <a:latin typeface="Cambria Math" panose="02040503050406030204" pitchFamily="18" charset="0"/>
                                    </a:rPr>
                                    <m:t>−1</m:t>
                                  </m:r>
                                </m:e>
                                <m:e>
                                  <m:r>
                                    <a:rPr lang="en-US" sz="1800" b="0" i="1">
                                      <a:latin typeface="Cambria Math" panose="02040503050406030204" pitchFamily="18" charset="0"/>
                                    </a:rPr>
                                    <m:t>𝑇</m:t>
                                  </m:r>
                                  <m:r>
                                    <a:rPr lang="en-US" sz="1800" b="0" i="1">
                                      <a:latin typeface="Cambria Math" panose="02040503050406030204" pitchFamily="18" charset="0"/>
                                    </a:rPr>
                                    <m:t>/2≤</m:t>
                                  </m:r>
                                  <m:r>
                                    <a:rPr lang="en-US" sz="1800" b="0" i="1">
                                      <a:latin typeface="Cambria Math" panose="02040503050406030204" pitchFamily="18" charset="0"/>
                                      <a:ea typeface="Cambria Math" panose="02040503050406030204" pitchFamily="18" charset="0"/>
                                    </a:rPr>
                                    <m:t>𝑡</m:t>
                                  </m:r>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𝑇</m:t>
                                  </m:r>
                                </m:e>
                              </m:mr>
                            </m:m>
                          </m:e>
                        </m:d>
                      </m:oMath>
                    </m:oMathPara>
                  </a14:m>
                  <a:endParaRPr lang="en-SG" sz="1800" b="0" dirty="0"/>
                </a:p>
              </p:txBody>
            </p:sp>
          </mc:Choice>
          <mc:Fallback xmlns="">
            <p:sp>
              <p:nvSpPr>
                <p:cNvPr id="53" name="TextBox 52"/>
                <p:cNvSpPr txBox="1">
                  <a:spLocks noRot="1" noChangeAspect="1" noMove="1" noResize="1" noEditPoints="1" noAdjustHandles="1" noChangeArrowheads="1" noChangeShapeType="1" noTextEdit="1"/>
                </p:cNvSpPr>
                <p:nvPr/>
              </p:nvSpPr>
              <p:spPr>
                <a:xfrm>
                  <a:off x="3063721" y="4765481"/>
                  <a:ext cx="2655855" cy="617861"/>
                </a:xfrm>
                <a:prstGeom prst="rect">
                  <a:avLst/>
                </a:prstGeom>
                <a:blipFill rotWithShape="0">
                  <a:blip r:embed="rId30"/>
                  <a:stretch>
                    <a:fillRect b="-990"/>
                  </a:stretch>
                </a:blipFill>
              </p:spPr>
              <p:txBody>
                <a:bodyPr/>
                <a:lstStyle/>
                <a:p>
                  <a:r>
                    <a:rPr lang="en-SG">
                      <a:noFill/>
                    </a:rPr>
                    <a:t> </a:t>
                  </a:r>
                </a:p>
              </p:txBody>
            </p:sp>
          </mc:Fallback>
        </mc:AlternateContent>
      </p:grpSp>
      <p:grpSp>
        <p:nvGrpSpPr>
          <p:cNvPr id="4" name="Group 3"/>
          <p:cNvGrpSpPr/>
          <p:nvPr/>
        </p:nvGrpSpPr>
        <p:grpSpPr>
          <a:xfrm>
            <a:off x="419100" y="2025363"/>
            <a:ext cx="8297624" cy="2777318"/>
            <a:chOff x="419100" y="2444740"/>
            <a:chExt cx="8297624" cy="2777318"/>
          </a:xfrm>
        </p:grpSpPr>
        <p:grpSp>
          <p:nvGrpSpPr>
            <p:cNvPr id="56" name="Group 55"/>
            <p:cNvGrpSpPr/>
            <p:nvPr/>
          </p:nvGrpSpPr>
          <p:grpSpPr>
            <a:xfrm>
              <a:off x="419100" y="2444740"/>
              <a:ext cx="8297624" cy="2777318"/>
              <a:chOff x="-215326" y="4596752"/>
              <a:chExt cx="8297624" cy="2777318"/>
            </a:xfrm>
          </p:grpSpPr>
          <p:sp>
            <p:nvSpPr>
              <p:cNvPr id="57" name="Rounded Rectangle 56"/>
              <p:cNvSpPr/>
              <p:nvPr/>
            </p:nvSpPr>
            <p:spPr>
              <a:xfrm>
                <a:off x="-215326" y="4596752"/>
                <a:ext cx="8297624" cy="2777318"/>
              </a:xfrm>
              <a:prstGeom prst="roundRect">
                <a:avLst>
                  <a:gd name="adj" fmla="val 4432"/>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sz="2000">
                  <a:latin typeface="+mj-lt"/>
                </a:endParaRPr>
              </a:p>
            </p:txBody>
          </p:sp>
          <p:grpSp>
            <p:nvGrpSpPr>
              <p:cNvPr id="58" name="Group 57"/>
              <p:cNvGrpSpPr/>
              <p:nvPr/>
            </p:nvGrpSpPr>
            <p:grpSpPr>
              <a:xfrm>
                <a:off x="7511538" y="5902097"/>
                <a:ext cx="397666" cy="404321"/>
                <a:chOff x="7771382" y="3097077"/>
                <a:chExt cx="397666" cy="404321"/>
              </a:xfrm>
            </p:grpSpPr>
            <p:sp>
              <p:nvSpPr>
                <p:cNvPr id="60" name="Oval 59"/>
                <p:cNvSpPr/>
                <p:nvPr/>
              </p:nvSpPr>
              <p:spPr>
                <a:xfrm>
                  <a:off x="7771382" y="3097077"/>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a:p>
              </p:txBody>
            </p:sp>
            <p:sp>
              <p:nvSpPr>
                <p:cNvPr id="61" name="Content Placeholder 2"/>
                <p:cNvSpPr txBox="1">
                  <a:spLocks/>
                </p:cNvSpPr>
                <p:nvPr/>
              </p:nvSpPr>
              <p:spPr>
                <a:xfrm>
                  <a:off x="7771382" y="3121352"/>
                  <a:ext cx="397666"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600" b="0" dirty="0">
                      <a:solidFill>
                        <a:schemeClr val="bg1">
                          <a:lumMod val="65000"/>
                        </a:schemeClr>
                      </a:solidFill>
                    </a:rPr>
                    <a:t>7</a:t>
                  </a:r>
                </a:p>
              </p:txBody>
            </p:sp>
          </p:grpSp>
          <mc:AlternateContent xmlns:mc="http://schemas.openxmlformats.org/markup-compatibility/2006" xmlns:a14="http://schemas.microsoft.com/office/drawing/2010/main">
            <mc:Choice Requires="a14">
              <p:sp>
                <p:nvSpPr>
                  <p:cNvPr id="59" name="TextBox 58"/>
                  <p:cNvSpPr txBox="1"/>
                  <p:nvPr/>
                </p:nvSpPr>
                <p:spPr>
                  <a:xfrm>
                    <a:off x="-110328" y="4937438"/>
                    <a:ext cx="67172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=0</m:t>
                          </m:r>
                        </m:oMath>
                      </m:oMathPara>
                    </a14:m>
                    <a:endParaRPr lang="en-SG" sz="1600" b="0" dirty="0"/>
                  </a:p>
                </p:txBody>
              </p:sp>
            </mc:Choice>
            <mc:Fallback xmlns="">
              <p:sp>
                <p:nvSpPr>
                  <p:cNvPr id="59" name="TextBox 58"/>
                  <p:cNvSpPr txBox="1">
                    <a:spLocks noRot="1" noChangeAspect="1" noMove="1" noResize="1" noEditPoints="1" noAdjustHandles="1" noChangeArrowheads="1" noChangeShapeType="1" noTextEdit="1"/>
                  </p:cNvSpPr>
                  <p:nvPr/>
                </p:nvSpPr>
                <p:spPr>
                  <a:xfrm>
                    <a:off x="-110328" y="4937438"/>
                    <a:ext cx="671722" cy="246221"/>
                  </a:xfrm>
                  <a:prstGeom prst="rect">
                    <a:avLst/>
                  </a:prstGeom>
                  <a:blipFill rotWithShape="0">
                    <a:blip r:embed="rId31"/>
                    <a:stretch>
                      <a:fillRect l="-6364" r="-5455" b="-1219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110328" y="5247486"/>
                    <a:ext cx="4203651" cy="5934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𝐵</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𝑇</m:t>
                              </m:r>
                            </m:den>
                          </m:f>
                          <m:d>
                            <m:dPr>
                              <m:ctrlPr>
                                <a:rPr lang="en-US" sz="1600" b="0" i="1" smtClean="0">
                                  <a:latin typeface="Cambria Math" panose="02040503050406030204" pitchFamily="18" charset="0"/>
                                </a:rPr>
                              </m:ctrlPr>
                            </m:dPr>
                            <m:e>
                              <m:nary>
                                <m:naryPr>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0</m:t>
                                  </m:r>
                                </m:sub>
                                <m:sup>
                                  <m:r>
                                    <a:rPr lang="en-US" sz="1600" b="0" i="1" smtClean="0">
                                      <a:latin typeface="Cambria Math" panose="02040503050406030204" pitchFamily="18" charset="0"/>
                                    </a:rPr>
                                    <m:t>𝑇</m:t>
                                  </m:r>
                                  <m:r>
                                    <a:rPr lang="en-US" sz="1600" b="0" i="1" smtClean="0">
                                      <a:latin typeface="Cambria Math" panose="02040503050406030204" pitchFamily="18" charset="0"/>
                                    </a:rPr>
                                    <m:t>/2</m:t>
                                  </m:r>
                                </m:sup>
                                <m:e>
                                  <m:r>
                                    <a:rPr lang="en-US" sz="1600" b="0" i="1" smtClean="0">
                                      <a:latin typeface="Cambria Math" panose="02040503050406030204" pitchFamily="18" charset="0"/>
                                    </a:rPr>
                                    <m:t>𝑠𝑖𝑛</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𝑡</m:t>
                                      </m:r>
                                    </m:e>
                                  </m:d>
                                  <m:r>
                                    <a:rPr lang="en-US" sz="1600" b="0" i="1" smtClean="0">
                                      <a:latin typeface="Cambria Math" panose="02040503050406030204" pitchFamily="18" charset="0"/>
                                    </a:rPr>
                                    <m:t>𝑑𝑡</m:t>
                                  </m:r>
                                  <m:r>
                                    <a:rPr lang="en-US" sz="1600" b="0" i="1" smtClean="0">
                                      <a:latin typeface="Cambria Math" panose="02040503050406030204" pitchFamily="18" charset="0"/>
                                    </a:rPr>
                                    <m:t>−</m:t>
                                  </m:r>
                                  <m:nary>
                                    <m:naryPr>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𝑇</m:t>
                                      </m:r>
                                      <m:r>
                                        <a:rPr lang="en-US" sz="1600" b="0" i="1" smtClean="0">
                                          <a:latin typeface="Cambria Math" panose="02040503050406030204" pitchFamily="18" charset="0"/>
                                        </a:rPr>
                                        <m:t>/2</m:t>
                                      </m:r>
                                    </m:sub>
                                    <m:sup>
                                      <m:r>
                                        <a:rPr lang="en-US" sz="1600" b="0" i="1" smtClean="0">
                                          <a:latin typeface="Cambria Math" panose="02040503050406030204" pitchFamily="18" charset="0"/>
                                        </a:rPr>
                                        <m:t>𝑇</m:t>
                                      </m:r>
                                    </m:sup>
                                    <m:e>
                                      <m:r>
                                        <a:rPr lang="en-US" sz="1600" b="0" i="1">
                                          <a:latin typeface="Cambria Math" panose="02040503050406030204" pitchFamily="18" charset="0"/>
                                        </a:rPr>
                                        <m:t>𝑠𝑖𝑛</m:t>
                                      </m:r>
                                      <m:d>
                                        <m:dPr>
                                          <m:ctrlPr>
                                            <a:rPr lang="en-US" sz="1600" b="0" i="1">
                                              <a:latin typeface="Cambria Math" panose="02040503050406030204" pitchFamily="18" charset="0"/>
                                            </a:rPr>
                                          </m:ctrlPr>
                                        </m:dPr>
                                        <m:e>
                                          <m:r>
                                            <a:rPr lang="en-US" sz="1600" b="0" i="1">
                                              <a:latin typeface="Cambria Math" panose="02040503050406030204" pitchFamily="18" charset="0"/>
                                            </a:rPr>
                                            <m:t>𝑛</m:t>
                                          </m:r>
                                          <m:sSub>
                                            <m:sSubPr>
                                              <m:ctrlPr>
                                                <a:rPr lang="en-US" sz="1600" b="0" i="1">
                                                  <a:latin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𝜔</m:t>
                                              </m:r>
                                            </m:e>
                                            <m:sub>
                                              <m:r>
                                                <a:rPr lang="en-US" sz="1600" b="0" i="1">
                                                  <a:latin typeface="Cambria Math" panose="02040503050406030204" pitchFamily="18" charset="0"/>
                                                </a:rPr>
                                                <m:t>0</m:t>
                                              </m:r>
                                            </m:sub>
                                          </m:sSub>
                                          <m:r>
                                            <a:rPr lang="en-US" sz="1600" b="0" i="1">
                                              <a:latin typeface="Cambria Math" panose="02040503050406030204" pitchFamily="18" charset="0"/>
                                            </a:rPr>
                                            <m:t>𝑡</m:t>
                                          </m:r>
                                        </m:e>
                                      </m:d>
                                      <m:r>
                                        <a:rPr lang="en-US" sz="1600" b="0" i="1">
                                          <a:latin typeface="Cambria Math" panose="02040503050406030204" pitchFamily="18" charset="0"/>
                                        </a:rPr>
                                        <m:t>𝑑𝑡</m:t>
                                      </m:r>
                                    </m:e>
                                  </m:nary>
                                </m:e>
                              </m:nary>
                            </m:e>
                          </m:d>
                        </m:oMath>
                      </m:oMathPara>
                    </a14:m>
                    <a:endParaRPr lang="en-SG" sz="1600" b="0" dirty="0"/>
                  </a:p>
                </p:txBody>
              </p:sp>
            </mc:Choice>
            <mc:Fallback xmlns="">
              <p:sp>
                <p:nvSpPr>
                  <p:cNvPr id="63" name="TextBox 62"/>
                  <p:cNvSpPr txBox="1">
                    <a:spLocks noRot="1" noChangeAspect="1" noMove="1" noResize="1" noEditPoints="1" noAdjustHandles="1" noChangeArrowheads="1" noChangeShapeType="1" noTextEdit="1"/>
                  </p:cNvSpPr>
                  <p:nvPr/>
                </p:nvSpPr>
                <p:spPr>
                  <a:xfrm>
                    <a:off x="-110328" y="5247486"/>
                    <a:ext cx="4203651" cy="593496"/>
                  </a:xfrm>
                  <a:prstGeom prst="rect">
                    <a:avLst/>
                  </a:prstGeom>
                  <a:blipFill rotWithShape="0">
                    <a:blip r:embed="rId32"/>
                    <a:stretch>
                      <a:fillRect b="-103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175374" y="5906628"/>
                    <a:ext cx="4462504" cy="55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𝑇</m:t>
                              </m:r>
                            </m:den>
                          </m:f>
                          <m:d>
                            <m:dPr>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rPr>
                                        <m:t>0</m:t>
                                      </m:r>
                                    </m:sub>
                                  </m:sSub>
                                </m:den>
                              </m:f>
                              <m:r>
                                <a:rPr lang="en-US" sz="1600" b="0" i="1" smtClean="0">
                                  <a:latin typeface="Cambria Math" panose="02040503050406030204" pitchFamily="18" charset="0"/>
                                </a:rPr>
                                <m:t>𝑐𝑜𝑠</m:t>
                              </m:r>
                              <m:d>
                                <m:dPr>
                                  <m:ctrlPr>
                                    <a:rPr lang="en-US" sz="1600" b="0" i="1" smtClean="0">
                                      <a:latin typeface="Cambria Math" panose="02040503050406030204" pitchFamily="18" charset="0"/>
                                    </a:rPr>
                                  </m:ctrlPr>
                                </m:dPr>
                                <m:e>
                                  <m:r>
                                    <a:rPr lang="en-US" sz="1600" b="0" i="1">
                                      <a:latin typeface="Cambria Math" panose="02040503050406030204" pitchFamily="18" charset="0"/>
                                    </a:rPr>
                                    <m:t>𝑛</m:t>
                                  </m:r>
                                  <m:sSub>
                                    <m:sSubPr>
                                      <m:ctrlPr>
                                        <a:rPr lang="en-US" sz="1600" b="0" i="1">
                                          <a:latin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𝜔</m:t>
                                      </m:r>
                                    </m:e>
                                    <m:sub>
                                      <m:r>
                                        <a:rPr lang="en-US" sz="1600" b="0" i="1">
                                          <a:latin typeface="Cambria Math" panose="02040503050406030204" pitchFamily="18" charset="0"/>
                                        </a:rPr>
                                        <m:t>0</m:t>
                                      </m:r>
                                    </m:sub>
                                  </m:sSub>
                                  <m:r>
                                    <a:rPr lang="en-US" sz="1600" b="0" i="1" smtClean="0">
                                      <a:latin typeface="Cambria Math" panose="02040503050406030204" pitchFamily="18" charset="0"/>
                                    </a:rPr>
                                    <m:t>𝑡</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a:latin typeface="Cambria Math" panose="02040503050406030204" pitchFamily="18" charset="0"/>
                                        </a:rPr>
                                        <m:t>𝑛</m:t>
                                      </m:r>
                                      <m:sSub>
                                        <m:sSubPr>
                                          <m:ctrlPr>
                                            <a:rPr lang="en-US" sz="1600" b="0" i="1">
                                              <a:latin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𝜔</m:t>
                                          </m:r>
                                        </m:e>
                                        <m:sub>
                                          <m:r>
                                            <a:rPr lang="en-US" sz="1600" b="0" i="1">
                                              <a:latin typeface="Cambria Math" panose="02040503050406030204" pitchFamily="18" charset="0"/>
                                            </a:rPr>
                                            <m:t>0</m:t>
                                          </m:r>
                                        </m:sub>
                                      </m:sSub>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d>
                                        <m:dPr>
                                          <m:ctrlPr>
                                            <a:rPr lang="en-US" sz="1600" b="0" i="1" smtClean="0">
                                              <a:latin typeface="Cambria Math" panose="02040503050406030204" pitchFamily="18" charset="0"/>
                                            </a:rPr>
                                          </m:ctrlPr>
                                        </m:dPr>
                                        <m:e>
                                          <m:r>
                                            <a:rPr lang="en-US" sz="1600" b="0" i="1">
                                              <a:latin typeface="Cambria Math" panose="02040503050406030204" pitchFamily="18" charset="0"/>
                                            </a:rPr>
                                            <m:t>𝑛</m:t>
                                          </m:r>
                                          <m:sSub>
                                            <m:sSubPr>
                                              <m:ctrlPr>
                                                <a:rPr lang="en-US" sz="1600" b="0" i="1">
                                                  <a:latin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𝜔</m:t>
                                              </m:r>
                                            </m:e>
                                            <m:sub>
                                              <m:r>
                                                <a:rPr lang="en-US" sz="1600" b="0" i="1">
                                                  <a:latin typeface="Cambria Math" panose="02040503050406030204" pitchFamily="18" charset="0"/>
                                                </a:rPr>
                                                <m:t>0</m:t>
                                              </m:r>
                                            </m:sub>
                                          </m:sSub>
                                          <m:r>
                                            <a:rPr lang="en-US" sz="1600" b="0" i="1" smtClean="0">
                                              <a:latin typeface="Cambria Math" panose="02040503050406030204" pitchFamily="18" charset="0"/>
                                            </a:rPr>
                                            <m:t>𝑡</m:t>
                                          </m:r>
                                        </m:e>
                                      </m:d>
                                    </m:e>
                                  </m:func>
                                </m:e>
                              </m:d>
                              <m:r>
                                <a:rPr lang="en-US" sz="1600" b="0" i="1" smtClean="0">
                                  <a:latin typeface="Cambria Math" panose="02040503050406030204" pitchFamily="18" charset="0"/>
                                </a:rPr>
                                <m:t>       </m:t>
                              </m:r>
                            </m:e>
                          </m:d>
                        </m:oMath>
                      </m:oMathPara>
                    </a14:m>
                    <a:endParaRPr lang="en-SG" sz="1600" b="0" dirty="0"/>
                  </a:p>
                </p:txBody>
              </p:sp>
            </mc:Choice>
            <mc:Fallback xmlns="">
              <p:sp>
                <p:nvSpPr>
                  <p:cNvPr id="82" name="TextBox 81"/>
                  <p:cNvSpPr txBox="1">
                    <a:spLocks noRot="1" noChangeAspect="1" noMove="1" noResize="1" noEditPoints="1" noAdjustHandles="1" noChangeArrowheads="1" noChangeShapeType="1" noTextEdit="1"/>
                  </p:cNvSpPr>
                  <p:nvPr/>
                </p:nvSpPr>
                <p:spPr>
                  <a:xfrm>
                    <a:off x="175374" y="5906628"/>
                    <a:ext cx="4462504" cy="553228"/>
                  </a:xfrm>
                  <a:prstGeom prst="rect">
                    <a:avLst/>
                  </a:prstGeom>
                  <a:blipFill rotWithShape="0">
                    <a:blip r:embed="rId3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167493" y="6526092"/>
                    <a:ext cx="3678892" cy="786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𝜋</m:t>
                              </m:r>
                            </m:den>
                          </m:f>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𝑐𝑜𝑠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𝜋</m:t>
                                  </m:r>
                                </m:e>
                              </m:d>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a:latin typeface="Cambria Math" panose="02040503050406030204" pitchFamily="18" charset="0"/>
                                    </a:rPr>
                                  </m:ctrlPr>
                                </m:mPr>
                                <m:mr>
                                  <m:e>
                                    <m:f>
                                      <m:fPr>
                                        <m:ctrlPr>
                                          <a:rPr lang="en-US" sz="1600" b="0" i="1">
                                            <a:latin typeface="Cambria Math" panose="02040503050406030204" pitchFamily="18" charset="0"/>
                                          </a:rPr>
                                        </m:ctrlPr>
                                      </m:fPr>
                                      <m:num>
                                        <m:r>
                                          <a:rPr lang="en-US" sz="1600" b="0" i="1">
                                            <a:latin typeface="Cambria Math" panose="02040503050406030204" pitchFamily="18" charset="0"/>
                                          </a:rPr>
                                          <m:t>4</m:t>
                                        </m:r>
                                      </m:num>
                                      <m:den>
                                        <m:r>
                                          <a:rPr lang="en-SG" sz="1600" b="0" i="1">
                                            <a:latin typeface="Cambria Math" panose="02040503050406030204" pitchFamily="18" charset="0"/>
                                          </a:rPr>
                                          <m:t>𝑛</m:t>
                                        </m:r>
                                        <m:r>
                                          <a:rPr lang="en-US" sz="1600" b="0" i="1">
                                            <a:latin typeface="Cambria Math" panose="02040503050406030204" pitchFamily="18" charset="0"/>
                                            <a:ea typeface="Cambria Math" panose="02040503050406030204" pitchFamily="18" charset="0"/>
                                          </a:rPr>
                                          <m:t>𝜋</m:t>
                                        </m:r>
                                      </m:den>
                                    </m:f>
                                  </m:e>
                                  <m:e>
                                    <m:r>
                                      <a:rPr lang="en-US" sz="1600" b="0" i="1">
                                        <a:latin typeface="Cambria Math" panose="02040503050406030204" pitchFamily="18" charset="0"/>
                                      </a:rPr>
                                      <m:t>𝑖𝑓</m:t>
                                    </m:r>
                                    <m:r>
                                      <a:rPr lang="en-US" sz="1600" b="0" i="1">
                                        <a:latin typeface="Cambria Math" panose="02040503050406030204" pitchFamily="18" charset="0"/>
                                      </a:rPr>
                                      <m:t> </m:t>
                                    </m:r>
                                    <m:r>
                                      <a:rPr lang="en-US" sz="1600" b="0" i="1">
                                        <a:latin typeface="Cambria Math" panose="02040503050406030204" pitchFamily="18" charset="0"/>
                                      </a:rPr>
                                      <m:t>𝑛</m:t>
                                    </m:r>
                                    <m:r>
                                      <a:rPr lang="en-US" sz="1600" b="0" i="1">
                                        <a:latin typeface="Cambria Math" panose="02040503050406030204" pitchFamily="18" charset="0"/>
                                      </a:rPr>
                                      <m:t> </m:t>
                                    </m:r>
                                    <m:r>
                                      <a:rPr lang="en-US" sz="1600" b="0" i="1">
                                        <a:latin typeface="Cambria Math" panose="02040503050406030204" pitchFamily="18" charset="0"/>
                                      </a:rPr>
                                      <m:t>𝑖𝑠</m:t>
                                    </m:r>
                                    <m:r>
                                      <a:rPr lang="en-US" sz="1600" b="0" i="1">
                                        <a:latin typeface="Cambria Math" panose="02040503050406030204" pitchFamily="18" charset="0"/>
                                      </a:rPr>
                                      <m:t> </m:t>
                                    </m:r>
                                    <m:r>
                                      <a:rPr lang="en-US" sz="1600" b="0" i="1">
                                        <a:latin typeface="Cambria Math" panose="02040503050406030204" pitchFamily="18" charset="0"/>
                                      </a:rPr>
                                      <m:t>𝑜𝑑𝑑</m:t>
                                    </m:r>
                                  </m:e>
                                </m:mr>
                                <m:mr>
                                  <m:e>
                                    <m:r>
                                      <a:rPr lang="en-US" sz="1600" b="0" i="1">
                                        <a:latin typeface="Cambria Math" panose="02040503050406030204" pitchFamily="18" charset="0"/>
                                      </a:rPr>
                                      <m:t>0</m:t>
                                    </m:r>
                                  </m:e>
                                  <m:e>
                                    <m:r>
                                      <a:rPr lang="en-US" sz="1600" b="0" i="1">
                                        <a:latin typeface="Cambria Math" panose="02040503050406030204" pitchFamily="18" charset="0"/>
                                      </a:rPr>
                                      <m:t>𝑖𝑓</m:t>
                                    </m:r>
                                    <m:r>
                                      <a:rPr lang="en-US" sz="1600" b="0" i="1">
                                        <a:latin typeface="Cambria Math" panose="02040503050406030204" pitchFamily="18" charset="0"/>
                                      </a:rPr>
                                      <m:t> </m:t>
                                    </m:r>
                                    <m:r>
                                      <a:rPr lang="en-US" sz="1600" b="0" i="1">
                                        <a:latin typeface="Cambria Math" panose="02040503050406030204" pitchFamily="18" charset="0"/>
                                      </a:rPr>
                                      <m:t>𝑛</m:t>
                                    </m:r>
                                    <m:r>
                                      <a:rPr lang="en-US" sz="1600" b="0" i="1">
                                        <a:latin typeface="Cambria Math" panose="02040503050406030204" pitchFamily="18" charset="0"/>
                                      </a:rPr>
                                      <m:t> </m:t>
                                    </m:r>
                                    <m:r>
                                      <a:rPr lang="en-US" sz="1600" b="0" i="1">
                                        <a:latin typeface="Cambria Math" panose="02040503050406030204" pitchFamily="18" charset="0"/>
                                      </a:rPr>
                                      <m:t>𝑖𝑠</m:t>
                                    </m:r>
                                    <m:r>
                                      <a:rPr lang="en-US" sz="1600" b="0" i="1">
                                        <a:latin typeface="Cambria Math" panose="02040503050406030204" pitchFamily="18" charset="0"/>
                                      </a:rPr>
                                      <m:t> </m:t>
                                    </m:r>
                                    <m:r>
                                      <a:rPr lang="en-US" sz="1600" b="0" i="1">
                                        <a:latin typeface="Cambria Math" panose="02040503050406030204" pitchFamily="18" charset="0"/>
                                      </a:rPr>
                                      <m:t>𝑒𝑣𝑒𝑛</m:t>
                                    </m:r>
                                  </m:e>
                                </m:mr>
                              </m:m>
                            </m:e>
                          </m:d>
                        </m:oMath>
                      </m:oMathPara>
                    </a14:m>
                    <a:endParaRPr lang="en-SG" sz="1600" b="0" dirty="0"/>
                  </a:p>
                </p:txBody>
              </p:sp>
            </mc:Choice>
            <mc:Fallback xmlns="">
              <p:sp>
                <p:nvSpPr>
                  <p:cNvPr id="87" name="TextBox 86"/>
                  <p:cNvSpPr txBox="1">
                    <a:spLocks noRot="1" noChangeAspect="1" noMove="1" noResize="1" noEditPoints="1" noAdjustHandles="1" noChangeArrowheads="1" noChangeShapeType="1" noTextEdit="1"/>
                  </p:cNvSpPr>
                  <p:nvPr/>
                </p:nvSpPr>
                <p:spPr>
                  <a:xfrm>
                    <a:off x="167493" y="6526092"/>
                    <a:ext cx="3678892" cy="786113"/>
                  </a:xfrm>
                  <a:prstGeom prst="rect">
                    <a:avLst/>
                  </a:prstGeom>
                  <a:blipFill rotWithShape="0">
                    <a:blip r:embed="rId34"/>
                    <a:stretch>
                      <a:fillRect/>
                    </a:stretch>
                  </a:blipFill>
                </p:spPr>
                <p:txBody>
                  <a:bodyPr/>
                  <a:lstStyle/>
                  <a:p>
                    <a:r>
                      <a:rPr lang="en-SG">
                        <a:noFill/>
                      </a:rPr>
                      <a:t> </a:t>
                    </a:r>
                  </a:p>
                </p:txBody>
              </p:sp>
            </mc:Fallback>
          </mc:AlternateContent>
        </p:grpSp>
        <p:sp>
          <p:nvSpPr>
            <p:cNvPr id="15" name="TextBox 14"/>
            <p:cNvSpPr txBox="1"/>
            <p:nvPr/>
          </p:nvSpPr>
          <p:spPr>
            <a:xfrm>
              <a:off x="453633" y="2461461"/>
              <a:ext cx="990574" cy="338554"/>
            </a:xfrm>
            <a:prstGeom prst="rect">
              <a:avLst/>
            </a:prstGeom>
            <a:noFill/>
          </p:spPr>
          <p:txBody>
            <a:bodyPr wrap="square" rtlCol="0">
              <a:spAutoFit/>
            </a:bodyPr>
            <a:lstStyle/>
            <a:p>
              <a:r>
                <a:rPr lang="en-US" sz="1600" dirty="0">
                  <a:latin typeface="Verdana"/>
                  <a:cs typeface="Verdana"/>
                </a:rPr>
                <a:t>Then</a:t>
              </a:r>
            </a:p>
          </p:txBody>
        </p:sp>
      </p:grpSp>
      <mc:AlternateContent xmlns:mc="http://schemas.openxmlformats.org/markup-compatibility/2006" xmlns:a14="http://schemas.microsoft.com/office/drawing/2010/main">
        <mc:Choice Requires="a14">
          <p:sp>
            <p:nvSpPr>
              <p:cNvPr id="83" name="TextBox 82"/>
              <p:cNvSpPr txBox="1"/>
              <p:nvPr/>
            </p:nvSpPr>
            <p:spPr>
              <a:xfrm>
                <a:off x="2915902" y="3361133"/>
                <a:ext cx="29354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/2</m:t>
                      </m:r>
                    </m:oMath>
                  </m:oMathPara>
                </a14:m>
                <a:endParaRPr lang="en-SG" sz="1200" b="0" dirty="0"/>
              </a:p>
            </p:txBody>
          </p:sp>
        </mc:Choice>
        <mc:Fallback xmlns="">
          <p:sp>
            <p:nvSpPr>
              <p:cNvPr id="83" name="TextBox 82"/>
              <p:cNvSpPr txBox="1">
                <a:spLocks noRot="1" noChangeAspect="1" noMove="1" noResize="1" noEditPoints="1" noAdjustHandles="1" noChangeArrowheads="1" noChangeShapeType="1" noTextEdit="1"/>
              </p:cNvSpPr>
              <p:nvPr/>
            </p:nvSpPr>
            <p:spPr>
              <a:xfrm>
                <a:off x="2915902" y="3361133"/>
                <a:ext cx="293542" cy="184666"/>
              </a:xfrm>
              <a:prstGeom prst="rect">
                <a:avLst/>
              </a:prstGeom>
              <a:blipFill rotWithShape="0">
                <a:blip r:embed="rId35"/>
                <a:stretch>
                  <a:fillRect l="-12500" r="-12500" b="-3225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2921789" y="3810299"/>
                <a:ext cx="12343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oMath>
                  </m:oMathPara>
                </a14:m>
                <a:endParaRPr lang="en-SG" sz="1200" b="0" dirty="0"/>
              </a:p>
            </p:txBody>
          </p:sp>
        </mc:Choice>
        <mc:Fallback xmlns="">
          <p:sp>
            <p:nvSpPr>
              <p:cNvPr id="84" name="TextBox 83"/>
              <p:cNvSpPr txBox="1">
                <a:spLocks noRot="1" noChangeAspect="1" noMove="1" noResize="1" noEditPoints="1" noAdjustHandles="1" noChangeArrowheads="1" noChangeShapeType="1" noTextEdit="1"/>
              </p:cNvSpPr>
              <p:nvPr/>
            </p:nvSpPr>
            <p:spPr>
              <a:xfrm>
                <a:off x="2921789" y="3810299"/>
                <a:ext cx="123431" cy="184666"/>
              </a:xfrm>
              <a:prstGeom prst="rect">
                <a:avLst/>
              </a:prstGeom>
              <a:blipFill rotWithShape="0">
                <a:blip r:embed="rId36"/>
                <a:stretch>
                  <a:fillRect l="-28571" r="-23810" b="-100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4782469" y="3361133"/>
                <a:ext cx="13324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oMath>
                  </m:oMathPara>
                </a14:m>
                <a:endParaRPr lang="en-SG" sz="1200" b="0" dirty="0"/>
              </a:p>
            </p:txBody>
          </p:sp>
        </mc:Choice>
        <mc:Fallback xmlns="">
          <p:sp>
            <p:nvSpPr>
              <p:cNvPr id="85" name="TextBox 84"/>
              <p:cNvSpPr txBox="1">
                <a:spLocks noRot="1" noChangeAspect="1" noMove="1" noResize="1" noEditPoints="1" noAdjustHandles="1" noChangeArrowheads="1" noChangeShapeType="1" noTextEdit="1"/>
              </p:cNvSpPr>
              <p:nvPr/>
            </p:nvSpPr>
            <p:spPr>
              <a:xfrm>
                <a:off x="4782469" y="3361133"/>
                <a:ext cx="133242" cy="184666"/>
              </a:xfrm>
              <a:prstGeom prst="rect">
                <a:avLst/>
              </a:prstGeom>
              <a:blipFill rotWithShape="0">
                <a:blip r:embed="rId37"/>
                <a:stretch>
                  <a:fillRect l="-28571" r="-28571" b="-645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4782469" y="3788548"/>
                <a:ext cx="29354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/2</m:t>
                      </m:r>
                    </m:oMath>
                  </m:oMathPara>
                </a14:m>
                <a:endParaRPr lang="en-SG" sz="1200" b="0" dirty="0"/>
              </a:p>
            </p:txBody>
          </p:sp>
        </mc:Choice>
        <mc:Fallback xmlns="">
          <p:sp>
            <p:nvSpPr>
              <p:cNvPr id="86" name="TextBox 85"/>
              <p:cNvSpPr txBox="1">
                <a:spLocks noRot="1" noChangeAspect="1" noMove="1" noResize="1" noEditPoints="1" noAdjustHandles="1" noChangeArrowheads="1" noChangeShapeType="1" noTextEdit="1"/>
              </p:cNvSpPr>
              <p:nvPr/>
            </p:nvSpPr>
            <p:spPr>
              <a:xfrm>
                <a:off x="4782469" y="3788548"/>
                <a:ext cx="293542" cy="184666"/>
              </a:xfrm>
              <a:prstGeom prst="rect">
                <a:avLst/>
              </a:prstGeom>
              <a:blipFill rotWithShape="0">
                <a:blip r:embed="rId38"/>
                <a:stretch>
                  <a:fillRect l="-12500" r="-12500" b="-32258"/>
                </a:stretch>
              </a:blipFill>
            </p:spPr>
            <p:txBody>
              <a:bodyPr/>
              <a:lstStyle/>
              <a:p>
                <a:r>
                  <a:rPr lang="en-SG">
                    <a:noFill/>
                  </a:rPr>
                  <a:t> </a:t>
                </a:r>
              </a:p>
            </p:txBody>
          </p:sp>
        </mc:Fallback>
      </mc:AlternateContent>
      <p:grpSp>
        <p:nvGrpSpPr>
          <p:cNvPr id="5" name="Group 4"/>
          <p:cNvGrpSpPr/>
          <p:nvPr/>
        </p:nvGrpSpPr>
        <p:grpSpPr>
          <a:xfrm>
            <a:off x="405921" y="4876244"/>
            <a:ext cx="8310428" cy="1627893"/>
            <a:chOff x="405921" y="5230107"/>
            <a:chExt cx="8310428" cy="1627893"/>
          </a:xfrm>
        </p:grpSpPr>
        <p:grpSp>
          <p:nvGrpSpPr>
            <p:cNvPr id="88" name="Group 87"/>
            <p:cNvGrpSpPr/>
            <p:nvPr/>
          </p:nvGrpSpPr>
          <p:grpSpPr>
            <a:xfrm>
              <a:off x="405921" y="5230107"/>
              <a:ext cx="8310428" cy="1627893"/>
              <a:chOff x="-228130" y="4555330"/>
              <a:chExt cx="8310428" cy="1627893"/>
            </a:xfrm>
          </p:grpSpPr>
          <p:sp>
            <p:nvSpPr>
              <p:cNvPr id="89" name="Rounded Rectangle 88"/>
              <p:cNvSpPr/>
              <p:nvPr/>
            </p:nvSpPr>
            <p:spPr>
              <a:xfrm>
                <a:off x="-228130" y="4555330"/>
                <a:ext cx="8310428" cy="1627893"/>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90" name="Group 89"/>
              <p:cNvGrpSpPr/>
              <p:nvPr/>
            </p:nvGrpSpPr>
            <p:grpSpPr>
              <a:xfrm>
                <a:off x="7511538" y="5207119"/>
                <a:ext cx="397666" cy="397666"/>
                <a:chOff x="7771382" y="2402099"/>
                <a:chExt cx="397666" cy="397666"/>
              </a:xfrm>
            </p:grpSpPr>
            <p:sp>
              <p:nvSpPr>
                <p:cNvPr id="92" name="Oval 91"/>
                <p:cNvSpPr/>
                <p:nvPr/>
              </p:nvSpPr>
              <p:spPr>
                <a:xfrm>
                  <a:off x="7771382" y="2402099"/>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Content Placeholder 2"/>
                <p:cNvSpPr txBox="1">
                  <a:spLocks/>
                </p:cNvSpPr>
                <p:nvPr/>
              </p:nvSpPr>
              <p:spPr>
                <a:xfrm>
                  <a:off x="7771382" y="2419719"/>
                  <a:ext cx="397666"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8</a:t>
                  </a:r>
                </a:p>
              </p:txBody>
            </p:sp>
          </p:grpSp>
          <mc:AlternateContent xmlns:mc="http://schemas.openxmlformats.org/markup-compatibility/2006" xmlns:a14="http://schemas.microsoft.com/office/drawing/2010/main">
            <mc:Choice Requires="a14">
              <p:sp>
                <p:nvSpPr>
                  <p:cNvPr id="91" name="TextBox 90"/>
                  <p:cNvSpPr txBox="1"/>
                  <p:nvPr/>
                </p:nvSpPr>
                <p:spPr>
                  <a:xfrm>
                    <a:off x="-109953" y="4854325"/>
                    <a:ext cx="4840108" cy="461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4</m:t>
                              </m:r>
                            </m:num>
                            <m:den>
                              <m:r>
                                <a:rPr lang="en-US" sz="1600" b="0" i="1" smtClean="0">
                                  <a:latin typeface="Cambria Math" panose="02040503050406030204" pitchFamily="18" charset="0"/>
                                  <a:ea typeface="Cambria Math" panose="02040503050406030204" pitchFamily="18" charset="0"/>
                                </a:rPr>
                                <m:t>𝜋</m:t>
                              </m:r>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sin</m:t>
                              </m:r>
                            </m:fName>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𝑡</m:t>
                                  </m:r>
                                </m:e>
                              </m:d>
                            </m:e>
                          </m:func>
                          <m:r>
                            <a:rPr lang="en-US" sz="1600" b="0" i="1" smtClean="0">
                              <a:latin typeface="Cambria Math" panose="02040503050406030204" pitchFamily="18" charset="0"/>
                            </a:rPr>
                            <m:t>+</m:t>
                          </m:r>
                          <m:f>
                            <m:fPr>
                              <m:ctrlPr>
                                <a:rPr lang="en-US" sz="1600" b="0" i="1">
                                  <a:latin typeface="Cambria Math" panose="02040503050406030204" pitchFamily="18" charset="0"/>
                                </a:rPr>
                              </m:ctrlPr>
                            </m:fPr>
                            <m:num>
                              <m:r>
                                <a:rPr lang="en-US" sz="1600" b="0" i="1">
                                  <a:latin typeface="Cambria Math" panose="02040503050406030204" pitchFamily="18" charset="0"/>
                                </a:rPr>
                                <m:t>4</m:t>
                              </m:r>
                            </m:num>
                            <m:den>
                              <m:r>
                                <a:rPr lang="en-US" sz="1600" b="0" i="1" smtClean="0">
                                  <a:latin typeface="Cambria Math" panose="02040503050406030204" pitchFamily="18" charset="0"/>
                                </a:rPr>
                                <m:t>3</m:t>
                              </m:r>
                              <m:r>
                                <a:rPr lang="en-US" sz="1600" b="0" i="1">
                                  <a:latin typeface="Cambria Math" panose="02040503050406030204" pitchFamily="18" charset="0"/>
                                  <a:ea typeface="Cambria Math" panose="02040503050406030204" pitchFamily="18" charset="0"/>
                                </a:rPr>
                                <m:t>𝜋</m:t>
                              </m:r>
                            </m:den>
                          </m:f>
                          <m:func>
                            <m:funcPr>
                              <m:ctrlPr>
                                <a:rPr lang="en-US" sz="1600" b="0" i="1">
                                  <a:latin typeface="Cambria Math" panose="02040503050406030204" pitchFamily="18" charset="0"/>
                                </a:rPr>
                              </m:ctrlPr>
                            </m:funcPr>
                            <m:fName>
                              <m:r>
                                <m:rPr>
                                  <m:sty m:val="p"/>
                                </m:rPr>
                                <a:rPr lang="en-US" sz="1600" b="0">
                                  <a:latin typeface="Cambria Math" panose="02040503050406030204" pitchFamily="18" charset="0"/>
                                </a:rPr>
                                <m:t>sin</m:t>
                              </m:r>
                            </m:fName>
                            <m:e>
                              <m:d>
                                <m:dPr>
                                  <m:ctrlPr>
                                    <a:rPr lang="en-US" sz="1600" b="0" i="1">
                                      <a:latin typeface="Cambria Math" panose="02040503050406030204" pitchFamily="18" charset="0"/>
                                    </a:rPr>
                                  </m:ctrlPr>
                                </m:dPr>
                                <m:e>
                                  <m:r>
                                    <a:rPr lang="en-US" sz="1600" b="0" i="1" smtClean="0">
                                      <a:latin typeface="Cambria Math" panose="02040503050406030204" pitchFamily="18" charset="0"/>
                                    </a:rPr>
                                    <m:t>3</m:t>
                                  </m:r>
                                  <m:sSub>
                                    <m:sSubPr>
                                      <m:ctrlPr>
                                        <a:rPr lang="en-US" sz="1600" b="0" i="1">
                                          <a:latin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𝜔</m:t>
                                      </m:r>
                                    </m:e>
                                    <m:sub>
                                      <m:r>
                                        <a:rPr lang="en-US" sz="1600" b="0" i="1">
                                          <a:latin typeface="Cambria Math" panose="02040503050406030204" pitchFamily="18" charset="0"/>
                                        </a:rPr>
                                        <m:t>0</m:t>
                                      </m:r>
                                    </m:sub>
                                  </m:sSub>
                                  <m:r>
                                    <a:rPr lang="en-US" sz="1600" b="0" i="1">
                                      <a:latin typeface="Cambria Math" panose="02040503050406030204" pitchFamily="18" charset="0"/>
                                    </a:rPr>
                                    <m:t>𝑡</m:t>
                                  </m:r>
                                </m:e>
                              </m:d>
                              <m:r>
                                <a:rPr lang="en-US" sz="1600" b="0" i="1" smtClean="0">
                                  <a:latin typeface="Cambria Math" panose="02040503050406030204" pitchFamily="18" charset="0"/>
                                </a:rPr>
                                <m:t>+</m:t>
                              </m:r>
                              <m:f>
                                <m:fPr>
                                  <m:ctrlPr>
                                    <a:rPr lang="en-US" sz="1600" b="0" i="1">
                                      <a:latin typeface="Cambria Math" panose="02040503050406030204" pitchFamily="18" charset="0"/>
                                    </a:rPr>
                                  </m:ctrlPr>
                                </m:fPr>
                                <m:num>
                                  <m:r>
                                    <a:rPr lang="en-US" sz="1600" b="0" i="1">
                                      <a:latin typeface="Cambria Math" panose="02040503050406030204" pitchFamily="18" charset="0"/>
                                    </a:rPr>
                                    <m:t>4</m:t>
                                  </m:r>
                                </m:num>
                                <m:den>
                                  <m:r>
                                    <a:rPr lang="en-US" sz="1600" b="0" i="1" smtClean="0">
                                      <a:latin typeface="Cambria Math" panose="02040503050406030204" pitchFamily="18" charset="0"/>
                                    </a:rPr>
                                    <m:t>5</m:t>
                                  </m:r>
                                  <m:r>
                                    <a:rPr lang="en-US" sz="1600" b="0" i="1">
                                      <a:latin typeface="Cambria Math" panose="02040503050406030204" pitchFamily="18" charset="0"/>
                                      <a:ea typeface="Cambria Math" panose="02040503050406030204" pitchFamily="18" charset="0"/>
                                    </a:rPr>
                                    <m:t>𝜋</m:t>
                                  </m:r>
                                </m:den>
                              </m:f>
                              <m:func>
                                <m:funcPr>
                                  <m:ctrlPr>
                                    <a:rPr lang="en-US" sz="1600" b="0" i="1">
                                      <a:latin typeface="Cambria Math" panose="02040503050406030204" pitchFamily="18" charset="0"/>
                                    </a:rPr>
                                  </m:ctrlPr>
                                </m:funcPr>
                                <m:fName>
                                  <m:r>
                                    <m:rPr>
                                      <m:sty m:val="p"/>
                                    </m:rPr>
                                    <a:rPr lang="en-US" sz="1600" b="0">
                                      <a:latin typeface="Cambria Math" panose="02040503050406030204" pitchFamily="18" charset="0"/>
                                    </a:rPr>
                                    <m:t>sin</m:t>
                                  </m:r>
                                </m:fName>
                                <m:e>
                                  <m:d>
                                    <m:dPr>
                                      <m:ctrlPr>
                                        <a:rPr lang="en-US" sz="1600" b="0" i="1">
                                          <a:latin typeface="Cambria Math" panose="02040503050406030204" pitchFamily="18" charset="0"/>
                                        </a:rPr>
                                      </m:ctrlPr>
                                    </m:dPr>
                                    <m:e>
                                      <m:sSub>
                                        <m:sSubPr>
                                          <m:ctrlPr>
                                            <a:rPr lang="en-US" sz="1600" b="0" i="1">
                                              <a:latin typeface="Cambria Math" panose="02040503050406030204" pitchFamily="18" charset="0"/>
                                            </a:rPr>
                                          </m:ctrlPr>
                                        </m:sSubPr>
                                        <m:e>
                                          <m:r>
                                            <a:rPr lang="en-US" sz="1600" b="0" i="1" smtClean="0">
                                              <a:latin typeface="Cambria Math" panose="02040503050406030204" pitchFamily="18" charset="0"/>
                                            </a:rPr>
                                            <m:t>5</m:t>
                                          </m:r>
                                          <m:r>
                                            <a:rPr lang="en-US" sz="1600" b="0" i="1">
                                              <a:latin typeface="Cambria Math" panose="02040503050406030204" pitchFamily="18" charset="0"/>
                                              <a:ea typeface="Cambria Math" panose="02040503050406030204" pitchFamily="18" charset="0"/>
                                            </a:rPr>
                                            <m:t>𝜔</m:t>
                                          </m:r>
                                        </m:e>
                                        <m:sub>
                                          <m:r>
                                            <a:rPr lang="en-US" sz="1600" b="0" i="1">
                                              <a:latin typeface="Cambria Math" panose="02040503050406030204" pitchFamily="18" charset="0"/>
                                            </a:rPr>
                                            <m:t>0</m:t>
                                          </m:r>
                                        </m:sub>
                                      </m:sSub>
                                      <m:r>
                                        <a:rPr lang="en-US" sz="1600" b="0" i="1">
                                          <a:latin typeface="Cambria Math" panose="02040503050406030204" pitchFamily="18" charset="0"/>
                                        </a:rPr>
                                        <m:t>𝑡</m:t>
                                      </m:r>
                                    </m:e>
                                  </m:d>
                                </m:e>
                              </m:func>
                              <m:r>
                                <a:rPr lang="en-US" sz="1600" b="0" i="1" smtClean="0">
                                  <a:latin typeface="Cambria Math" panose="02040503050406030204" pitchFamily="18" charset="0"/>
                                </a:rPr>
                                <m:t>+…</m:t>
                              </m:r>
                            </m:e>
                          </m:func>
                        </m:oMath>
                      </m:oMathPara>
                    </a14:m>
                    <a:endParaRPr lang="en-SG" sz="1600" b="0" dirty="0"/>
                  </a:p>
                </p:txBody>
              </p:sp>
            </mc:Choice>
            <mc:Fallback xmlns="">
              <p:sp>
                <p:nvSpPr>
                  <p:cNvPr id="91" name="TextBox 90"/>
                  <p:cNvSpPr txBox="1">
                    <a:spLocks noRot="1" noChangeAspect="1" noMove="1" noResize="1" noEditPoints="1" noAdjustHandles="1" noChangeArrowheads="1" noChangeShapeType="1" noTextEdit="1"/>
                  </p:cNvSpPr>
                  <p:nvPr/>
                </p:nvSpPr>
                <p:spPr>
                  <a:xfrm>
                    <a:off x="-109953" y="4854325"/>
                    <a:ext cx="4840108" cy="461729"/>
                  </a:xfrm>
                  <a:prstGeom prst="rect">
                    <a:avLst/>
                  </a:prstGeom>
                  <a:blipFill rotWithShape="0">
                    <a:blip r:embed="rId3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333709" y="5389872"/>
                    <a:ext cx="3075970" cy="671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𝑛</m:t>
                              </m:r>
                              <m:r>
                                <a:rPr lang="en-US" sz="1600" b="0" i="1" smtClean="0">
                                  <a:latin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m:t>
                              </m:r>
                            </m:sup>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4</m:t>
                                  </m:r>
                                </m:num>
                                <m:den>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ea typeface="Cambria Math" panose="02040503050406030204" pitchFamily="18" charset="0"/>
                                    </a:rPr>
                                    <m:t>𝜋</m:t>
                                  </m:r>
                                </m:den>
                              </m:f>
                              <m:r>
                                <a:rPr lang="en-US" sz="1600" b="0" i="1" smtClean="0">
                                  <a:latin typeface="Cambria Math" panose="02040503050406030204" pitchFamily="18" charset="0"/>
                                </a:rPr>
                                <m:t>𝑠𝑖𝑛</m:t>
                              </m:r>
                              <m:d>
                                <m:dPr>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𝑡</m:t>
                                  </m:r>
                                </m:e>
                              </m:d>
                            </m:e>
                          </m:nary>
                        </m:oMath>
                      </m:oMathPara>
                    </a14:m>
                    <a:endParaRPr lang="en-SG" sz="1600" b="0" dirty="0"/>
                  </a:p>
                </p:txBody>
              </p:sp>
            </mc:Choice>
            <mc:Fallback xmlns="">
              <p:sp>
                <p:nvSpPr>
                  <p:cNvPr id="94" name="TextBox 93"/>
                  <p:cNvSpPr txBox="1">
                    <a:spLocks noRot="1" noChangeAspect="1" noMove="1" noResize="1" noEditPoints="1" noAdjustHandles="1" noChangeArrowheads="1" noChangeShapeType="1" noTextEdit="1"/>
                  </p:cNvSpPr>
                  <p:nvPr/>
                </p:nvSpPr>
                <p:spPr>
                  <a:xfrm>
                    <a:off x="333709" y="5389872"/>
                    <a:ext cx="3075970" cy="671338"/>
                  </a:xfrm>
                  <a:prstGeom prst="rect">
                    <a:avLst/>
                  </a:prstGeom>
                  <a:blipFill rotWithShape="0">
                    <a:blip r:embed="rId40"/>
                    <a:stretch>
                      <a:fillRect/>
                    </a:stretch>
                  </a:blipFill>
                </p:spPr>
                <p:txBody>
                  <a:bodyPr/>
                  <a:lstStyle/>
                  <a:p>
                    <a:r>
                      <a:rPr lang="en-SG">
                        <a:noFill/>
                      </a:rPr>
                      <a:t> </a:t>
                    </a:r>
                  </a:p>
                </p:txBody>
              </p:sp>
            </mc:Fallback>
          </mc:AlternateContent>
        </p:grpSp>
        <p:sp>
          <p:nvSpPr>
            <p:cNvPr id="17" name="TextBox 16"/>
            <p:cNvSpPr txBox="1"/>
            <p:nvPr/>
          </p:nvSpPr>
          <p:spPr>
            <a:xfrm>
              <a:off x="453633" y="5249446"/>
              <a:ext cx="1523960" cy="338554"/>
            </a:xfrm>
            <a:prstGeom prst="rect">
              <a:avLst/>
            </a:prstGeom>
            <a:noFill/>
          </p:spPr>
          <p:txBody>
            <a:bodyPr wrap="square" rtlCol="0">
              <a:spAutoFit/>
            </a:bodyPr>
            <a:lstStyle/>
            <a:p>
              <a:r>
                <a:rPr lang="en-US" sz="1600" dirty="0">
                  <a:latin typeface="Verdana"/>
                  <a:cs typeface="Verdana"/>
                </a:rPr>
                <a:t>Therefore</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FOURIER SERIES REPRESENTATION OF SIGNALS</a:t>
            </a:r>
          </a:p>
        </p:txBody>
      </p:sp>
      <p:grpSp>
        <p:nvGrpSpPr>
          <p:cNvPr id="8" name="Group 7"/>
          <p:cNvGrpSpPr/>
          <p:nvPr/>
        </p:nvGrpSpPr>
        <p:grpSpPr>
          <a:xfrm>
            <a:off x="3419475" y="1295400"/>
            <a:ext cx="2663825" cy="600075"/>
            <a:chOff x="3419475" y="1295400"/>
            <a:chExt cx="2663825" cy="600075"/>
          </a:xfrm>
        </p:grpSpPr>
        <p:cxnSp>
          <p:nvCxnSpPr>
            <p:cNvPr id="4" name="Straight Arrow Connector 3"/>
            <p:cNvCxnSpPr/>
            <p:nvPr/>
          </p:nvCxnSpPr>
          <p:spPr>
            <a:xfrm flipV="1">
              <a:off x="3419475" y="1295400"/>
              <a:ext cx="0" cy="6000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419475" y="1895475"/>
              <a:ext cx="266382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p:cNvSpPr txBox="1"/>
              <p:nvPr/>
            </p:nvSpPr>
            <p:spPr>
              <a:xfrm>
                <a:off x="3101975" y="1255712"/>
                <a:ext cx="240258"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𝑓</m:t>
                      </m:r>
                      <m:r>
                        <a:rPr lang="en-US" sz="900" b="0" i="1" smtClean="0">
                          <a:latin typeface="Cambria Math" panose="02040503050406030204" pitchFamily="18" charset="0"/>
                        </a:rPr>
                        <m:t>(</m:t>
                      </m:r>
                      <m:r>
                        <a:rPr lang="en-US" sz="900" b="0" i="1" smtClean="0">
                          <a:latin typeface="Cambria Math" panose="02040503050406030204" pitchFamily="18" charset="0"/>
                        </a:rPr>
                        <m:t>𝑡</m:t>
                      </m:r>
                      <m:r>
                        <a:rPr lang="en-US" sz="900" b="0" i="1" smtClean="0">
                          <a:latin typeface="Cambria Math" panose="02040503050406030204" pitchFamily="18" charset="0"/>
                        </a:rPr>
                        <m:t>)</m:t>
                      </m:r>
                    </m:oMath>
                  </m:oMathPara>
                </a14:m>
                <a:endParaRPr lang="en-SG" sz="900" b="0" dirty="0"/>
              </a:p>
            </p:txBody>
          </p:sp>
        </mc:Choice>
        <mc:Fallback xmlns="">
          <p:sp>
            <p:nvSpPr>
              <p:cNvPr id="9" name="TextBox 8"/>
              <p:cNvSpPr txBox="1">
                <a:spLocks noRot="1" noChangeAspect="1" noMove="1" noResize="1" noEditPoints="1" noAdjustHandles="1" noChangeArrowheads="1" noChangeShapeType="1" noTextEdit="1"/>
              </p:cNvSpPr>
              <p:nvPr/>
            </p:nvSpPr>
            <p:spPr>
              <a:xfrm>
                <a:off x="3101975" y="1255712"/>
                <a:ext cx="240258" cy="138499"/>
              </a:xfrm>
              <a:prstGeom prst="rect">
                <a:avLst/>
              </a:prstGeom>
              <a:blipFill rotWithShape="0">
                <a:blip r:embed="rId5"/>
                <a:stretch>
                  <a:fillRect l="-17949" r="-17949" b="-3478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249259" y="1458453"/>
                <a:ext cx="9297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1</m:t>
                      </m:r>
                    </m:oMath>
                  </m:oMathPara>
                </a14:m>
                <a:endParaRPr lang="en-SG" sz="900" b="0" dirty="0"/>
              </a:p>
            </p:txBody>
          </p:sp>
        </mc:Choice>
        <mc:Fallback xmlns="">
          <p:sp>
            <p:nvSpPr>
              <p:cNvPr id="11" name="TextBox 10"/>
              <p:cNvSpPr txBox="1">
                <a:spLocks noRot="1" noChangeAspect="1" noMove="1" noResize="1" noEditPoints="1" noAdjustHandles="1" noChangeArrowheads="1" noChangeShapeType="1" noTextEdit="1"/>
              </p:cNvSpPr>
              <p:nvPr/>
            </p:nvSpPr>
            <p:spPr>
              <a:xfrm>
                <a:off x="3249259" y="1458453"/>
                <a:ext cx="92974" cy="138499"/>
              </a:xfrm>
              <a:prstGeom prst="rect">
                <a:avLst/>
              </a:prstGeom>
              <a:blipFill rotWithShape="0">
                <a:blip r:embed="rId6"/>
                <a:stretch>
                  <a:fillRect l="-33333" r="-33333" b="-869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007358" y="1925036"/>
                <a:ext cx="7655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𝑡</m:t>
                      </m:r>
                    </m:oMath>
                  </m:oMathPara>
                </a14:m>
                <a:endParaRPr lang="en-SG" sz="900" b="0" dirty="0"/>
              </a:p>
            </p:txBody>
          </p:sp>
        </mc:Choice>
        <mc:Fallback xmlns="">
          <p:sp>
            <p:nvSpPr>
              <p:cNvPr id="12" name="TextBox 11"/>
              <p:cNvSpPr txBox="1">
                <a:spLocks noRot="1" noChangeAspect="1" noMove="1" noResize="1" noEditPoints="1" noAdjustHandles="1" noChangeArrowheads="1" noChangeShapeType="1" noTextEdit="1"/>
              </p:cNvSpPr>
              <p:nvPr/>
            </p:nvSpPr>
            <p:spPr>
              <a:xfrm>
                <a:off x="6007358" y="1925036"/>
                <a:ext cx="76559" cy="138499"/>
              </a:xfrm>
              <a:prstGeom prst="rect">
                <a:avLst/>
              </a:prstGeom>
              <a:blipFill rotWithShape="0">
                <a:blip r:embed="rId7"/>
                <a:stretch>
                  <a:fillRect l="-30769" r="-23077" b="-43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908425" y="2321911"/>
                <a:ext cx="100348"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𝑇</m:t>
                      </m:r>
                    </m:oMath>
                  </m:oMathPara>
                </a14:m>
                <a:endParaRPr lang="en-SG" sz="900" b="0" dirty="0"/>
              </a:p>
            </p:txBody>
          </p:sp>
        </mc:Choice>
        <mc:Fallback xmlns="">
          <p:sp>
            <p:nvSpPr>
              <p:cNvPr id="13" name="TextBox 12"/>
              <p:cNvSpPr txBox="1">
                <a:spLocks noRot="1" noChangeAspect="1" noMove="1" noResize="1" noEditPoints="1" noAdjustHandles="1" noChangeArrowheads="1" noChangeShapeType="1" noTextEdit="1"/>
              </p:cNvSpPr>
              <p:nvPr/>
            </p:nvSpPr>
            <p:spPr>
              <a:xfrm>
                <a:off x="3908425" y="2321911"/>
                <a:ext cx="100348" cy="138499"/>
              </a:xfrm>
              <a:prstGeom prst="rect">
                <a:avLst/>
              </a:prstGeom>
              <a:blipFill rotWithShape="0">
                <a:blip r:embed="rId8"/>
                <a:stretch>
                  <a:fillRect l="-29412" r="-17647" b="-8696"/>
                </a:stretch>
              </a:blipFill>
            </p:spPr>
            <p:txBody>
              <a:bodyPr/>
              <a:lstStyle/>
              <a:p>
                <a:r>
                  <a:rPr lang="en-SG">
                    <a:noFill/>
                  </a:rPr>
                  <a:t> </a:t>
                </a:r>
              </a:p>
            </p:txBody>
          </p:sp>
        </mc:Fallback>
      </mc:AlternateContent>
      <p:cxnSp>
        <p:nvCxnSpPr>
          <p:cNvPr id="16" name="Straight Connector 15"/>
          <p:cNvCxnSpPr/>
          <p:nvPr/>
        </p:nvCxnSpPr>
        <p:spPr>
          <a:xfrm>
            <a:off x="3419475" y="1526188"/>
            <a:ext cx="6127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014329" y="1526189"/>
            <a:ext cx="0" cy="7629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008773" y="2274694"/>
            <a:ext cx="62514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614402" y="1526188"/>
            <a:ext cx="0" cy="7629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95813" y="1526188"/>
            <a:ext cx="6175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195430" y="1526189"/>
            <a:ext cx="0" cy="7629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89874" y="2274694"/>
            <a:ext cx="60370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774073" y="1895475"/>
            <a:ext cx="0" cy="393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1"/>
          </p:cNvCxnSpPr>
          <p:nvPr/>
        </p:nvCxnSpPr>
        <p:spPr>
          <a:xfrm flipH="1" flipV="1">
            <a:off x="3419476" y="2391160"/>
            <a:ext cx="48894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3" idx="3"/>
          </p:cNvCxnSpPr>
          <p:nvPr/>
        </p:nvCxnSpPr>
        <p:spPr>
          <a:xfrm flipV="1">
            <a:off x="4008773" y="2391160"/>
            <a:ext cx="5683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891" name="Straight Connector 37890"/>
          <p:cNvCxnSpPr/>
          <p:nvPr/>
        </p:nvCxnSpPr>
        <p:spPr>
          <a:xfrm>
            <a:off x="4572000" y="2321911"/>
            <a:ext cx="0" cy="138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419475" y="2321911"/>
            <a:ext cx="0" cy="138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895" name="TextBox 37894"/>
          <p:cNvSpPr txBox="1"/>
          <p:nvPr/>
        </p:nvSpPr>
        <p:spPr>
          <a:xfrm>
            <a:off x="2017345" y="2970848"/>
            <a:ext cx="1646605" cy="261610"/>
          </a:xfrm>
          <a:prstGeom prst="rect">
            <a:avLst/>
          </a:prstGeom>
          <a:noFill/>
        </p:spPr>
        <p:txBody>
          <a:bodyPr wrap="none" rtlCol="0">
            <a:spAutoFit/>
          </a:bodyPr>
          <a:lstStyle/>
          <a:p>
            <a:r>
              <a:rPr lang="en-US" sz="1100" b="0" dirty="0">
                <a:latin typeface="+mj-lt"/>
              </a:rPr>
              <a:t>individual harmonics</a:t>
            </a:r>
            <a:endParaRPr lang="en-SG" sz="1100" b="0" dirty="0">
              <a:latin typeface="+mj-lt"/>
            </a:endParaRPr>
          </a:p>
        </p:txBody>
      </p:sp>
      <mc:AlternateContent xmlns:mc="http://schemas.openxmlformats.org/markup-compatibility/2006" xmlns:a14="http://schemas.microsoft.com/office/drawing/2010/main">
        <mc:Choice Requires="a14">
          <p:sp>
            <p:nvSpPr>
              <p:cNvPr id="42" name="TextBox 41"/>
              <p:cNvSpPr txBox="1"/>
              <p:nvPr/>
            </p:nvSpPr>
            <p:spPr>
              <a:xfrm>
                <a:off x="1667854" y="3436894"/>
                <a:ext cx="257506" cy="215444"/>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p>
            </p:txBody>
          </p:sp>
        </mc:Choice>
        <mc:Fallback xmlns="">
          <p:sp>
            <p:nvSpPr>
              <p:cNvPr id="42" name="TextBox 41"/>
              <p:cNvSpPr txBox="1">
                <a:spLocks noRot="1" noChangeAspect="1" noMove="1" noResize="1" noEditPoints="1" noAdjustHandles="1" noChangeArrowheads="1" noChangeShapeType="1" noTextEdit="1"/>
              </p:cNvSpPr>
              <p:nvPr/>
            </p:nvSpPr>
            <p:spPr>
              <a:xfrm>
                <a:off x="1667854" y="3436894"/>
                <a:ext cx="257506" cy="215444"/>
              </a:xfrm>
              <a:prstGeom prst="rect">
                <a:avLst/>
              </a:prstGeom>
              <a:blipFill rotWithShape="0">
                <a:blip r:embed="rId9"/>
                <a:stretch>
                  <a:fillRect l="-9524" r="-4762" b="-171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574539" y="4070307"/>
                <a:ext cx="356893" cy="215444"/>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3</m:t>
                          </m:r>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p>
            </p:txBody>
          </p:sp>
        </mc:Choice>
        <mc:Fallback xmlns="">
          <p:sp>
            <p:nvSpPr>
              <p:cNvPr id="43" name="TextBox 42"/>
              <p:cNvSpPr txBox="1">
                <a:spLocks noRot="1" noChangeAspect="1" noMove="1" noResize="1" noEditPoints="1" noAdjustHandles="1" noChangeArrowheads="1" noChangeShapeType="1" noTextEdit="1"/>
              </p:cNvSpPr>
              <p:nvPr/>
            </p:nvSpPr>
            <p:spPr>
              <a:xfrm>
                <a:off x="1574539" y="4070307"/>
                <a:ext cx="356893" cy="215444"/>
              </a:xfrm>
              <a:prstGeom prst="rect">
                <a:avLst/>
              </a:prstGeom>
              <a:blipFill rotWithShape="0">
                <a:blip r:embed="rId10"/>
                <a:stretch>
                  <a:fillRect l="-10169" r="-1695" b="-171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1574539" y="4703720"/>
                <a:ext cx="356893" cy="215444"/>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5</m:t>
                          </m:r>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p>
            </p:txBody>
          </p:sp>
        </mc:Choice>
        <mc:Fallback xmlns="">
          <p:sp>
            <p:nvSpPr>
              <p:cNvPr id="44" name="TextBox 43"/>
              <p:cNvSpPr txBox="1">
                <a:spLocks noRot="1" noChangeAspect="1" noMove="1" noResize="1" noEditPoints="1" noAdjustHandles="1" noChangeArrowheads="1" noChangeShapeType="1" noTextEdit="1"/>
              </p:cNvSpPr>
              <p:nvPr/>
            </p:nvSpPr>
            <p:spPr>
              <a:xfrm>
                <a:off x="1574539" y="4703720"/>
                <a:ext cx="356893" cy="215444"/>
              </a:xfrm>
              <a:prstGeom prst="rect">
                <a:avLst/>
              </a:prstGeom>
              <a:blipFill rotWithShape="0">
                <a:blip r:embed="rId11"/>
                <a:stretch>
                  <a:fillRect l="-10169" r="-1695" b="-171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521640" y="5470395"/>
                <a:ext cx="409792" cy="215444"/>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p>
            </p:txBody>
          </p:sp>
        </mc:Choice>
        <mc:Fallback xmlns="">
          <p:sp>
            <p:nvSpPr>
              <p:cNvPr id="45" name="TextBox 44"/>
              <p:cNvSpPr txBox="1">
                <a:spLocks noRot="1" noChangeAspect="1" noMove="1" noResize="1" noEditPoints="1" noAdjustHandles="1" noChangeArrowheads="1" noChangeShapeType="1" noTextEdit="1"/>
              </p:cNvSpPr>
              <p:nvPr/>
            </p:nvSpPr>
            <p:spPr>
              <a:xfrm>
                <a:off x="1521640" y="5470395"/>
                <a:ext cx="409792" cy="215444"/>
              </a:xfrm>
              <a:prstGeom prst="rect">
                <a:avLst/>
              </a:prstGeom>
              <a:blipFill rotWithShape="0">
                <a:blip r:embed="rId12"/>
                <a:stretch>
                  <a:fillRect l="-5970" r="-2985" b="-1388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189874" y="3544616"/>
                <a:ext cx="257506" cy="215444"/>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p>
            </p:txBody>
          </p:sp>
        </mc:Choice>
        <mc:Fallback xmlns="">
          <p:sp>
            <p:nvSpPr>
              <p:cNvPr id="46" name="TextBox 45"/>
              <p:cNvSpPr txBox="1">
                <a:spLocks noRot="1" noChangeAspect="1" noMove="1" noResize="1" noEditPoints="1" noAdjustHandles="1" noChangeArrowheads="1" noChangeShapeType="1" noTextEdit="1"/>
              </p:cNvSpPr>
              <p:nvPr/>
            </p:nvSpPr>
            <p:spPr>
              <a:xfrm>
                <a:off x="5189874" y="3544616"/>
                <a:ext cx="257506" cy="215444"/>
              </a:xfrm>
              <a:prstGeom prst="rect">
                <a:avLst/>
              </a:prstGeom>
              <a:blipFill rotWithShape="0">
                <a:blip r:embed="rId13"/>
                <a:stretch>
                  <a:fillRect l="-6977" r="-2326" b="-1388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802184" y="4178029"/>
                <a:ext cx="651268" cy="215444"/>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sSub>
                            <m:sSubPr>
                              <m:ctrlPr>
                                <a:rPr lang="en-US" sz="1400" b="0" i="1">
                                  <a:latin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𝜔</m:t>
                              </m:r>
                            </m:e>
                            <m:sub>
                              <m:r>
                                <a:rPr lang="en-US" sz="1400" b="0" i="1">
                                  <a:latin typeface="Cambria Math" panose="02040503050406030204" pitchFamily="18" charset="0"/>
                                </a:rPr>
                                <m:t>0</m:t>
                              </m:r>
                            </m:sub>
                          </m:sSub>
                          <m:r>
                            <m:rPr>
                              <m:nor/>
                            </m:rPr>
                            <a:rPr lang="en-US" sz="1400" b="0" i="0" smtClean="0">
                              <a:latin typeface="Cambria Math" panose="02040503050406030204" pitchFamily="18" charset="0"/>
                            </a:rPr>
                            <m:t>,</m:t>
                          </m:r>
                          <m:r>
                            <m:rPr>
                              <m:nor/>
                            </m:rPr>
                            <a:rPr lang="en-SG" sz="1400" b="0" dirty="0"/>
                            <m:t> </m:t>
                          </m:r>
                          <m:r>
                            <a:rPr lang="en-US" sz="1400" b="0" i="1" smtClean="0">
                              <a:latin typeface="Cambria Math" panose="02040503050406030204" pitchFamily="18" charset="0"/>
                            </a:rPr>
                            <m:t>3</m:t>
                          </m:r>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p>
            </p:txBody>
          </p:sp>
        </mc:Choice>
        <mc:Fallback xmlns="">
          <p:sp>
            <p:nvSpPr>
              <p:cNvPr id="47" name="TextBox 46"/>
              <p:cNvSpPr txBox="1">
                <a:spLocks noRot="1" noChangeAspect="1" noMove="1" noResize="1" noEditPoints="1" noAdjustHandles="1" noChangeArrowheads="1" noChangeShapeType="1" noTextEdit="1"/>
              </p:cNvSpPr>
              <p:nvPr/>
            </p:nvSpPr>
            <p:spPr>
              <a:xfrm>
                <a:off x="4802184" y="4178029"/>
                <a:ext cx="651268" cy="215444"/>
              </a:xfrm>
              <a:prstGeom prst="rect">
                <a:avLst/>
              </a:prstGeom>
              <a:blipFill rotWithShape="0">
                <a:blip r:embed="rId14"/>
                <a:stretch>
                  <a:fillRect l="-3738" r="-935" b="-1388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4549487" y="4753805"/>
                <a:ext cx="903965" cy="215444"/>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sSub>
                            <m:sSubPr>
                              <m:ctrlPr>
                                <a:rPr lang="en-US" sz="1400" b="0" i="1">
                                  <a:latin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𝜔</m:t>
                              </m:r>
                            </m:e>
                            <m:sub>
                              <m:r>
                                <a:rPr lang="en-US" sz="1400" b="0" i="1">
                                  <a:latin typeface="Cambria Math" panose="02040503050406030204" pitchFamily="18" charset="0"/>
                                </a:rPr>
                                <m:t>0</m:t>
                              </m:r>
                            </m:sub>
                          </m:sSub>
                          <m:r>
                            <m:rPr>
                              <m:nor/>
                            </m:rPr>
                            <a:rPr lang="en-US" sz="1400" b="0" i="0" smtClean="0">
                              <a:latin typeface="Cambria Math" panose="02040503050406030204" pitchFamily="18" charset="0"/>
                            </a:rPr>
                            <m:t>,</m:t>
                          </m:r>
                          <m:sSub>
                            <m:sSubPr>
                              <m:ctrlPr>
                                <a:rPr lang="en-US" sz="1400" b="0" i="1">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3</m:t>
                              </m:r>
                            </m:e>
                            <m:sub>
                              <m:r>
                                <a:rPr lang="en-US" sz="1400" b="0" i="1">
                                  <a:latin typeface="Cambria Math" panose="02040503050406030204" pitchFamily="18" charset="0"/>
                                </a:rPr>
                                <m:t>0</m:t>
                              </m:r>
                            </m:sub>
                          </m:sSub>
                          <m:r>
                            <m:rPr>
                              <m:nor/>
                            </m:rPr>
                            <a:rPr lang="en-US" sz="1400" b="0" i="0" smtClean="0">
                              <a:latin typeface="Cambria Math" panose="02040503050406030204" pitchFamily="18" charset="0"/>
                            </a:rPr>
                            <m:t>,</m:t>
                          </m:r>
                          <m:r>
                            <m:rPr>
                              <m:nor/>
                            </m:rPr>
                            <a:rPr lang="en-SG" sz="1400" b="0" dirty="0"/>
                            <m:t> </m:t>
                          </m:r>
                          <m:r>
                            <a:rPr lang="en-US" sz="1400" b="0" i="1" smtClean="0">
                              <a:latin typeface="Cambria Math" panose="02040503050406030204" pitchFamily="18" charset="0"/>
                            </a:rPr>
                            <m:t>5</m:t>
                          </m:r>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9487" y="4753805"/>
                <a:ext cx="903965" cy="215444"/>
              </a:xfrm>
              <a:prstGeom prst="rect">
                <a:avLst/>
              </a:prstGeom>
              <a:blipFill rotWithShape="0">
                <a:blip r:embed="rId15"/>
                <a:stretch>
                  <a:fillRect l="-2013" b="-171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4254837" y="5693633"/>
                <a:ext cx="1618392" cy="215444"/>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sSub>
                            <m:sSubPr>
                              <m:ctrlPr>
                                <a:rPr lang="en-US" sz="1400" b="0" i="1">
                                  <a:latin typeface="Cambria Math" panose="02040503050406030204" pitchFamily="18" charset="0"/>
                                </a:rPr>
                              </m:ctrlPr>
                            </m:sSubPr>
                            <m:e>
                              <m:sSub>
                                <m:sSubPr>
                                  <m:ctrlPr>
                                    <a:rPr lang="en-US" sz="1400" b="0" i="1">
                                      <a:latin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𝜔</m:t>
                                  </m:r>
                                </m:e>
                                <m:sub>
                                  <m:r>
                                    <a:rPr lang="en-US" sz="1400" b="0" i="1">
                                      <a:latin typeface="Cambria Math" panose="02040503050406030204" pitchFamily="18" charset="0"/>
                                    </a:rPr>
                                    <m:t>0</m:t>
                                  </m:r>
                                </m:sub>
                              </m:sSub>
                              <m:r>
                                <m:rPr>
                                  <m:nor/>
                                </m:rPr>
                                <a:rPr lang="en-US" sz="1400" b="0">
                                  <a:latin typeface="Cambria Math" panose="02040503050406030204" pitchFamily="18" charset="0"/>
                                </a:rPr>
                                <m:t>,</m:t>
                              </m:r>
                              <m:sSub>
                                <m:sSubPr>
                                  <m:ctrlPr>
                                    <a:rPr lang="en-US" sz="1400" b="0" i="1">
                                      <a:latin typeface="Cambria Math" panose="02040503050406030204" pitchFamily="18" charset="0"/>
                                    </a:rPr>
                                  </m:ctrlPr>
                                </m:sSubPr>
                                <m:e>
                                  <m:r>
                                    <a:rPr lang="en-US" sz="1400" b="0" i="1">
                                      <a:latin typeface="Cambria Math" panose="02040503050406030204" pitchFamily="18" charset="0"/>
                                    </a:rPr>
                                    <m:t> </m:t>
                                  </m:r>
                                  <m:r>
                                    <a:rPr lang="en-US" sz="1400" b="0" i="1">
                                      <a:latin typeface="Cambria Math" panose="02040503050406030204" pitchFamily="18" charset="0"/>
                                      <a:ea typeface="Cambria Math" panose="02040503050406030204" pitchFamily="18" charset="0"/>
                                    </a:rPr>
                                    <m:t>3</m:t>
                                  </m:r>
                                </m:e>
                                <m:sub>
                                  <m:r>
                                    <a:rPr lang="en-US" sz="1400" b="0" i="1">
                                      <a:latin typeface="Cambria Math" panose="02040503050406030204" pitchFamily="18" charset="0"/>
                                    </a:rPr>
                                    <m:t>0</m:t>
                                  </m:r>
                                </m:sub>
                              </m:sSub>
                              <m:r>
                                <m:rPr>
                                  <m:nor/>
                                </m:rPr>
                                <a:rPr lang="en-US" sz="1400" b="0">
                                  <a:latin typeface="Cambria Math" panose="02040503050406030204" pitchFamily="18" charset="0"/>
                                </a:rPr>
                                <m:t>,</m:t>
                              </m:r>
                              <m:r>
                                <m:rPr>
                                  <m:nor/>
                                </m:rPr>
                                <a:rPr lang="en-SG" sz="1400" b="0" dirty="0"/>
                                <m:t> </m:t>
                              </m:r>
                              <m:r>
                                <a:rPr lang="en-US" sz="1400" b="0" i="1">
                                  <a:latin typeface="Cambria Math" panose="02040503050406030204" pitchFamily="18" charset="0"/>
                                </a:rPr>
                                <m:t>5</m:t>
                              </m:r>
                              <m:r>
                                <a:rPr lang="en-US" sz="1400" b="0" i="1">
                                  <a:latin typeface="Cambria Math" panose="02040503050406030204" pitchFamily="18" charset="0"/>
                                  <a:ea typeface="Cambria Math" panose="02040503050406030204" pitchFamily="18" charset="0"/>
                                </a:rPr>
                                <m:t>𝜔</m:t>
                              </m:r>
                            </m:e>
                            <m:sub>
                              <m:r>
                                <a:rPr lang="en-US" sz="1400" b="0" i="1">
                                  <a:latin typeface="Cambria Math" panose="02040503050406030204" pitchFamily="18" charset="0"/>
                                </a:rPr>
                                <m:t>0</m:t>
                              </m:r>
                            </m:sub>
                          </m:sSub>
                          <m:r>
                            <m:rPr>
                              <m:nor/>
                            </m:rPr>
                            <a:rPr lang="en-US" sz="1400" b="0" i="0" smtClean="0">
                              <a:latin typeface="Cambria Math" panose="02040503050406030204" pitchFamily="18" charset="0"/>
                            </a:rPr>
                            <m:t>,</m:t>
                          </m:r>
                          <m:r>
                            <a:rPr lang="en-US" sz="1400" b="0" i="1" smtClean="0">
                              <a:latin typeface="Cambria Math" panose="02040503050406030204" pitchFamily="18" charset="0"/>
                            </a:rPr>
                            <m:t>…,</m:t>
                          </m:r>
                          <m:r>
                            <m:rPr>
                              <m:nor/>
                            </m:rPr>
                            <a:rPr lang="en-SG" sz="1400" b="0" dirty="0"/>
                            <m:t> </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p>
            </p:txBody>
          </p:sp>
        </mc:Choice>
        <mc:Fallback xmlns="">
          <p:sp>
            <p:nvSpPr>
              <p:cNvPr id="49" name="TextBox 48"/>
              <p:cNvSpPr txBox="1">
                <a:spLocks noRot="1" noChangeAspect="1" noMove="1" noResize="1" noEditPoints="1" noAdjustHandles="1" noChangeArrowheads="1" noChangeShapeType="1" noTextEdit="1"/>
              </p:cNvSpPr>
              <p:nvPr/>
            </p:nvSpPr>
            <p:spPr>
              <a:xfrm>
                <a:off x="4254837" y="5693633"/>
                <a:ext cx="1618392" cy="215444"/>
              </a:xfrm>
              <a:prstGeom prst="rect">
                <a:avLst/>
              </a:prstGeom>
              <a:blipFill rotWithShape="0">
                <a:blip r:embed="rId16"/>
                <a:stretch>
                  <a:fillRect l="-1132" r="-377" b="-17143"/>
                </a:stretch>
              </a:blipFill>
            </p:spPr>
            <p:txBody>
              <a:bodyPr/>
              <a:lstStyle/>
              <a:p>
                <a:r>
                  <a:rPr lang="en-SG">
                    <a:noFill/>
                  </a:rPr>
                  <a:t> </a:t>
                </a:r>
              </a:p>
            </p:txBody>
          </p:sp>
        </mc:Fallback>
      </mc:AlternateContent>
      <p:sp>
        <p:nvSpPr>
          <p:cNvPr id="50" name="TextBox 49"/>
          <p:cNvSpPr txBox="1"/>
          <p:nvPr/>
        </p:nvSpPr>
        <p:spPr>
          <a:xfrm>
            <a:off x="5594608" y="2970848"/>
            <a:ext cx="1677062" cy="261610"/>
          </a:xfrm>
          <a:prstGeom prst="rect">
            <a:avLst/>
          </a:prstGeom>
          <a:noFill/>
        </p:spPr>
        <p:txBody>
          <a:bodyPr wrap="none" rtlCol="0">
            <a:spAutoFit/>
          </a:bodyPr>
          <a:lstStyle/>
          <a:p>
            <a:r>
              <a:rPr lang="en-US" sz="1100" b="0" dirty="0">
                <a:latin typeface="+mj-lt"/>
              </a:rPr>
              <a:t>combined harmonics</a:t>
            </a:r>
            <a:endParaRPr lang="en-SG" sz="1100" b="0" dirty="0">
              <a:latin typeface="+mj-lt"/>
            </a:endParaRPr>
          </a:p>
        </p:txBody>
      </p:sp>
      <mc:AlternateContent xmlns:mc="http://schemas.openxmlformats.org/markup-compatibility/2006" xmlns:a14="http://schemas.microsoft.com/office/drawing/2010/main">
        <mc:Choice Requires="a14">
          <p:sp>
            <p:nvSpPr>
              <p:cNvPr id="51" name="TextBox 50"/>
              <p:cNvSpPr txBox="1"/>
              <p:nvPr/>
            </p:nvSpPr>
            <p:spPr>
              <a:xfrm>
                <a:off x="1800825" y="3676755"/>
                <a:ext cx="820033" cy="270780"/>
              </a:xfrm>
              <a:prstGeom prst="rect">
                <a:avLst/>
              </a:prstGeom>
              <a:noFill/>
            </p:spPr>
            <p:txBody>
              <a:bodyPr wrap="none" rtlCol="0">
                <a:spAutoFit/>
              </a:bodyPr>
              <a:lstStyle/>
              <a:p>
                <a:r>
                  <a:rPr lang="en-US" sz="1100" b="0" dirty="0">
                    <a:latin typeface="+mj-lt"/>
                  </a:rPr>
                  <a:t>amp=</a:t>
                </a:r>
                <a14:m>
                  <m:oMath xmlns:m="http://schemas.openxmlformats.org/officeDocument/2006/math">
                    <m:f>
                      <m:fPr>
                        <m:type m:val="skw"/>
                        <m:ctrlPr>
                          <a:rPr lang="en-US" sz="1100" b="0" i="1" smtClean="0">
                            <a:latin typeface="Cambria Math" panose="02040503050406030204" pitchFamily="18" charset="0"/>
                          </a:rPr>
                        </m:ctrlPr>
                      </m:fPr>
                      <m:num>
                        <m:r>
                          <a:rPr lang="en-US" sz="1100" b="0" i="1" smtClean="0">
                            <a:latin typeface="Cambria Math" panose="02040503050406030204" pitchFamily="18" charset="0"/>
                          </a:rPr>
                          <m:t>4</m:t>
                        </m:r>
                      </m:num>
                      <m:den>
                        <m:r>
                          <a:rPr lang="en-US" sz="1100" b="0" i="1" smtClean="0">
                            <a:latin typeface="Cambria Math" panose="02040503050406030204" pitchFamily="18" charset="0"/>
                            <a:ea typeface="Cambria Math" panose="02040503050406030204" pitchFamily="18" charset="0"/>
                          </a:rPr>
                          <m:t>𝜋</m:t>
                        </m:r>
                      </m:den>
                    </m:f>
                  </m:oMath>
                </a14:m>
                <a:endParaRPr lang="en-SG" sz="1100" b="0" dirty="0">
                  <a:latin typeface="+mj-lt"/>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800825" y="3676755"/>
                <a:ext cx="820033" cy="270780"/>
              </a:xfrm>
              <a:prstGeom prst="rect">
                <a:avLst/>
              </a:prstGeom>
              <a:blipFill rotWithShape="0">
                <a:blip r:embed="rId17"/>
                <a:stretch>
                  <a:fillRect t="-84444" r="-34074" b="-12888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800825" y="4365504"/>
                <a:ext cx="940835" cy="286104"/>
              </a:xfrm>
              <a:prstGeom prst="rect">
                <a:avLst/>
              </a:prstGeom>
              <a:noFill/>
            </p:spPr>
            <p:txBody>
              <a:bodyPr wrap="none" rtlCol="0">
                <a:spAutoFit/>
              </a:bodyPr>
              <a:lstStyle/>
              <a:p>
                <a:r>
                  <a:rPr lang="en-US" sz="1100" b="0" dirty="0">
                    <a:latin typeface="+mj-lt"/>
                  </a:rPr>
                  <a:t>amp=</a:t>
                </a:r>
                <a14:m>
                  <m:oMath xmlns:m="http://schemas.openxmlformats.org/officeDocument/2006/math">
                    <m:f>
                      <m:fPr>
                        <m:type m:val="skw"/>
                        <m:ctrlPr>
                          <a:rPr lang="en-US" sz="1100" b="0" i="1" smtClean="0">
                            <a:latin typeface="Cambria Math" panose="02040503050406030204" pitchFamily="18" charset="0"/>
                          </a:rPr>
                        </m:ctrlPr>
                      </m:fPr>
                      <m:num>
                        <m:r>
                          <a:rPr lang="en-US" sz="1100" b="0" i="1" smtClean="0">
                            <a:latin typeface="Cambria Math" panose="02040503050406030204" pitchFamily="18" charset="0"/>
                          </a:rPr>
                          <m:t>4</m:t>
                        </m:r>
                      </m:num>
                      <m:den>
                        <m:r>
                          <a:rPr lang="en-US" sz="1100" b="0" i="1" smtClean="0">
                            <a:latin typeface="Cambria Math" panose="02040503050406030204" pitchFamily="18" charset="0"/>
                          </a:rPr>
                          <m:t>(3</m:t>
                        </m:r>
                        <m:r>
                          <a:rPr lang="en-US" sz="1100" b="0" i="1" smtClean="0">
                            <a:latin typeface="Cambria Math" panose="02040503050406030204" pitchFamily="18" charset="0"/>
                            <a:ea typeface="Cambria Math" panose="02040503050406030204" pitchFamily="18" charset="0"/>
                          </a:rPr>
                          <m:t>𝜋</m:t>
                        </m:r>
                        <m:r>
                          <a:rPr lang="en-US" sz="1100" b="0" i="1" smtClean="0">
                            <a:latin typeface="Cambria Math" panose="02040503050406030204" pitchFamily="18" charset="0"/>
                            <a:ea typeface="Cambria Math" panose="02040503050406030204" pitchFamily="18" charset="0"/>
                          </a:rPr>
                          <m:t>)</m:t>
                        </m:r>
                      </m:den>
                    </m:f>
                  </m:oMath>
                </a14:m>
                <a:endParaRPr lang="en-SG" sz="1100" b="0" dirty="0">
                  <a:latin typeface="+mj-lt"/>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1800825" y="4365504"/>
                <a:ext cx="940835" cy="286104"/>
              </a:xfrm>
              <a:prstGeom prst="rect">
                <a:avLst/>
              </a:prstGeom>
              <a:blipFill rotWithShape="0">
                <a:blip r:embed="rId18"/>
                <a:stretch>
                  <a:fillRect t="-110638" r="-27097" b="-17872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800825" y="4963927"/>
                <a:ext cx="940835" cy="286104"/>
              </a:xfrm>
              <a:prstGeom prst="rect">
                <a:avLst/>
              </a:prstGeom>
              <a:noFill/>
            </p:spPr>
            <p:txBody>
              <a:bodyPr wrap="none" rtlCol="0">
                <a:spAutoFit/>
              </a:bodyPr>
              <a:lstStyle/>
              <a:p>
                <a:r>
                  <a:rPr lang="en-US" sz="1100" b="0" dirty="0">
                    <a:latin typeface="+mj-lt"/>
                  </a:rPr>
                  <a:t>amp=</a:t>
                </a:r>
                <a14:m>
                  <m:oMath xmlns:m="http://schemas.openxmlformats.org/officeDocument/2006/math">
                    <m:f>
                      <m:fPr>
                        <m:type m:val="skw"/>
                        <m:ctrlPr>
                          <a:rPr lang="en-US" sz="1100" b="0" i="1" smtClean="0">
                            <a:latin typeface="Cambria Math" panose="02040503050406030204" pitchFamily="18" charset="0"/>
                          </a:rPr>
                        </m:ctrlPr>
                      </m:fPr>
                      <m:num>
                        <m:r>
                          <a:rPr lang="en-US" sz="1100" b="0" i="1" smtClean="0">
                            <a:latin typeface="Cambria Math" panose="02040503050406030204" pitchFamily="18" charset="0"/>
                          </a:rPr>
                          <m:t>4</m:t>
                        </m:r>
                      </m:num>
                      <m:den>
                        <m:r>
                          <a:rPr lang="en-US" sz="1100" b="0" i="1" smtClean="0">
                            <a:latin typeface="Cambria Math" panose="02040503050406030204" pitchFamily="18" charset="0"/>
                          </a:rPr>
                          <m:t>(5</m:t>
                        </m:r>
                        <m:r>
                          <a:rPr lang="en-US" sz="1100" b="0" i="1" smtClean="0">
                            <a:latin typeface="Cambria Math" panose="02040503050406030204" pitchFamily="18" charset="0"/>
                            <a:ea typeface="Cambria Math" panose="02040503050406030204" pitchFamily="18" charset="0"/>
                          </a:rPr>
                          <m:t>𝜋</m:t>
                        </m:r>
                        <m:r>
                          <a:rPr lang="en-US" sz="1100" b="0" i="1" smtClean="0">
                            <a:latin typeface="Cambria Math" panose="02040503050406030204" pitchFamily="18" charset="0"/>
                            <a:ea typeface="Cambria Math" panose="02040503050406030204" pitchFamily="18" charset="0"/>
                          </a:rPr>
                          <m:t>)</m:t>
                        </m:r>
                      </m:den>
                    </m:f>
                  </m:oMath>
                </a14:m>
                <a:endParaRPr lang="en-SG" sz="1100" b="0" dirty="0">
                  <a:latin typeface="+mj-lt"/>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800825" y="4963927"/>
                <a:ext cx="940835" cy="286104"/>
              </a:xfrm>
              <a:prstGeom prst="rect">
                <a:avLst/>
              </a:prstGeom>
              <a:blipFill rotWithShape="0">
                <a:blip r:embed="rId19"/>
                <a:stretch>
                  <a:fillRect t="-110638" r="-27097" b="-178723"/>
                </a:stretch>
              </a:blipFill>
            </p:spPr>
            <p:txBody>
              <a:bodyPr/>
              <a:lstStyle/>
              <a:p>
                <a:r>
                  <a:rPr lang="en-SG">
                    <a:noFill/>
                  </a:rPr>
                  <a:t> </a:t>
                </a:r>
              </a:p>
            </p:txBody>
          </p:sp>
        </mc:Fallback>
      </mc:AlternateContent>
      <p:sp>
        <p:nvSpPr>
          <p:cNvPr id="55" name="TextBox 54"/>
          <p:cNvSpPr txBox="1"/>
          <p:nvPr/>
        </p:nvSpPr>
        <p:spPr>
          <a:xfrm>
            <a:off x="1800825" y="5707231"/>
            <a:ext cx="750526" cy="261610"/>
          </a:xfrm>
          <a:prstGeom prst="rect">
            <a:avLst/>
          </a:prstGeom>
          <a:noFill/>
        </p:spPr>
        <p:txBody>
          <a:bodyPr wrap="none" rtlCol="0">
            <a:spAutoFit/>
          </a:bodyPr>
          <a:lstStyle/>
          <a:p>
            <a:r>
              <a:rPr lang="en-US" sz="1100" b="0" dirty="0">
                <a:latin typeface="+mj-lt"/>
              </a:rPr>
              <a:t>amp= 0</a:t>
            </a:r>
            <a:endParaRPr lang="en-SG" sz="1100" b="0" dirty="0">
              <a:latin typeface="+mj-lt"/>
            </a:endParaRPr>
          </a:p>
        </p:txBody>
      </p:sp>
      <p:sp>
        <p:nvSpPr>
          <p:cNvPr id="37899" name="Freeform 37898"/>
          <p:cNvSpPr/>
          <p:nvPr/>
        </p:nvSpPr>
        <p:spPr>
          <a:xfrm>
            <a:off x="2055019" y="3381096"/>
            <a:ext cx="1985962" cy="505286"/>
          </a:xfrm>
          <a:custGeom>
            <a:avLst/>
            <a:gdLst>
              <a:gd name="connsiteX0" fmla="*/ 0 w 1985962"/>
              <a:gd name="connsiteY0" fmla="*/ 264562 h 505234"/>
              <a:gd name="connsiteX1" fmla="*/ 271462 w 1985962"/>
              <a:gd name="connsiteY1" fmla="*/ 2624 h 505234"/>
              <a:gd name="connsiteX2" fmla="*/ 519112 w 1985962"/>
              <a:gd name="connsiteY2" fmla="*/ 285993 h 505234"/>
              <a:gd name="connsiteX3" fmla="*/ 757237 w 1985962"/>
              <a:gd name="connsiteY3" fmla="*/ 502687 h 505234"/>
              <a:gd name="connsiteX4" fmla="*/ 1002506 w 1985962"/>
              <a:gd name="connsiteY4" fmla="*/ 228843 h 505234"/>
              <a:gd name="connsiteX5" fmla="*/ 1231106 w 1985962"/>
              <a:gd name="connsiteY5" fmla="*/ 243 h 505234"/>
              <a:gd name="connsiteX6" fmla="*/ 1495425 w 1985962"/>
              <a:gd name="connsiteY6" fmla="*/ 271706 h 505234"/>
              <a:gd name="connsiteX7" fmla="*/ 1721644 w 1985962"/>
              <a:gd name="connsiteY7" fmla="*/ 505068 h 505234"/>
              <a:gd name="connsiteX8" fmla="*/ 1985962 w 1985962"/>
              <a:gd name="connsiteY8" fmla="*/ 235987 h 505234"/>
              <a:gd name="connsiteX0" fmla="*/ 0 w 1985962"/>
              <a:gd name="connsiteY0" fmla="*/ 264562 h 505234"/>
              <a:gd name="connsiteX1" fmla="*/ 271462 w 1985962"/>
              <a:gd name="connsiteY1" fmla="*/ 2624 h 505234"/>
              <a:gd name="connsiteX2" fmla="*/ 519112 w 1985962"/>
              <a:gd name="connsiteY2" fmla="*/ 285993 h 505234"/>
              <a:gd name="connsiteX3" fmla="*/ 757237 w 1985962"/>
              <a:gd name="connsiteY3" fmla="*/ 502687 h 505234"/>
              <a:gd name="connsiteX4" fmla="*/ 1002506 w 1985962"/>
              <a:gd name="connsiteY4" fmla="*/ 228843 h 505234"/>
              <a:gd name="connsiteX5" fmla="*/ 1231106 w 1985962"/>
              <a:gd name="connsiteY5" fmla="*/ 243 h 505234"/>
              <a:gd name="connsiteX6" fmla="*/ 1495425 w 1985962"/>
              <a:gd name="connsiteY6" fmla="*/ 271706 h 505234"/>
              <a:gd name="connsiteX7" fmla="*/ 1721644 w 1985962"/>
              <a:gd name="connsiteY7" fmla="*/ 505068 h 505234"/>
              <a:gd name="connsiteX8" fmla="*/ 1985962 w 1985962"/>
              <a:gd name="connsiteY8" fmla="*/ 235987 h 505234"/>
              <a:gd name="connsiteX0" fmla="*/ 0 w 1985962"/>
              <a:gd name="connsiteY0" fmla="*/ 264581 h 505253"/>
              <a:gd name="connsiteX1" fmla="*/ 271462 w 1985962"/>
              <a:gd name="connsiteY1" fmla="*/ 2643 h 505253"/>
              <a:gd name="connsiteX2" fmla="*/ 519112 w 1985962"/>
              <a:gd name="connsiteY2" fmla="*/ 286012 h 505253"/>
              <a:gd name="connsiteX3" fmla="*/ 757237 w 1985962"/>
              <a:gd name="connsiteY3" fmla="*/ 502706 h 505253"/>
              <a:gd name="connsiteX4" fmla="*/ 1002506 w 1985962"/>
              <a:gd name="connsiteY4" fmla="*/ 228862 h 505253"/>
              <a:gd name="connsiteX5" fmla="*/ 1231106 w 1985962"/>
              <a:gd name="connsiteY5" fmla="*/ 262 h 505253"/>
              <a:gd name="connsiteX6" fmla="*/ 1495425 w 1985962"/>
              <a:gd name="connsiteY6" fmla="*/ 271725 h 505253"/>
              <a:gd name="connsiteX7" fmla="*/ 1721644 w 1985962"/>
              <a:gd name="connsiteY7" fmla="*/ 505087 h 505253"/>
              <a:gd name="connsiteX8" fmla="*/ 1985962 w 1985962"/>
              <a:gd name="connsiteY8" fmla="*/ 236006 h 505253"/>
              <a:gd name="connsiteX0" fmla="*/ 0 w 1985962"/>
              <a:gd name="connsiteY0" fmla="*/ 264581 h 505253"/>
              <a:gd name="connsiteX1" fmla="*/ 271462 w 1985962"/>
              <a:gd name="connsiteY1" fmla="*/ 2643 h 505253"/>
              <a:gd name="connsiteX2" fmla="*/ 519112 w 1985962"/>
              <a:gd name="connsiteY2" fmla="*/ 286012 h 505253"/>
              <a:gd name="connsiteX3" fmla="*/ 757237 w 1985962"/>
              <a:gd name="connsiteY3" fmla="*/ 502706 h 505253"/>
              <a:gd name="connsiteX4" fmla="*/ 1002506 w 1985962"/>
              <a:gd name="connsiteY4" fmla="*/ 228862 h 505253"/>
              <a:gd name="connsiteX5" fmla="*/ 1231106 w 1985962"/>
              <a:gd name="connsiteY5" fmla="*/ 262 h 505253"/>
              <a:gd name="connsiteX6" fmla="*/ 1495425 w 1985962"/>
              <a:gd name="connsiteY6" fmla="*/ 271725 h 505253"/>
              <a:gd name="connsiteX7" fmla="*/ 1721644 w 1985962"/>
              <a:gd name="connsiteY7" fmla="*/ 505087 h 505253"/>
              <a:gd name="connsiteX8" fmla="*/ 1985962 w 1985962"/>
              <a:gd name="connsiteY8" fmla="*/ 236006 h 505253"/>
              <a:gd name="connsiteX0" fmla="*/ 0 w 1985962"/>
              <a:gd name="connsiteY0" fmla="*/ 264563 h 505235"/>
              <a:gd name="connsiteX1" fmla="*/ 271462 w 1985962"/>
              <a:gd name="connsiteY1" fmla="*/ 2625 h 505235"/>
              <a:gd name="connsiteX2" fmla="*/ 519112 w 1985962"/>
              <a:gd name="connsiteY2" fmla="*/ 285994 h 505235"/>
              <a:gd name="connsiteX3" fmla="*/ 757237 w 1985962"/>
              <a:gd name="connsiteY3" fmla="*/ 502688 h 505235"/>
              <a:gd name="connsiteX4" fmla="*/ 1002506 w 1985962"/>
              <a:gd name="connsiteY4" fmla="*/ 228844 h 505235"/>
              <a:gd name="connsiteX5" fmla="*/ 1252538 w 1985962"/>
              <a:gd name="connsiteY5" fmla="*/ 244 h 505235"/>
              <a:gd name="connsiteX6" fmla="*/ 1495425 w 1985962"/>
              <a:gd name="connsiteY6" fmla="*/ 271707 h 505235"/>
              <a:gd name="connsiteX7" fmla="*/ 1721644 w 1985962"/>
              <a:gd name="connsiteY7" fmla="*/ 505069 h 505235"/>
              <a:gd name="connsiteX8" fmla="*/ 1985962 w 1985962"/>
              <a:gd name="connsiteY8" fmla="*/ 235988 h 505235"/>
              <a:gd name="connsiteX0" fmla="*/ 0 w 1985962"/>
              <a:gd name="connsiteY0" fmla="*/ 264573 h 505245"/>
              <a:gd name="connsiteX1" fmla="*/ 271462 w 1985962"/>
              <a:gd name="connsiteY1" fmla="*/ 2635 h 505245"/>
              <a:gd name="connsiteX2" fmla="*/ 519112 w 1985962"/>
              <a:gd name="connsiteY2" fmla="*/ 286004 h 505245"/>
              <a:gd name="connsiteX3" fmla="*/ 757237 w 1985962"/>
              <a:gd name="connsiteY3" fmla="*/ 502698 h 505245"/>
              <a:gd name="connsiteX4" fmla="*/ 1002506 w 1985962"/>
              <a:gd name="connsiteY4" fmla="*/ 228854 h 505245"/>
              <a:gd name="connsiteX5" fmla="*/ 1252538 w 1985962"/>
              <a:gd name="connsiteY5" fmla="*/ 254 h 505245"/>
              <a:gd name="connsiteX6" fmla="*/ 1495425 w 1985962"/>
              <a:gd name="connsiteY6" fmla="*/ 271717 h 505245"/>
              <a:gd name="connsiteX7" fmla="*/ 1721644 w 1985962"/>
              <a:gd name="connsiteY7" fmla="*/ 505079 h 505245"/>
              <a:gd name="connsiteX8" fmla="*/ 1985962 w 1985962"/>
              <a:gd name="connsiteY8" fmla="*/ 235998 h 505245"/>
              <a:gd name="connsiteX0" fmla="*/ 0 w 1985962"/>
              <a:gd name="connsiteY0" fmla="*/ 264581 h 505253"/>
              <a:gd name="connsiteX1" fmla="*/ 271462 w 1985962"/>
              <a:gd name="connsiteY1" fmla="*/ 2643 h 505253"/>
              <a:gd name="connsiteX2" fmla="*/ 519112 w 1985962"/>
              <a:gd name="connsiteY2" fmla="*/ 286012 h 505253"/>
              <a:gd name="connsiteX3" fmla="*/ 757237 w 1985962"/>
              <a:gd name="connsiteY3" fmla="*/ 502706 h 505253"/>
              <a:gd name="connsiteX4" fmla="*/ 1002506 w 1985962"/>
              <a:gd name="connsiteY4" fmla="*/ 228862 h 505253"/>
              <a:gd name="connsiteX5" fmla="*/ 1252538 w 1985962"/>
              <a:gd name="connsiteY5" fmla="*/ 262 h 505253"/>
              <a:gd name="connsiteX6" fmla="*/ 1495425 w 1985962"/>
              <a:gd name="connsiteY6" fmla="*/ 271725 h 505253"/>
              <a:gd name="connsiteX7" fmla="*/ 1721644 w 1985962"/>
              <a:gd name="connsiteY7" fmla="*/ 505087 h 505253"/>
              <a:gd name="connsiteX8" fmla="*/ 1985962 w 1985962"/>
              <a:gd name="connsiteY8" fmla="*/ 236006 h 505253"/>
              <a:gd name="connsiteX0" fmla="*/ 0 w 1985962"/>
              <a:gd name="connsiteY0" fmla="*/ 264578 h 505250"/>
              <a:gd name="connsiteX1" fmla="*/ 271462 w 1985962"/>
              <a:gd name="connsiteY1" fmla="*/ 2640 h 505250"/>
              <a:gd name="connsiteX2" fmla="*/ 519112 w 1985962"/>
              <a:gd name="connsiteY2" fmla="*/ 286009 h 505250"/>
              <a:gd name="connsiteX3" fmla="*/ 757237 w 1985962"/>
              <a:gd name="connsiteY3" fmla="*/ 502703 h 505250"/>
              <a:gd name="connsiteX4" fmla="*/ 1002506 w 1985962"/>
              <a:gd name="connsiteY4" fmla="*/ 228859 h 505250"/>
              <a:gd name="connsiteX5" fmla="*/ 1252538 w 1985962"/>
              <a:gd name="connsiteY5" fmla="*/ 259 h 505250"/>
              <a:gd name="connsiteX6" fmla="*/ 1495425 w 1985962"/>
              <a:gd name="connsiteY6" fmla="*/ 271722 h 505250"/>
              <a:gd name="connsiteX7" fmla="*/ 1721644 w 1985962"/>
              <a:gd name="connsiteY7" fmla="*/ 505084 h 505250"/>
              <a:gd name="connsiteX8" fmla="*/ 1985962 w 1985962"/>
              <a:gd name="connsiteY8" fmla="*/ 236003 h 505250"/>
              <a:gd name="connsiteX0" fmla="*/ 0 w 1985962"/>
              <a:gd name="connsiteY0" fmla="*/ 264578 h 505250"/>
              <a:gd name="connsiteX1" fmla="*/ 271462 w 1985962"/>
              <a:gd name="connsiteY1" fmla="*/ 2640 h 505250"/>
              <a:gd name="connsiteX2" fmla="*/ 519112 w 1985962"/>
              <a:gd name="connsiteY2" fmla="*/ 286009 h 505250"/>
              <a:gd name="connsiteX3" fmla="*/ 757237 w 1985962"/>
              <a:gd name="connsiteY3" fmla="*/ 502703 h 505250"/>
              <a:gd name="connsiteX4" fmla="*/ 1002506 w 1985962"/>
              <a:gd name="connsiteY4" fmla="*/ 228859 h 505250"/>
              <a:gd name="connsiteX5" fmla="*/ 1252538 w 1985962"/>
              <a:gd name="connsiteY5" fmla="*/ 259 h 505250"/>
              <a:gd name="connsiteX6" fmla="*/ 1495425 w 1985962"/>
              <a:gd name="connsiteY6" fmla="*/ 271722 h 505250"/>
              <a:gd name="connsiteX7" fmla="*/ 1721644 w 1985962"/>
              <a:gd name="connsiteY7" fmla="*/ 505084 h 505250"/>
              <a:gd name="connsiteX8" fmla="*/ 1985962 w 1985962"/>
              <a:gd name="connsiteY8" fmla="*/ 236003 h 505250"/>
              <a:gd name="connsiteX0" fmla="*/ 0 w 1985962"/>
              <a:gd name="connsiteY0" fmla="*/ 264578 h 505250"/>
              <a:gd name="connsiteX1" fmla="*/ 271462 w 1985962"/>
              <a:gd name="connsiteY1" fmla="*/ 2640 h 505250"/>
              <a:gd name="connsiteX2" fmla="*/ 519112 w 1985962"/>
              <a:gd name="connsiteY2" fmla="*/ 286009 h 505250"/>
              <a:gd name="connsiteX3" fmla="*/ 757237 w 1985962"/>
              <a:gd name="connsiteY3" fmla="*/ 502703 h 505250"/>
              <a:gd name="connsiteX4" fmla="*/ 1002506 w 1985962"/>
              <a:gd name="connsiteY4" fmla="*/ 228859 h 505250"/>
              <a:gd name="connsiteX5" fmla="*/ 1252538 w 1985962"/>
              <a:gd name="connsiteY5" fmla="*/ 259 h 505250"/>
              <a:gd name="connsiteX6" fmla="*/ 1495425 w 1985962"/>
              <a:gd name="connsiteY6" fmla="*/ 271722 h 505250"/>
              <a:gd name="connsiteX7" fmla="*/ 1721644 w 1985962"/>
              <a:gd name="connsiteY7" fmla="*/ 505084 h 505250"/>
              <a:gd name="connsiteX8" fmla="*/ 1985962 w 1985962"/>
              <a:gd name="connsiteY8" fmla="*/ 236003 h 505250"/>
              <a:gd name="connsiteX0" fmla="*/ 0 w 1985962"/>
              <a:gd name="connsiteY0" fmla="*/ 264563 h 505235"/>
              <a:gd name="connsiteX1" fmla="*/ 271462 w 1985962"/>
              <a:gd name="connsiteY1" fmla="*/ 2625 h 505235"/>
              <a:gd name="connsiteX2" fmla="*/ 519112 w 1985962"/>
              <a:gd name="connsiteY2" fmla="*/ 285994 h 505235"/>
              <a:gd name="connsiteX3" fmla="*/ 766762 w 1985962"/>
              <a:gd name="connsiteY3" fmla="*/ 502688 h 505235"/>
              <a:gd name="connsiteX4" fmla="*/ 1002506 w 1985962"/>
              <a:gd name="connsiteY4" fmla="*/ 228844 h 505235"/>
              <a:gd name="connsiteX5" fmla="*/ 1252538 w 1985962"/>
              <a:gd name="connsiteY5" fmla="*/ 244 h 505235"/>
              <a:gd name="connsiteX6" fmla="*/ 1495425 w 1985962"/>
              <a:gd name="connsiteY6" fmla="*/ 271707 h 505235"/>
              <a:gd name="connsiteX7" fmla="*/ 1721644 w 1985962"/>
              <a:gd name="connsiteY7" fmla="*/ 505069 h 505235"/>
              <a:gd name="connsiteX8" fmla="*/ 1985962 w 1985962"/>
              <a:gd name="connsiteY8" fmla="*/ 235988 h 505235"/>
              <a:gd name="connsiteX0" fmla="*/ 0 w 1985962"/>
              <a:gd name="connsiteY0" fmla="*/ 264563 h 505235"/>
              <a:gd name="connsiteX1" fmla="*/ 271462 w 1985962"/>
              <a:gd name="connsiteY1" fmla="*/ 2625 h 505235"/>
              <a:gd name="connsiteX2" fmla="*/ 519112 w 1985962"/>
              <a:gd name="connsiteY2" fmla="*/ 285994 h 505235"/>
              <a:gd name="connsiteX3" fmla="*/ 766762 w 1985962"/>
              <a:gd name="connsiteY3" fmla="*/ 502688 h 505235"/>
              <a:gd name="connsiteX4" fmla="*/ 1002506 w 1985962"/>
              <a:gd name="connsiteY4" fmla="*/ 228844 h 505235"/>
              <a:gd name="connsiteX5" fmla="*/ 1252538 w 1985962"/>
              <a:gd name="connsiteY5" fmla="*/ 244 h 505235"/>
              <a:gd name="connsiteX6" fmla="*/ 1495425 w 1985962"/>
              <a:gd name="connsiteY6" fmla="*/ 271707 h 505235"/>
              <a:gd name="connsiteX7" fmla="*/ 1721644 w 1985962"/>
              <a:gd name="connsiteY7" fmla="*/ 505069 h 505235"/>
              <a:gd name="connsiteX8" fmla="*/ 1985962 w 1985962"/>
              <a:gd name="connsiteY8" fmla="*/ 235988 h 505235"/>
              <a:gd name="connsiteX0" fmla="*/ 0 w 1985962"/>
              <a:gd name="connsiteY0" fmla="*/ 264599 h 505271"/>
              <a:gd name="connsiteX1" fmla="*/ 271462 w 1985962"/>
              <a:gd name="connsiteY1" fmla="*/ 2661 h 505271"/>
              <a:gd name="connsiteX2" fmla="*/ 519112 w 1985962"/>
              <a:gd name="connsiteY2" fmla="*/ 286030 h 505271"/>
              <a:gd name="connsiteX3" fmla="*/ 766762 w 1985962"/>
              <a:gd name="connsiteY3" fmla="*/ 502724 h 505271"/>
              <a:gd name="connsiteX4" fmla="*/ 1002506 w 1985962"/>
              <a:gd name="connsiteY4" fmla="*/ 228880 h 505271"/>
              <a:gd name="connsiteX5" fmla="*/ 1252538 w 1985962"/>
              <a:gd name="connsiteY5" fmla="*/ 280 h 505271"/>
              <a:gd name="connsiteX6" fmla="*/ 1495425 w 1985962"/>
              <a:gd name="connsiteY6" fmla="*/ 271743 h 505271"/>
              <a:gd name="connsiteX7" fmla="*/ 1721644 w 1985962"/>
              <a:gd name="connsiteY7" fmla="*/ 505105 h 505271"/>
              <a:gd name="connsiteX8" fmla="*/ 1985962 w 1985962"/>
              <a:gd name="connsiteY8" fmla="*/ 236024 h 505271"/>
              <a:gd name="connsiteX0" fmla="*/ 0 w 1985962"/>
              <a:gd name="connsiteY0" fmla="*/ 264599 h 505286"/>
              <a:gd name="connsiteX1" fmla="*/ 271462 w 1985962"/>
              <a:gd name="connsiteY1" fmla="*/ 2661 h 505286"/>
              <a:gd name="connsiteX2" fmla="*/ 519112 w 1985962"/>
              <a:gd name="connsiteY2" fmla="*/ 286030 h 505286"/>
              <a:gd name="connsiteX3" fmla="*/ 766762 w 1985962"/>
              <a:gd name="connsiteY3" fmla="*/ 502724 h 505286"/>
              <a:gd name="connsiteX4" fmla="*/ 1002506 w 1985962"/>
              <a:gd name="connsiteY4" fmla="*/ 228880 h 505286"/>
              <a:gd name="connsiteX5" fmla="*/ 1252538 w 1985962"/>
              <a:gd name="connsiteY5" fmla="*/ 280 h 505286"/>
              <a:gd name="connsiteX6" fmla="*/ 1495425 w 1985962"/>
              <a:gd name="connsiteY6" fmla="*/ 271743 h 505286"/>
              <a:gd name="connsiteX7" fmla="*/ 1721644 w 1985962"/>
              <a:gd name="connsiteY7" fmla="*/ 505105 h 505286"/>
              <a:gd name="connsiteX8" fmla="*/ 1985962 w 1985962"/>
              <a:gd name="connsiteY8" fmla="*/ 236024 h 505286"/>
              <a:gd name="connsiteX0" fmla="*/ 0 w 1985962"/>
              <a:gd name="connsiteY0" fmla="*/ 264599 h 505286"/>
              <a:gd name="connsiteX1" fmla="*/ 271462 w 1985962"/>
              <a:gd name="connsiteY1" fmla="*/ 2661 h 505286"/>
              <a:gd name="connsiteX2" fmla="*/ 519112 w 1985962"/>
              <a:gd name="connsiteY2" fmla="*/ 286030 h 505286"/>
              <a:gd name="connsiteX3" fmla="*/ 766762 w 1985962"/>
              <a:gd name="connsiteY3" fmla="*/ 502724 h 505286"/>
              <a:gd name="connsiteX4" fmla="*/ 1002506 w 1985962"/>
              <a:gd name="connsiteY4" fmla="*/ 228880 h 505286"/>
              <a:gd name="connsiteX5" fmla="*/ 1252538 w 1985962"/>
              <a:gd name="connsiteY5" fmla="*/ 280 h 505286"/>
              <a:gd name="connsiteX6" fmla="*/ 1495425 w 1985962"/>
              <a:gd name="connsiteY6" fmla="*/ 271743 h 505286"/>
              <a:gd name="connsiteX7" fmla="*/ 1721644 w 1985962"/>
              <a:gd name="connsiteY7" fmla="*/ 505105 h 505286"/>
              <a:gd name="connsiteX8" fmla="*/ 1985962 w 1985962"/>
              <a:gd name="connsiteY8" fmla="*/ 236024 h 50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962" h="505286">
                <a:moveTo>
                  <a:pt x="0" y="264599"/>
                </a:moveTo>
                <a:cubicBezTo>
                  <a:pt x="92471" y="131844"/>
                  <a:pt x="168274" y="-911"/>
                  <a:pt x="271462" y="2661"/>
                </a:cubicBezTo>
                <a:cubicBezTo>
                  <a:pt x="374650" y="6233"/>
                  <a:pt x="455612" y="193161"/>
                  <a:pt x="519112" y="286030"/>
                </a:cubicBezTo>
                <a:cubicBezTo>
                  <a:pt x="582612" y="378899"/>
                  <a:pt x="662383" y="514630"/>
                  <a:pt x="766762" y="502724"/>
                </a:cubicBezTo>
                <a:cubicBezTo>
                  <a:pt x="871141" y="490818"/>
                  <a:pt x="945355" y="334052"/>
                  <a:pt x="1002506" y="228880"/>
                </a:cubicBezTo>
                <a:cubicBezTo>
                  <a:pt x="1059657" y="123708"/>
                  <a:pt x="1139429" y="-6864"/>
                  <a:pt x="1252538" y="280"/>
                </a:cubicBezTo>
                <a:cubicBezTo>
                  <a:pt x="1365647" y="7424"/>
                  <a:pt x="1436291" y="175700"/>
                  <a:pt x="1495425" y="271743"/>
                </a:cubicBezTo>
                <a:cubicBezTo>
                  <a:pt x="1555643" y="369547"/>
                  <a:pt x="1639888" y="511058"/>
                  <a:pt x="1721644" y="505105"/>
                </a:cubicBezTo>
                <a:cubicBezTo>
                  <a:pt x="1803400" y="499152"/>
                  <a:pt x="1918494" y="374731"/>
                  <a:pt x="1985962" y="236024"/>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Freeform 60"/>
          <p:cNvSpPr/>
          <p:nvPr/>
        </p:nvSpPr>
        <p:spPr>
          <a:xfrm>
            <a:off x="5518131" y="3381096"/>
            <a:ext cx="1985962" cy="505286"/>
          </a:xfrm>
          <a:custGeom>
            <a:avLst/>
            <a:gdLst>
              <a:gd name="connsiteX0" fmla="*/ 0 w 1985962"/>
              <a:gd name="connsiteY0" fmla="*/ 264562 h 505234"/>
              <a:gd name="connsiteX1" fmla="*/ 271462 w 1985962"/>
              <a:gd name="connsiteY1" fmla="*/ 2624 h 505234"/>
              <a:gd name="connsiteX2" fmla="*/ 519112 w 1985962"/>
              <a:gd name="connsiteY2" fmla="*/ 285993 h 505234"/>
              <a:gd name="connsiteX3" fmla="*/ 757237 w 1985962"/>
              <a:gd name="connsiteY3" fmla="*/ 502687 h 505234"/>
              <a:gd name="connsiteX4" fmla="*/ 1002506 w 1985962"/>
              <a:gd name="connsiteY4" fmla="*/ 228843 h 505234"/>
              <a:gd name="connsiteX5" fmla="*/ 1231106 w 1985962"/>
              <a:gd name="connsiteY5" fmla="*/ 243 h 505234"/>
              <a:gd name="connsiteX6" fmla="*/ 1495425 w 1985962"/>
              <a:gd name="connsiteY6" fmla="*/ 271706 h 505234"/>
              <a:gd name="connsiteX7" fmla="*/ 1721644 w 1985962"/>
              <a:gd name="connsiteY7" fmla="*/ 505068 h 505234"/>
              <a:gd name="connsiteX8" fmla="*/ 1985962 w 1985962"/>
              <a:gd name="connsiteY8" fmla="*/ 235987 h 505234"/>
              <a:gd name="connsiteX0" fmla="*/ 0 w 1985962"/>
              <a:gd name="connsiteY0" fmla="*/ 264562 h 505234"/>
              <a:gd name="connsiteX1" fmla="*/ 271462 w 1985962"/>
              <a:gd name="connsiteY1" fmla="*/ 2624 h 505234"/>
              <a:gd name="connsiteX2" fmla="*/ 519112 w 1985962"/>
              <a:gd name="connsiteY2" fmla="*/ 285993 h 505234"/>
              <a:gd name="connsiteX3" fmla="*/ 757237 w 1985962"/>
              <a:gd name="connsiteY3" fmla="*/ 502687 h 505234"/>
              <a:gd name="connsiteX4" fmla="*/ 1002506 w 1985962"/>
              <a:gd name="connsiteY4" fmla="*/ 228843 h 505234"/>
              <a:gd name="connsiteX5" fmla="*/ 1231106 w 1985962"/>
              <a:gd name="connsiteY5" fmla="*/ 243 h 505234"/>
              <a:gd name="connsiteX6" fmla="*/ 1495425 w 1985962"/>
              <a:gd name="connsiteY6" fmla="*/ 271706 h 505234"/>
              <a:gd name="connsiteX7" fmla="*/ 1721644 w 1985962"/>
              <a:gd name="connsiteY7" fmla="*/ 505068 h 505234"/>
              <a:gd name="connsiteX8" fmla="*/ 1985962 w 1985962"/>
              <a:gd name="connsiteY8" fmla="*/ 235987 h 505234"/>
              <a:gd name="connsiteX0" fmla="*/ 0 w 1985962"/>
              <a:gd name="connsiteY0" fmla="*/ 264581 h 505253"/>
              <a:gd name="connsiteX1" fmla="*/ 271462 w 1985962"/>
              <a:gd name="connsiteY1" fmla="*/ 2643 h 505253"/>
              <a:gd name="connsiteX2" fmla="*/ 519112 w 1985962"/>
              <a:gd name="connsiteY2" fmla="*/ 286012 h 505253"/>
              <a:gd name="connsiteX3" fmla="*/ 757237 w 1985962"/>
              <a:gd name="connsiteY3" fmla="*/ 502706 h 505253"/>
              <a:gd name="connsiteX4" fmla="*/ 1002506 w 1985962"/>
              <a:gd name="connsiteY4" fmla="*/ 228862 h 505253"/>
              <a:gd name="connsiteX5" fmla="*/ 1231106 w 1985962"/>
              <a:gd name="connsiteY5" fmla="*/ 262 h 505253"/>
              <a:gd name="connsiteX6" fmla="*/ 1495425 w 1985962"/>
              <a:gd name="connsiteY6" fmla="*/ 271725 h 505253"/>
              <a:gd name="connsiteX7" fmla="*/ 1721644 w 1985962"/>
              <a:gd name="connsiteY7" fmla="*/ 505087 h 505253"/>
              <a:gd name="connsiteX8" fmla="*/ 1985962 w 1985962"/>
              <a:gd name="connsiteY8" fmla="*/ 236006 h 505253"/>
              <a:gd name="connsiteX0" fmla="*/ 0 w 1985962"/>
              <a:gd name="connsiteY0" fmla="*/ 264581 h 505253"/>
              <a:gd name="connsiteX1" fmla="*/ 271462 w 1985962"/>
              <a:gd name="connsiteY1" fmla="*/ 2643 h 505253"/>
              <a:gd name="connsiteX2" fmla="*/ 519112 w 1985962"/>
              <a:gd name="connsiteY2" fmla="*/ 286012 h 505253"/>
              <a:gd name="connsiteX3" fmla="*/ 757237 w 1985962"/>
              <a:gd name="connsiteY3" fmla="*/ 502706 h 505253"/>
              <a:gd name="connsiteX4" fmla="*/ 1002506 w 1985962"/>
              <a:gd name="connsiteY4" fmla="*/ 228862 h 505253"/>
              <a:gd name="connsiteX5" fmla="*/ 1231106 w 1985962"/>
              <a:gd name="connsiteY5" fmla="*/ 262 h 505253"/>
              <a:gd name="connsiteX6" fmla="*/ 1495425 w 1985962"/>
              <a:gd name="connsiteY6" fmla="*/ 271725 h 505253"/>
              <a:gd name="connsiteX7" fmla="*/ 1721644 w 1985962"/>
              <a:gd name="connsiteY7" fmla="*/ 505087 h 505253"/>
              <a:gd name="connsiteX8" fmla="*/ 1985962 w 1985962"/>
              <a:gd name="connsiteY8" fmla="*/ 236006 h 505253"/>
              <a:gd name="connsiteX0" fmla="*/ 0 w 1985962"/>
              <a:gd name="connsiteY0" fmla="*/ 264563 h 505235"/>
              <a:gd name="connsiteX1" fmla="*/ 271462 w 1985962"/>
              <a:gd name="connsiteY1" fmla="*/ 2625 h 505235"/>
              <a:gd name="connsiteX2" fmla="*/ 519112 w 1985962"/>
              <a:gd name="connsiteY2" fmla="*/ 285994 h 505235"/>
              <a:gd name="connsiteX3" fmla="*/ 757237 w 1985962"/>
              <a:gd name="connsiteY3" fmla="*/ 502688 h 505235"/>
              <a:gd name="connsiteX4" fmla="*/ 1002506 w 1985962"/>
              <a:gd name="connsiteY4" fmla="*/ 228844 h 505235"/>
              <a:gd name="connsiteX5" fmla="*/ 1252538 w 1985962"/>
              <a:gd name="connsiteY5" fmla="*/ 244 h 505235"/>
              <a:gd name="connsiteX6" fmla="*/ 1495425 w 1985962"/>
              <a:gd name="connsiteY6" fmla="*/ 271707 h 505235"/>
              <a:gd name="connsiteX7" fmla="*/ 1721644 w 1985962"/>
              <a:gd name="connsiteY7" fmla="*/ 505069 h 505235"/>
              <a:gd name="connsiteX8" fmla="*/ 1985962 w 1985962"/>
              <a:gd name="connsiteY8" fmla="*/ 235988 h 505235"/>
              <a:gd name="connsiteX0" fmla="*/ 0 w 1985962"/>
              <a:gd name="connsiteY0" fmla="*/ 264573 h 505245"/>
              <a:gd name="connsiteX1" fmla="*/ 271462 w 1985962"/>
              <a:gd name="connsiteY1" fmla="*/ 2635 h 505245"/>
              <a:gd name="connsiteX2" fmla="*/ 519112 w 1985962"/>
              <a:gd name="connsiteY2" fmla="*/ 286004 h 505245"/>
              <a:gd name="connsiteX3" fmla="*/ 757237 w 1985962"/>
              <a:gd name="connsiteY3" fmla="*/ 502698 h 505245"/>
              <a:gd name="connsiteX4" fmla="*/ 1002506 w 1985962"/>
              <a:gd name="connsiteY4" fmla="*/ 228854 h 505245"/>
              <a:gd name="connsiteX5" fmla="*/ 1252538 w 1985962"/>
              <a:gd name="connsiteY5" fmla="*/ 254 h 505245"/>
              <a:gd name="connsiteX6" fmla="*/ 1495425 w 1985962"/>
              <a:gd name="connsiteY6" fmla="*/ 271717 h 505245"/>
              <a:gd name="connsiteX7" fmla="*/ 1721644 w 1985962"/>
              <a:gd name="connsiteY7" fmla="*/ 505079 h 505245"/>
              <a:gd name="connsiteX8" fmla="*/ 1985962 w 1985962"/>
              <a:gd name="connsiteY8" fmla="*/ 235998 h 505245"/>
              <a:gd name="connsiteX0" fmla="*/ 0 w 1985962"/>
              <a:gd name="connsiteY0" fmla="*/ 264581 h 505253"/>
              <a:gd name="connsiteX1" fmla="*/ 271462 w 1985962"/>
              <a:gd name="connsiteY1" fmla="*/ 2643 h 505253"/>
              <a:gd name="connsiteX2" fmla="*/ 519112 w 1985962"/>
              <a:gd name="connsiteY2" fmla="*/ 286012 h 505253"/>
              <a:gd name="connsiteX3" fmla="*/ 757237 w 1985962"/>
              <a:gd name="connsiteY3" fmla="*/ 502706 h 505253"/>
              <a:gd name="connsiteX4" fmla="*/ 1002506 w 1985962"/>
              <a:gd name="connsiteY4" fmla="*/ 228862 h 505253"/>
              <a:gd name="connsiteX5" fmla="*/ 1252538 w 1985962"/>
              <a:gd name="connsiteY5" fmla="*/ 262 h 505253"/>
              <a:gd name="connsiteX6" fmla="*/ 1495425 w 1985962"/>
              <a:gd name="connsiteY6" fmla="*/ 271725 h 505253"/>
              <a:gd name="connsiteX7" fmla="*/ 1721644 w 1985962"/>
              <a:gd name="connsiteY7" fmla="*/ 505087 h 505253"/>
              <a:gd name="connsiteX8" fmla="*/ 1985962 w 1985962"/>
              <a:gd name="connsiteY8" fmla="*/ 236006 h 505253"/>
              <a:gd name="connsiteX0" fmla="*/ 0 w 1985962"/>
              <a:gd name="connsiteY0" fmla="*/ 264578 h 505250"/>
              <a:gd name="connsiteX1" fmla="*/ 271462 w 1985962"/>
              <a:gd name="connsiteY1" fmla="*/ 2640 h 505250"/>
              <a:gd name="connsiteX2" fmla="*/ 519112 w 1985962"/>
              <a:gd name="connsiteY2" fmla="*/ 286009 h 505250"/>
              <a:gd name="connsiteX3" fmla="*/ 757237 w 1985962"/>
              <a:gd name="connsiteY3" fmla="*/ 502703 h 505250"/>
              <a:gd name="connsiteX4" fmla="*/ 1002506 w 1985962"/>
              <a:gd name="connsiteY4" fmla="*/ 228859 h 505250"/>
              <a:gd name="connsiteX5" fmla="*/ 1252538 w 1985962"/>
              <a:gd name="connsiteY5" fmla="*/ 259 h 505250"/>
              <a:gd name="connsiteX6" fmla="*/ 1495425 w 1985962"/>
              <a:gd name="connsiteY6" fmla="*/ 271722 h 505250"/>
              <a:gd name="connsiteX7" fmla="*/ 1721644 w 1985962"/>
              <a:gd name="connsiteY7" fmla="*/ 505084 h 505250"/>
              <a:gd name="connsiteX8" fmla="*/ 1985962 w 1985962"/>
              <a:gd name="connsiteY8" fmla="*/ 236003 h 505250"/>
              <a:gd name="connsiteX0" fmla="*/ 0 w 1985962"/>
              <a:gd name="connsiteY0" fmla="*/ 264578 h 505250"/>
              <a:gd name="connsiteX1" fmla="*/ 271462 w 1985962"/>
              <a:gd name="connsiteY1" fmla="*/ 2640 h 505250"/>
              <a:gd name="connsiteX2" fmla="*/ 519112 w 1985962"/>
              <a:gd name="connsiteY2" fmla="*/ 286009 h 505250"/>
              <a:gd name="connsiteX3" fmla="*/ 757237 w 1985962"/>
              <a:gd name="connsiteY3" fmla="*/ 502703 h 505250"/>
              <a:gd name="connsiteX4" fmla="*/ 1002506 w 1985962"/>
              <a:gd name="connsiteY4" fmla="*/ 228859 h 505250"/>
              <a:gd name="connsiteX5" fmla="*/ 1252538 w 1985962"/>
              <a:gd name="connsiteY5" fmla="*/ 259 h 505250"/>
              <a:gd name="connsiteX6" fmla="*/ 1495425 w 1985962"/>
              <a:gd name="connsiteY6" fmla="*/ 271722 h 505250"/>
              <a:gd name="connsiteX7" fmla="*/ 1721644 w 1985962"/>
              <a:gd name="connsiteY7" fmla="*/ 505084 h 505250"/>
              <a:gd name="connsiteX8" fmla="*/ 1985962 w 1985962"/>
              <a:gd name="connsiteY8" fmla="*/ 236003 h 505250"/>
              <a:gd name="connsiteX0" fmla="*/ 0 w 1985962"/>
              <a:gd name="connsiteY0" fmla="*/ 264578 h 505250"/>
              <a:gd name="connsiteX1" fmla="*/ 271462 w 1985962"/>
              <a:gd name="connsiteY1" fmla="*/ 2640 h 505250"/>
              <a:gd name="connsiteX2" fmla="*/ 519112 w 1985962"/>
              <a:gd name="connsiteY2" fmla="*/ 286009 h 505250"/>
              <a:gd name="connsiteX3" fmla="*/ 757237 w 1985962"/>
              <a:gd name="connsiteY3" fmla="*/ 502703 h 505250"/>
              <a:gd name="connsiteX4" fmla="*/ 1002506 w 1985962"/>
              <a:gd name="connsiteY4" fmla="*/ 228859 h 505250"/>
              <a:gd name="connsiteX5" fmla="*/ 1252538 w 1985962"/>
              <a:gd name="connsiteY5" fmla="*/ 259 h 505250"/>
              <a:gd name="connsiteX6" fmla="*/ 1495425 w 1985962"/>
              <a:gd name="connsiteY6" fmla="*/ 271722 h 505250"/>
              <a:gd name="connsiteX7" fmla="*/ 1721644 w 1985962"/>
              <a:gd name="connsiteY7" fmla="*/ 505084 h 505250"/>
              <a:gd name="connsiteX8" fmla="*/ 1985962 w 1985962"/>
              <a:gd name="connsiteY8" fmla="*/ 236003 h 505250"/>
              <a:gd name="connsiteX0" fmla="*/ 0 w 1985962"/>
              <a:gd name="connsiteY0" fmla="*/ 264563 h 505235"/>
              <a:gd name="connsiteX1" fmla="*/ 271462 w 1985962"/>
              <a:gd name="connsiteY1" fmla="*/ 2625 h 505235"/>
              <a:gd name="connsiteX2" fmla="*/ 519112 w 1985962"/>
              <a:gd name="connsiteY2" fmla="*/ 285994 h 505235"/>
              <a:gd name="connsiteX3" fmla="*/ 766762 w 1985962"/>
              <a:gd name="connsiteY3" fmla="*/ 502688 h 505235"/>
              <a:gd name="connsiteX4" fmla="*/ 1002506 w 1985962"/>
              <a:gd name="connsiteY4" fmla="*/ 228844 h 505235"/>
              <a:gd name="connsiteX5" fmla="*/ 1252538 w 1985962"/>
              <a:gd name="connsiteY5" fmla="*/ 244 h 505235"/>
              <a:gd name="connsiteX6" fmla="*/ 1495425 w 1985962"/>
              <a:gd name="connsiteY6" fmla="*/ 271707 h 505235"/>
              <a:gd name="connsiteX7" fmla="*/ 1721644 w 1985962"/>
              <a:gd name="connsiteY7" fmla="*/ 505069 h 505235"/>
              <a:gd name="connsiteX8" fmla="*/ 1985962 w 1985962"/>
              <a:gd name="connsiteY8" fmla="*/ 235988 h 505235"/>
              <a:gd name="connsiteX0" fmla="*/ 0 w 1985962"/>
              <a:gd name="connsiteY0" fmla="*/ 264563 h 505235"/>
              <a:gd name="connsiteX1" fmla="*/ 271462 w 1985962"/>
              <a:gd name="connsiteY1" fmla="*/ 2625 h 505235"/>
              <a:gd name="connsiteX2" fmla="*/ 519112 w 1985962"/>
              <a:gd name="connsiteY2" fmla="*/ 285994 h 505235"/>
              <a:gd name="connsiteX3" fmla="*/ 766762 w 1985962"/>
              <a:gd name="connsiteY3" fmla="*/ 502688 h 505235"/>
              <a:gd name="connsiteX4" fmla="*/ 1002506 w 1985962"/>
              <a:gd name="connsiteY4" fmla="*/ 228844 h 505235"/>
              <a:gd name="connsiteX5" fmla="*/ 1252538 w 1985962"/>
              <a:gd name="connsiteY5" fmla="*/ 244 h 505235"/>
              <a:gd name="connsiteX6" fmla="*/ 1495425 w 1985962"/>
              <a:gd name="connsiteY6" fmla="*/ 271707 h 505235"/>
              <a:gd name="connsiteX7" fmla="*/ 1721644 w 1985962"/>
              <a:gd name="connsiteY7" fmla="*/ 505069 h 505235"/>
              <a:gd name="connsiteX8" fmla="*/ 1985962 w 1985962"/>
              <a:gd name="connsiteY8" fmla="*/ 235988 h 505235"/>
              <a:gd name="connsiteX0" fmla="*/ 0 w 1985962"/>
              <a:gd name="connsiteY0" fmla="*/ 264599 h 505271"/>
              <a:gd name="connsiteX1" fmla="*/ 271462 w 1985962"/>
              <a:gd name="connsiteY1" fmla="*/ 2661 h 505271"/>
              <a:gd name="connsiteX2" fmla="*/ 519112 w 1985962"/>
              <a:gd name="connsiteY2" fmla="*/ 286030 h 505271"/>
              <a:gd name="connsiteX3" fmla="*/ 766762 w 1985962"/>
              <a:gd name="connsiteY3" fmla="*/ 502724 h 505271"/>
              <a:gd name="connsiteX4" fmla="*/ 1002506 w 1985962"/>
              <a:gd name="connsiteY4" fmla="*/ 228880 h 505271"/>
              <a:gd name="connsiteX5" fmla="*/ 1252538 w 1985962"/>
              <a:gd name="connsiteY5" fmla="*/ 280 h 505271"/>
              <a:gd name="connsiteX6" fmla="*/ 1495425 w 1985962"/>
              <a:gd name="connsiteY6" fmla="*/ 271743 h 505271"/>
              <a:gd name="connsiteX7" fmla="*/ 1721644 w 1985962"/>
              <a:gd name="connsiteY7" fmla="*/ 505105 h 505271"/>
              <a:gd name="connsiteX8" fmla="*/ 1985962 w 1985962"/>
              <a:gd name="connsiteY8" fmla="*/ 236024 h 505271"/>
              <a:gd name="connsiteX0" fmla="*/ 0 w 1985962"/>
              <a:gd name="connsiteY0" fmla="*/ 264599 h 505286"/>
              <a:gd name="connsiteX1" fmla="*/ 271462 w 1985962"/>
              <a:gd name="connsiteY1" fmla="*/ 2661 h 505286"/>
              <a:gd name="connsiteX2" fmla="*/ 519112 w 1985962"/>
              <a:gd name="connsiteY2" fmla="*/ 286030 h 505286"/>
              <a:gd name="connsiteX3" fmla="*/ 766762 w 1985962"/>
              <a:gd name="connsiteY3" fmla="*/ 502724 h 505286"/>
              <a:gd name="connsiteX4" fmla="*/ 1002506 w 1985962"/>
              <a:gd name="connsiteY4" fmla="*/ 228880 h 505286"/>
              <a:gd name="connsiteX5" fmla="*/ 1252538 w 1985962"/>
              <a:gd name="connsiteY5" fmla="*/ 280 h 505286"/>
              <a:gd name="connsiteX6" fmla="*/ 1495425 w 1985962"/>
              <a:gd name="connsiteY6" fmla="*/ 271743 h 505286"/>
              <a:gd name="connsiteX7" fmla="*/ 1721644 w 1985962"/>
              <a:gd name="connsiteY7" fmla="*/ 505105 h 505286"/>
              <a:gd name="connsiteX8" fmla="*/ 1985962 w 1985962"/>
              <a:gd name="connsiteY8" fmla="*/ 236024 h 505286"/>
              <a:gd name="connsiteX0" fmla="*/ 0 w 1985962"/>
              <a:gd name="connsiteY0" fmla="*/ 264599 h 505286"/>
              <a:gd name="connsiteX1" fmla="*/ 271462 w 1985962"/>
              <a:gd name="connsiteY1" fmla="*/ 2661 h 505286"/>
              <a:gd name="connsiteX2" fmla="*/ 519112 w 1985962"/>
              <a:gd name="connsiteY2" fmla="*/ 286030 h 505286"/>
              <a:gd name="connsiteX3" fmla="*/ 766762 w 1985962"/>
              <a:gd name="connsiteY3" fmla="*/ 502724 h 505286"/>
              <a:gd name="connsiteX4" fmla="*/ 1002506 w 1985962"/>
              <a:gd name="connsiteY4" fmla="*/ 228880 h 505286"/>
              <a:gd name="connsiteX5" fmla="*/ 1252538 w 1985962"/>
              <a:gd name="connsiteY5" fmla="*/ 280 h 505286"/>
              <a:gd name="connsiteX6" fmla="*/ 1495425 w 1985962"/>
              <a:gd name="connsiteY6" fmla="*/ 271743 h 505286"/>
              <a:gd name="connsiteX7" fmla="*/ 1721644 w 1985962"/>
              <a:gd name="connsiteY7" fmla="*/ 505105 h 505286"/>
              <a:gd name="connsiteX8" fmla="*/ 1985962 w 1985962"/>
              <a:gd name="connsiteY8" fmla="*/ 236024 h 50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962" h="505286">
                <a:moveTo>
                  <a:pt x="0" y="264599"/>
                </a:moveTo>
                <a:cubicBezTo>
                  <a:pt x="92471" y="131844"/>
                  <a:pt x="168274" y="-911"/>
                  <a:pt x="271462" y="2661"/>
                </a:cubicBezTo>
                <a:cubicBezTo>
                  <a:pt x="374650" y="6233"/>
                  <a:pt x="455612" y="193161"/>
                  <a:pt x="519112" y="286030"/>
                </a:cubicBezTo>
                <a:cubicBezTo>
                  <a:pt x="582612" y="378899"/>
                  <a:pt x="662383" y="514630"/>
                  <a:pt x="766762" y="502724"/>
                </a:cubicBezTo>
                <a:cubicBezTo>
                  <a:pt x="871141" y="490818"/>
                  <a:pt x="945355" y="334052"/>
                  <a:pt x="1002506" y="228880"/>
                </a:cubicBezTo>
                <a:cubicBezTo>
                  <a:pt x="1059657" y="123708"/>
                  <a:pt x="1139429" y="-6864"/>
                  <a:pt x="1252538" y="280"/>
                </a:cubicBezTo>
                <a:cubicBezTo>
                  <a:pt x="1365647" y="7424"/>
                  <a:pt x="1436291" y="175700"/>
                  <a:pt x="1495425" y="271743"/>
                </a:cubicBezTo>
                <a:cubicBezTo>
                  <a:pt x="1555643" y="369547"/>
                  <a:pt x="1639888" y="511058"/>
                  <a:pt x="1721644" y="505105"/>
                </a:cubicBezTo>
                <a:cubicBezTo>
                  <a:pt x="1803400" y="499152"/>
                  <a:pt x="1918494" y="374731"/>
                  <a:pt x="1985962" y="236024"/>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904" name="Freeform 37903"/>
          <p:cNvSpPr/>
          <p:nvPr/>
        </p:nvSpPr>
        <p:spPr>
          <a:xfrm>
            <a:off x="2059780" y="4102894"/>
            <a:ext cx="1974057" cy="180418"/>
          </a:xfrm>
          <a:custGeom>
            <a:avLst/>
            <a:gdLst>
              <a:gd name="connsiteX0" fmla="*/ 0 w 1983582"/>
              <a:gd name="connsiteY0" fmla="*/ 99277 h 176442"/>
              <a:gd name="connsiteX1" fmla="*/ 90488 w 1983582"/>
              <a:gd name="connsiteY1" fmla="*/ 1645 h 176442"/>
              <a:gd name="connsiteX2" fmla="*/ 226219 w 1983582"/>
              <a:gd name="connsiteY2" fmla="*/ 170714 h 176442"/>
              <a:gd name="connsiteX3" fmla="*/ 371475 w 1983582"/>
              <a:gd name="connsiteY3" fmla="*/ 18314 h 176442"/>
              <a:gd name="connsiteX4" fmla="*/ 481013 w 1983582"/>
              <a:gd name="connsiteY4" fmla="*/ 49270 h 176442"/>
              <a:gd name="connsiteX5" fmla="*/ 550069 w 1983582"/>
              <a:gd name="connsiteY5" fmla="*/ 175477 h 176442"/>
              <a:gd name="connsiteX6" fmla="*/ 704850 w 1983582"/>
              <a:gd name="connsiteY6" fmla="*/ 8789 h 176442"/>
              <a:gd name="connsiteX7" fmla="*/ 823913 w 1983582"/>
              <a:gd name="connsiteY7" fmla="*/ 80227 h 176442"/>
              <a:gd name="connsiteX8" fmla="*/ 904875 w 1983582"/>
              <a:gd name="connsiteY8" fmla="*/ 175477 h 176442"/>
              <a:gd name="connsiteX9" fmla="*/ 1035844 w 1983582"/>
              <a:gd name="connsiteY9" fmla="*/ 20695 h 176442"/>
              <a:gd name="connsiteX10" fmla="*/ 1166813 w 1983582"/>
              <a:gd name="connsiteY10" fmla="*/ 99277 h 176442"/>
              <a:gd name="connsiteX11" fmla="*/ 1254919 w 1983582"/>
              <a:gd name="connsiteY11" fmla="*/ 170714 h 176442"/>
              <a:gd name="connsiteX12" fmla="*/ 1357313 w 1983582"/>
              <a:gd name="connsiteY12" fmla="*/ 8789 h 176442"/>
              <a:gd name="connsiteX13" fmla="*/ 1469232 w 1983582"/>
              <a:gd name="connsiteY13" fmla="*/ 75464 h 176442"/>
              <a:gd name="connsiteX14" fmla="*/ 1559719 w 1983582"/>
              <a:gd name="connsiteY14" fmla="*/ 170714 h 176442"/>
              <a:gd name="connsiteX15" fmla="*/ 1681163 w 1983582"/>
              <a:gd name="connsiteY15" fmla="*/ 18314 h 176442"/>
              <a:gd name="connsiteX16" fmla="*/ 1776413 w 1983582"/>
              <a:gd name="connsiteY16" fmla="*/ 27839 h 176442"/>
              <a:gd name="connsiteX17" fmla="*/ 1874044 w 1983582"/>
              <a:gd name="connsiteY17" fmla="*/ 175477 h 176442"/>
              <a:gd name="connsiteX18" fmla="*/ 1983582 w 1983582"/>
              <a:gd name="connsiteY18" fmla="*/ 80227 h 176442"/>
              <a:gd name="connsiteX0" fmla="*/ 0 w 1983582"/>
              <a:gd name="connsiteY0" fmla="*/ 99277 h 176442"/>
              <a:gd name="connsiteX1" fmla="*/ 90488 w 1983582"/>
              <a:gd name="connsiteY1" fmla="*/ 1645 h 176442"/>
              <a:gd name="connsiteX2" fmla="*/ 247651 w 1983582"/>
              <a:gd name="connsiteY2" fmla="*/ 170714 h 176442"/>
              <a:gd name="connsiteX3" fmla="*/ 371475 w 1983582"/>
              <a:gd name="connsiteY3" fmla="*/ 18314 h 176442"/>
              <a:gd name="connsiteX4" fmla="*/ 481013 w 1983582"/>
              <a:gd name="connsiteY4" fmla="*/ 49270 h 176442"/>
              <a:gd name="connsiteX5" fmla="*/ 550069 w 1983582"/>
              <a:gd name="connsiteY5" fmla="*/ 175477 h 176442"/>
              <a:gd name="connsiteX6" fmla="*/ 704850 w 1983582"/>
              <a:gd name="connsiteY6" fmla="*/ 8789 h 176442"/>
              <a:gd name="connsiteX7" fmla="*/ 823913 w 1983582"/>
              <a:gd name="connsiteY7" fmla="*/ 80227 h 176442"/>
              <a:gd name="connsiteX8" fmla="*/ 904875 w 1983582"/>
              <a:gd name="connsiteY8" fmla="*/ 175477 h 176442"/>
              <a:gd name="connsiteX9" fmla="*/ 1035844 w 1983582"/>
              <a:gd name="connsiteY9" fmla="*/ 20695 h 176442"/>
              <a:gd name="connsiteX10" fmla="*/ 1166813 w 1983582"/>
              <a:gd name="connsiteY10" fmla="*/ 99277 h 176442"/>
              <a:gd name="connsiteX11" fmla="*/ 1254919 w 1983582"/>
              <a:gd name="connsiteY11" fmla="*/ 170714 h 176442"/>
              <a:gd name="connsiteX12" fmla="*/ 1357313 w 1983582"/>
              <a:gd name="connsiteY12" fmla="*/ 8789 h 176442"/>
              <a:gd name="connsiteX13" fmla="*/ 1469232 w 1983582"/>
              <a:gd name="connsiteY13" fmla="*/ 75464 h 176442"/>
              <a:gd name="connsiteX14" fmla="*/ 1559719 w 1983582"/>
              <a:gd name="connsiteY14" fmla="*/ 170714 h 176442"/>
              <a:gd name="connsiteX15" fmla="*/ 1681163 w 1983582"/>
              <a:gd name="connsiteY15" fmla="*/ 18314 h 176442"/>
              <a:gd name="connsiteX16" fmla="*/ 1776413 w 1983582"/>
              <a:gd name="connsiteY16" fmla="*/ 27839 h 176442"/>
              <a:gd name="connsiteX17" fmla="*/ 1874044 w 1983582"/>
              <a:gd name="connsiteY17" fmla="*/ 175477 h 176442"/>
              <a:gd name="connsiteX18" fmla="*/ 1983582 w 1983582"/>
              <a:gd name="connsiteY18" fmla="*/ 80227 h 176442"/>
              <a:gd name="connsiteX0" fmla="*/ 0 w 1983582"/>
              <a:gd name="connsiteY0" fmla="*/ 99277 h 176442"/>
              <a:gd name="connsiteX1" fmla="*/ 90488 w 1983582"/>
              <a:gd name="connsiteY1" fmla="*/ 1645 h 176442"/>
              <a:gd name="connsiteX2" fmla="*/ 247651 w 1983582"/>
              <a:gd name="connsiteY2" fmla="*/ 170714 h 176442"/>
              <a:gd name="connsiteX3" fmla="*/ 371475 w 1983582"/>
              <a:gd name="connsiteY3" fmla="*/ 18314 h 176442"/>
              <a:gd name="connsiteX4" fmla="*/ 481013 w 1983582"/>
              <a:gd name="connsiteY4" fmla="*/ 49270 h 176442"/>
              <a:gd name="connsiteX5" fmla="*/ 583407 w 1983582"/>
              <a:gd name="connsiteY5" fmla="*/ 173096 h 176442"/>
              <a:gd name="connsiteX6" fmla="*/ 704850 w 1983582"/>
              <a:gd name="connsiteY6" fmla="*/ 8789 h 176442"/>
              <a:gd name="connsiteX7" fmla="*/ 823913 w 1983582"/>
              <a:gd name="connsiteY7" fmla="*/ 80227 h 176442"/>
              <a:gd name="connsiteX8" fmla="*/ 904875 w 1983582"/>
              <a:gd name="connsiteY8" fmla="*/ 175477 h 176442"/>
              <a:gd name="connsiteX9" fmla="*/ 1035844 w 1983582"/>
              <a:gd name="connsiteY9" fmla="*/ 20695 h 176442"/>
              <a:gd name="connsiteX10" fmla="*/ 1166813 w 1983582"/>
              <a:gd name="connsiteY10" fmla="*/ 99277 h 176442"/>
              <a:gd name="connsiteX11" fmla="*/ 1254919 w 1983582"/>
              <a:gd name="connsiteY11" fmla="*/ 170714 h 176442"/>
              <a:gd name="connsiteX12" fmla="*/ 1357313 w 1983582"/>
              <a:gd name="connsiteY12" fmla="*/ 8789 h 176442"/>
              <a:gd name="connsiteX13" fmla="*/ 1469232 w 1983582"/>
              <a:gd name="connsiteY13" fmla="*/ 75464 h 176442"/>
              <a:gd name="connsiteX14" fmla="*/ 1559719 w 1983582"/>
              <a:gd name="connsiteY14" fmla="*/ 170714 h 176442"/>
              <a:gd name="connsiteX15" fmla="*/ 1681163 w 1983582"/>
              <a:gd name="connsiteY15" fmla="*/ 18314 h 176442"/>
              <a:gd name="connsiteX16" fmla="*/ 1776413 w 1983582"/>
              <a:gd name="connsiteY16" fmla="*/ 27839 h 176442"/>
              <a:gd name="connsiteX17" fmla="*/ 1874044 w 1983582"/>
              <a:gd name="connsiteY17" fmla="*/ 175477 h 176442"/>
              <a:gd name="connsiteX18" fmla="*/ 1983582 w 1983582"/>
              <a:gd name="connsiteY18" fmla="*/ 80227 h 176442"/>
              <a:gd name="connsiteX0" fmla="*/ 0 w 1983582"/>
              <a:gd name="connsiteY0" fmla="*/ 99277 h 176442"/>
              <a:gd name="connsiteX1" fmla="*/ 90488 w 1983582"/>
              <a:gd name="connsiteY1" fmla="*/ 1645 h 176442"/>
              <a:gd name="connsiteX2" fmla="*/ 247651 w 1983582"/>
              <a:gd name="connsiteY2" fmla="*/ 170714 h 176442"/>
              <a:gd name="connsiteX3" fmla="*/ 371475 w 1983582"/>
              <a:gd name="connsiteY3" fmla="*/ 18314 h 176442"/>
              <a:gd name="connsiteX4" fmla="*/ 481013 w 1983582"/>
              <a:gd name="connsiteY4" fmla="*/ 49270 h 176442"/>
              <a:gd name="connsiteX5" fmla="*/ 583407 w 1983582"/>
              <a:gd name="connsiteY5" fmla="*/ 173096 h 176442"/>
              <a:gd name="connsiteX6" fmla="*/ 704850 w 1983582"/>
              <a:gd name="connsiteY6" fmla="*/ 8789 h 176442"/>
              <a:gd name="connsiteX7" fmla="*/ 823913 w 1983582"/>
              <a:gd name="connsiteY7" fmla="*/ 80227 h 176442"/>
              <a:gd name="connsiteX8" fmla="*/ 904875 w 1983582"/>
              <a:gd name="connsiteY8" fmla="*/ 175477 h 176442"/>
              <a:gd name="connsiteX9" fmla="*/ 1035844 w 1983582"/>
              <a:gd name="connsiteY9" fmla="*/ 20695 h 176442"/>
              <a:gd name="connsiteX10" fmla="*/ 1166813 w 1983582"/>
              <a:gd name="connsiteY10" fmla="*/ 99277 h 176442"/>
              <a:gd name="connsiteX11" fmla="*/ 1233488 w 1983582"/>
              <a:gd name="connsiteY11" fmla="*/ 168333 h 176442"/>
              <a:gd name="connsiteX12" fmla="*/ 1357313 w 1983582"/>
              <a:gd name="connsiteY12" fmla="*/ 8789 h 176442"/>
              <a:gd name="connsiteX13" fmla="*/ 1469232 w 1983582"/>
              <a:gd name="connsiteY13" fmla="*/ 75464 h 176442"/>
              <a:gd name="connsiteX14" fmla="*/ 1559719 w 1983582"/>
              <a:gd name="connsiteY14" fmla="*/ 170714 h 176442"/>
              <a:gd name="connsiteX15" fmla="*/ 1681163 w 1983582"/>
              <a:gd name="connsiteY15" fmla="*/ 18314 h 176442"/>
              <a:gd name="connsiteX16" fmla="*/ 1776413 w 1983582"/>
              <a:gd name="connsiteY16" fmla="*/ 27839 h 176442"/>
              <a:gd name="connsiteX17" fmla="*/ 1874044 w 1983582"/>
              <a:gd name="connsiteY17" fmla="*/ 175477 h 176442"/>
              <a:gd name="connsiteX18" fmla="*/ 1983582 w 1983582"/>
              <a:gd name="connsiteY18" fmla="*/ 80227 h 176442"/>
              <a:gd name="connsiteX0" fmla="*/ 0 w 1983582"/>
              <a:gd name="connsiteY0" fmla="*/ 96958 h 174123"/>
              <a:gd name="connsiteX1" fmla="*/ 107157 w 1983582"/>
              <a:gd name="connsiteY1" fmla="*/ 1707 h 174123"/>
              <a:gd name="connsiteX2" fmla="*/ 247651 w 1983582"/>
              <a:gd name="connsiteY2" fmla="*/ 168395 h 174123"/>
              <a:gd name="connsiteX3" fmla="*/ 371475 w 1983582"/>
              <a:gd name="connsiteY3" fmla="*/ 15995 h 174123"/>
              <a:gd name="connsiteX4" fmla="*/ 481013 w 1983582"/>
              <a:gd name="connsiteY4" fmla="*/ 46951 h 174123"/>
              <a:gd name="connsiteX5" fmla="*/ 583407 w 1983582"/>
              <a:gd name="connsiteY5" fmla="*/ 170777 h 174123"/>
              <a:gd name="connsiteX6" fmla="*/ 704850 w 1983582"/>
              <a:gd name="connsiteY6" fmla="*/ 6470 h 174123"/>
              <a:gd name="connsiteX7" fmla="*/ 823913 w 1983582"/>
              <a:gd name="connsiteY7" fmla="*/ 77908 h 174123"/>
              <a:gd name="connsiteX8" fmla="*/ 904875 w 1983582"/>
              <a:gd name="connsiteY8" fmla="*/ 173158 h 174123"/>
              <a:gd name="connsiteX9" fmla="*/ 1035844 w 1983582"/>
              <a:gd name="connsiteY9" fmla="*/ 18376 h 174123"/>
              <a:gd name="connsiteX10" fmla="*/ 1166813 w 1983582"/>
              <a:gd name="connsiteY10" fmla="*/ 96958 h 174123"/>
              <a:gd name="connsiteX11" fmla="*/ 1233488 w 1983582"/>
              <a:gd name="connsiteY11" fmla="*/ 166014 h 174123"/>
              <a:gd name="connsiteX12" fmla="*/ 1357313 w 1983582"/>
              <a:gd name="connsiteY12" fmla="*/ 6470 h 174123"/>
              <a:gd name="connsiteX13" fmla="*/ 1469232 w 1983582"/>
              <a:gd name="connsiteY13" fmla="*/ 73145 h 174123"/>
              <a:gd name="connsiteX14" fmla="*/ 1559719 w 1983582"/>
              <a:gd name="connsiteY14" fmla="*/ 168395 h 174123"/>
              <a:gd name="connsiteX15" fmla="*/ 1681163 w 1983582"/>
              <a:gd name="connsiteY15" fmla="*/ 15995 h 174123"/>
              <a:gd name="connsiteX16" fmla="*/ 1776413 w 1983582"/>
              <a:gd name="connsiteY16" fmla="*/ 25520 h 174123"/>
              <a:gd name="connsiteX17" fmla="*/ 1874044 w 1983582"/>
              <a:gd name="connsiteY17" fmla="*/ 173158 h 174123"/>
              <a:gd name="connsiteX18" fmla="*/ 1983582 w 1983582"/>
              <a:gd name="connsiteY18" fmla="*/ 77908 h 174123"/>
              <a:gd name="connsiteX0" fmla="*/ 0 w 1983582"/>
              <a:gd name="connsiteY0" fmla="*/ 96958 h 174123"/>
              <a:gd name="connsiteX1" fmla="*/ 107157 w 1983582"/>
              <a:gd name="connsiteY1" fmla="*/ 1707 h 174123"/>
              <a:gd name="connsiteX2" fmla="*/ 247651 w 1983582"/>
              <a:gd name="connsiteY2" fmla="*/ 168395 h 174123"/>
              <a:gd name="connsiteX3" fmla="*/ 388143 w 1983582"/>
              <a:gd name="connsiteY3" fmla="*/ 15995 h 174123"/>
              <a:gd name="connsiteX4" fmla="*/ 481013 w 1983582"/>
              <a:gd name="connsiteY4" fmla="*/ 46951 h 174123"/>
              <a:gd name="connsiteX5" fmla="*/ 583407 w 1983582"/>
              <a:gd name="connsiteY5" fmla="*/ 170777 h 174123"/>
              <a:gd name="connsiteX6" fmla="*/ 704850 w 1983582"/>
              <a:gd name="connsiteY6" fmla="*/ 6470 h 174123"/>
              <a:gd name="connsiteX7" fmla="*/ 823913 w 1983582"/>
              <a:gd name="connsiteY7" fmla="*/ 77908 h 174123"/>
              <a:gd name="connsiteX8" fmla="*/ 904875 w 1983582"/>
              <a:gd name="connsiteY8" fmla="*/ 173158 h 174123"/>
              <a:gd name="connsiteX9" fmla="*/ 1035844 w 1983582"/>
              <a:gd name="connsiteY9" fmla="*/ 18376 h 174123"/>
              <a:gd name="connsiteX10" fmla="*/ 1166813 w 1983582"/>
              <a:gd name="connsiteY10" fmla="*/ 96958 h 174123"/>
              <a:gd name="connsiteX11" fmla="*/ 1233488 w 1983582"/>
              <a:gd name="connsiteY11" fmla="*/ 166014 h 174123"/>
              <a:gd name="connsiteX12" fmla="*/ 1357313 w 1983582"/>
              <a:gd name="connsiteY12" fmla="*/ 6470 h 174123"/>
              <a:gd name="connsiteX13" fmla="*/ 1469232 w 1983582"/>
              <a:gd name="connsiteY13" fmla="*/ 73145 h 174123"/>
              <a:gd name="connsiteX14" fmla="*/ 1559719 w 1983582"/>
              <a:gd name="connsiteY14" fmla="*/ 168395 h 174123"/>
              <a:gd name="connsiteX15" fmla="*/ 1681163 w 1983582"/>
              <a:gd name="connsiteY15" fmla="*/ 15995 h 174123"/>
              <a:gd name="connsiteX16" fmla="*/ 1776413 w 1983582"/>
              <a:gd name="connsiteY16" fmla="*/ 25520 h 174123"/>
              <a:gd name="connsiteX17" fmla="*/ 1874044 w 1983582"/>
              <a:gd name="connsiteY17" fmla="*/ 173158 h 174123"/>
              <a:gd name="connsiteX18" fmla="*/ 1983582 w 1983582"/>
              <a:gd name="connsiteY18" fmla="*/ 77908 h 174123"/>
              <a:gd name="connsiteX0" fmla="*/ 0 w 1983582"/>
              <a:gd name="connsiteY0" fmla="*/ 96958 h 174123"/>
              <a:gd name="connsiteX1" fmla="*/ 107157 w 1983582"/>
              <a:gd name="connsiteY1" fmla="*/ 1707 h 174123"/>
              <a:gd name="connsiteX2" fmla="*/ 247651 w 1983582"/>
              <a:gd name="connsiteY2" fmla="*/ 168395 h 174123"/>
              <a:gd name="connsiteX3" fmla="*/ 395287 w 1983582"/>
              <a:gd name="connsiteY3" fmla="*/ 6470 h 174123"/>
              <a:gd name="connsiteX4" fmla="*/ 481013 w 1983582"/>
              <a:gd name="connsiteY4" fmla="*/ 46951 h 174123"/>
              <a:gd name="connsiteX5" fmla="*/ 583407 w 1983582"/>
              <a:gd name="connsiteY5" fmla="*/ 170777 h 174123"/>
              <a:gd name="connsiteX6" fmla="*/ 704850 w 1983582"/>
              <a:gd name="connsiteY6" fmla="*/ 6470 h 174123"/>
              <a:gd name="connsiteX7" fmla="*/ 823913 w 1983582"/>
              <a:gd name="connsiteY7" fmla="*/ 77908 h 174123"/>
              <a:gd name="connsiteX8" fmla="*/ 904875 w 1983582"/>
              <a:gd name="connsiteY8" fmla="*/ 173158 h 174123"/>
              <a:gd name="connsiteX9" fmla="*/ 1035844 w 1983582"/>
              <a:gd name="connsiteY9" fmla="*/ 18376 h 174123"/>
              <a:gd name="connsiteX10" fmla="*/ 1166813 w 1983582"/>
              <a:gd name="connsiteY10" fmla="*/ 96958 h 174123"/>
              <a:gd name="connsiteX11" fmla="*/ 1233488 w 1983582"/>
              <a:gd name="connsiteY11" fmla="*/ 166014 h 174123"/>
              <a:gd name="connsiteX12" fmla="*/ 1357313 w 1983582"/>
              <a:gd name="connsiteY12" fmla="*/ 6470 h 174123"/>
              <a:gd name="connsiteX13" fmla="*/ 1469232 w 1983582"/>
              <a:gd name="connsiteY13" fmla="*/ 73145 h 174123"/>
              <a:gd name="connsiteX14" fmla="*/ 1559719 w 1983582"/>
              <a:gd name="connsiteY14" fmla="*/ 168395 h 174123"/>
              <a:gd name="connsiteX15" fmla="*/ 1681163 w 1983582"/>
              <a:gd name="connsiteY15" fmla="*/ 15995 h 174123"/>
              <a:gd name="connsiteX16" fmla="*/ 1776413 w 1983582"/>
              <a:gd name="connsiteY16" fmla="*/ 25520 h 174123"/>
              <a:gd name="connsiteX17" fmla="*/ 1874044 w 1983582"/>
              <a:gd name="connsiteY17" fmla="*/ 173158 h 174123"/>
              <a:gd name="connsiteX18" fmla="*/ 1983582 w 1983582"/>
              <a:gd name="connsiteY18" fmla="*/ 77908 h 174123"/>
              <a:gd name="connsiteX0" fmla="*/ 0 w 1983582"/>
              <a:gd name="connsiteY0" fmla="*/ 96958 h 174123"/>
              <a:gd name="connsiteX1" fmla="*/ 107157 w 1983582"/>
              <a:gd name="connsiteY1" fmla="*/ 1707 h 174123"/>
              <a:gd name="connsiteX2" fmla="*/ 247651 w 1983582"/>
              <a:gd name="connsiteY2" fmla="*/ 168395 h 174123"/>
              <a:gd name="connsiteX3" fmla="*/ 395287 w 1983582"/>
              <a:gd name="connsiteY3" fmla="*/ 6470 h 174123"/>
              <a:gd name="connsiteX4" fmla="*/ 481013 w 1983582"/>
              <a:gd name="connsiteY4" fmla="*/ 46951 h 174123"/>
              <a:gd name="connsiteX5" fmla="*/ 583407 w 1983582"/>
              <a:gd name="connsiteY5" fmla="*/ 170777 h 174123"/>
              <a:gd name="connsiteX6" fmla="*/ 704850 w 1983582"/>
              <a:gd name="connsiteY6" fmla="*/ 6470 h 174123"/>
              <a:gd name="connsiteX7" fmla="*/ 823913 w 1983582"/>
              <a:gd name="connsiteY7" fmla="*/ 77908 h 174123"/>
              <a:gd name="connsiteX8" fmla="*/ 904875 w 1983582"/>
              <a:gd name="connsiteY8" fmla="*/ 173158 h 174123"/>
              <a:gd name="connsiteX9" fmla="*/ 1035844 w 1983582"/>
              <a:gd name="connsiteY9" fmla="*/ 18376 h 174123"/>
              <a:gd name="connsiteX10" fmla="*/ 1166813 w 1983582"/>
              <a:gd name="connsiteY10" fmla="*/ 96958 h 174123"/>
              <a:gd name="connsiteX11" fmla="*/ 1233488 w 1983582"/>
              <a:gd name="connsiteY11" fmla="*/ 166014 h 174123"/>
              <a:gd name="connsiteX12" fmla="*/ 1357313 w 1983582"/>
              <a:gd name="connsiteY12" fmla="*/ 6470 h 174123"/>
              <a:gd name="connsiteX13" fmla="*/ 1469232 w 1983582"/>
              <a:gd name="connsiteY13" fmla="*/ 73145 h 174123"/>
              <a:gd name="connsiteX14" fmla="*/ 1559719 w 1983582"/>
              <a:gd name="connsiteY14" fmla="*/ 168395 h 174123"/>
              <a:gd name="connsiteX15" fmla="*/ 1681163 w 1983582"/>
              <a:gd name="connsiteY15" fmla="*/ 15995 h 174123"/>
              <a:gd name="connsiteX16" fmla="*/ 1776413 w 1983582"/>
              <a:gd name="connsiteY16" fmla="*/ 25520 h 174123"/>
              <a:gd name="connsiteX17" fmla="*/ 1874044 w 1983582"/>
              <a:gd name="connsiteY17" fmla="*/ 173158 h 174123"/>
              <a:gd name="connsiteX18" fmla="*/ 1983582 w 1983582"/>
              <a:gd name="connsiteY18" fmla="*/ 77908 h 174123"/>
              <a:gd name="connsiteX0" fmla="*/ 0 w 1983582"/>
              <a:gd name="connsiteY0" fmla="*/ 97564 h 174729"/>
              <a:gd name="connsiteX1" fmla="*/ 107157 w 1983582"/>
              <a:gd name="connsiteY1" fmla="*/ 2313 h 174729"/>
              <a:gd name="connsiteX2" fmla="*/ 247651 w 1983582"/>
              <a:gd name="connsiteY2" fmla="*/ 169001 h 174729"/>
              <a:gd name="connsiteX3" fmla="*/ 395287 w 1983582"/>
              <a:gd name="connsiteY3" fmla="*/ 7076 h 174729"/>
              <a:gd name="connsiteX4" fmla="*/ 481013 w 1983582"/>
              <a:gd name="connsiteY4" fmla="*/ 47557 h 174729"/>
              <a:gd name="connsiteX5" fmla="*/ 583407 w 1983582"/>
              <a:gd name="connsiteY5" fmla="*/ 171383 h 174729"/>
              <a:gd name="connsiteX6" fmla="*/ 704850 w 1983582"/>
              <a:gd name="connsiteY6" fmla="*/ 7076 h 174729"/>
              <a:gd name="connsiteX7" fmla="*/ 823913 w 1983582"/>
              <a:gd name="connsiteY7" fmla="*/ 78514 h 174729"/>
              <a:gd name="connsiteX8" fmla="*/ 904875 w 1983582"/>
              <a:gd name="connsiteY8" fmla="*/ 173764 h 174729"/>
              <a:gd name="connsiteX9" fmla="*/ 1035844 w 1983582"/>
              <a:gd name="connsiteY9" fmla="*/ 18982 h 174729"/>
              <a:gd name="connsiteX10" fmla="*/ 1166813 w 1983582"/>
              <a:gd name="connsiteY10" fmla="*/ 97564 h 174729"/>
              <a:gd name="connsiteX11" fmla="*/ 1233488 w 1983582"/>
              <a:gd name="connsiteY11" fmla="*/ 166620 h 174729"/>
              <a:gd name="connsiteX12" fmla="*/ 1357313 w 1983582"/>
              <a:gd name="connsiteY12" fmla="*/ 7076 h 174729"/>
              <a:gd name="connsiteX13" fmla="*/ 1469232 w 1983582"/>
              <a:gd name="connsiteY13" fmla="*/ 73751 h 174729"/>
              <a:gd name="connsiteX14" fmla="*/ 1559719 w 1983582"/>
              <a:gd name="connsiteY14" fmla="*/ 169001 h 174729"/>
              <a:gd name="connsiteX15" fmla="*/ 1681163 w 1983582"/>
              <a:gd name="connsiteY15" fmla="*/ 16601 h 174729"/>
              <a:gd name="connsiteX16" fmla="*/ 1776413 w 1983582"/>
              <a:gd name="connsiteY16" fmla="*/ 26126 h 174729"/>
              <a:gd name="connsiteX17" fmla="*/ 1874044 w 1983582"/>
              <a:gd name="connsiteY17" fmla="*/ 173764 h 174729"/>
              <a:gd name="connsiteX18" fmla="*/ 1983582 w 1983582"/>
              <a:gd name="connsiteY18" fmla="*/ 78514 h 174729"/>
              <a:gd name="connsiteX0" fmla="*/ 0 w 1983582"/>
              <a:gd name="connsiteY0" fmla="*/ 97564 h 174729"/>
              <a:gd name="connsiteX1" fmla="*/ 107157 w 1983582"/>
              <a:gd name="connsiteY1" fmla="*/ 2313 h 174729"/>
              <a:gd name="connsiteX2" fmla="*/ 247651 w 1983582"/>
              <a:gd name="connsiteY2" fmla="*/ 169001 h 174729"/>
              <a:gd name="connsiteX3" fmla="*/ 395287 w 1983582"/>
              <a:gd name="connsiteY3" fmla="*/ 7076 h 174729"/>
              <a:gd name="connsiteX4" fmla="*/ 481013 w 1983582"/>
              <a:gd name="connsiteY4" fmla="*/ 47557 h 174729"/>
              <a:gd name="connsiteX5" fmla="*/ 583407 w 1983582"/>
              <a:gd name="connsiteY5" fmla="*/ 171383 h 174729"/>
              <a:gd name="connsiteX6" fmla="*/ 704850 w 1983582"/>
              <a:gd name="connsiteY6" fmla="*/ 7076 h 174729"/>
              <a:gd name="connsiteX7" fmla="*/ 823913 w 1983582"/>
              <a:gd name="connsiteY7" fmla="*/ 78514 h 174729"/>
              <a:gd name="connsiteX8" fmla="*/ 904875 w 1983582"/>
              <a:gd name="connsiteY8" fmla="*/ 173764 h 174729"/>
              <a:gd name="connsiteX9" fmla="*/ 1035844 w 1983582"/>
              <a:gd name="connsiteY9" fmla="*/ 18982 h 174729"/>
              <a:gd name="connsiteX10" fmla="*/ 1166813 w 1983582"/>
              <a:gd name="connsiteY10" fmla="*/ 97564 h 174729"/>
              <a:gd name="connsiteX11" fmla="*/ 1233488 w 1983582"/>
              <a:gd name="connsiteY11" fmla="*/ 166620 h 174729"/>
              <a:gd name="connsiteX12" fmla="*/ 1357313 w 1983582"/>
              <a:gd name="connsiteY12" fmla="*/ 7076 h 174729"/>
              <a:gd name="connsiteX13" fmla="*/ 1469232 w 1983582"/>
              <a:gd name="connsiteY13" fmla="*/ 73751 h 174729"/>
              <a:gd name="connsiteX14" fmla="*/ 1559719 w 1983582"/>
              <a:gd name="connsiteY14" fmla="*/ 169001 h 174729"/>
              <a:gd name="connsiteX15" fmla="*/ 1681163 w 1983582"/>
              <a:gd name="connsiteY15" fmla="*/ 16601 h 174729"/>
              <a:gd name="connsiteX16" fmla="*/ 1776413 w 1983582"/>
              <a:gd name="connsiteY16" fmla="*/ 26126 h 174729"/>
              <a:gd name="connsiteX17" fmla="*/ 1874044 w 1983582"/>
              <a:gd name="connsiteY17" fmla="*/ 173764 h 174729"/>
              <a:gd name="connsiteX18" fmla="*/ 1983582 w 1983582"/>
              <a:gd name="connsiteY18" fmla="*/ 78514 h 174729"/>
              <a:gd name="connsiteX0" fmla="*/ 0 w 1983582"/>
              <a:gd name="connsiteY0" fmla="*/ 96958 h 174123"/>
              <a:gd name="connsiteX1" fmla="*/ 107157 w 1983582"/>
              <a:gd name="connsiteY1" fmla="*/ 1707 h 174123"/>
              <a:gd name="connsiteX2" fmla="*/ 247651 w 1983582"/>
              <a:gd name="connsiteY2" fmla="*/ 168395 h 174123"/>
              <a:gd name="connsiteX3" fmla="*/ 395287 w 1983582"/>
              <a:gd name="connsiteY3" fmla="*/ 6470 h 174123"/>
              <a:gd name="connsiteX4" fmla="*/ 481013 w 1983582"/>
              <a:gd name="connsiteY4" fmla="*/ 46951 h 174123"/>
              <a:gd name="connsiteX5" fmla="*/ 590550 w 1983582"/>
              <a:gd name="connsiteY5" fmla="*/ 158871 h 174123"/>
              <a:gd name="connsiteX6" fmla="*/ 704850 w 1983582"/>
              <a:gd name="connsiteY6" fmla="*/ 6470 h 174123"/>
              <a:gd name="connsiteX7" fmla="*/ 823913 w 1983582"/>
              <a:gd name="connsiteY7" fmla="*/ 77908 h 174123"/>
              <a:gd name="connsiteX8" fmla="*/ 904875 w 1983582"/>
              <a:gd name="connsiteY8" fmla="*/ 173158 h 174123"/>
              <a:gd name="connsiteX9" fmla="*/ 1035844 w 1983582"/>
              <a:gd name="connsiteY9" fmla="*/ 18376 h 174123"/>
              <a:gd name="connsiteX10" fmla="*/ 1166813 w 1983582"/>
              <a:gd name="connsiteY10" fmla="*/ 96958 h 174123"/>
              <a:gd name="connsiteX11" fmla="*/ 1233488 w 1983582"/>
              <a:gd name="connsiteY11" fmla="*/ 166014 h 174123"/>
              <a:gd name="connsiteX12" fmla="*/ 1357313 w 1983582"/>
              <a:gd name="connsiteY12" fmla="*/ 6470 h 174123"/>
              <a:gd name="connsiteX13" fmla="*/ 1469232 w 1983582"/>
              <a:gd name="connsiteY13" fmla="*/ 73145 h 174123"/>
              <a:gd name="connsiteX14" fmla="*/ 1559719 w 1983582"/>
              <a:gd name="connsiteY14" fmla="*/ 168395 h 174123"/>
              <a:gd name="connsiteX15" fmla="*/ 1681163 w 1983582"/>
              <a:gd name="connsiteY15" fmla="*/ 15995 h 174123"/>
              <a:gd name="connsiteX16" fmla="*/ 1776413 w 1983582"/>
              <a:gd name="connsiteY16" fmla="*/ 25520 h 174123"/>
              <a:gd name="connsiteX17" fmla="*/ 1874044 w 1983582"/>
              <a:gd name="connsiteY17" fmla="*/ 173158 h 174123"/>
              <a:gd name="connsiteX18" fmla="*/ 1983582 w 1983582"/>
              <a:gd name="connsiteY18" fmla="*/ 77908 h 174123"/>
              <a:gd name="connsiteX0" fmla="*/ 0 w 1983582"/>
              <a:gd name="connsiteY0" fmla="*/ 96958 h 174123"/>
              <a:gd name="connsiteX1" fmla="*/ 107157 w 1983582"/>
              <a:gd name="connsiteY1" fmla="*/ 1707 h 174123"/>
              <a:gd name="connsiteX2" fmla="*/ 247651 w 1983582"/>
              <a:gd name="connsiteY2" fmla="*/ 168395 h 174123"/>
              <a:gd name="connsiteX3" fmla="*/ 395287 w 1983582"/>
              <a:gd name="connsiteY3" fmla="*/ 6470 h 174123"/>
              <a:gd name="connsiteX4" fmla="*/ 481013 w 1983582"/>
              <a:gd name="connsiteY4" fmla="*/ 46951 h 174123"/>
              <a:gd name="connsiteX5" fmla="*/ 583407 w 1983582"/>
              <a:gd name="connsiteY5" fmla="*/ 163633 h 174123"/>
              <a:gd name="connsiteX6" fmla="*/ 704850 w 1983582"/>
              <a:gd name="connsiteY6" fmla="*/ 6470 h 174123"/>
              <a:gd name="connsiteX7" fmla="*/ 823913 w 1983582"/>
              <a:gd name="connsiteY7" fmla="*/ 77908 h 174123"/>
              <a:gd name="connsiteX8" fmla="*/ 904875 w 1983582"/>
              <a:gd name="connsiteY8" fmla="*/ 173158 h 174123"/>
              <a:gd name="connsiteX9" fmla="*/ 1035844 w 1983582"/>
              <a:gd name="connsiteY9" fmla="*/ 18376 h 174123"/>
              <a:gd name="connsiteX10" fmla="*/ 1166813 w 1983582"/>
              <a:gd name="connsiteY10" fmla="*/ 96958 h 174123"/>
              <a:gd name="connsiteX11" fmla="*/ 1233488 w 1983582"/>
              <a:gd name="connsiteY11" fmla="*/ 166014 h 174123"/>
              <a:gd name="connsiteX12" fmla="*/ 1357313 w 1983582"/>
              <a:gd name="connsiteY12" fmla="*/ 6470 h 174123"/>
              <a:gd name="connsiteX13" fmla="*/ 1469232 w 1983582"/>
              <a:gd name="connsiteY13" fmla="*/ 73145 h 174123"/>
              <a:gd name="connsiteX14" fmla="*/ 1559719 w 1983582"/>
              <a:gd name="connsiteY14" fmla="*/ 168395 h 174123"/>
              <a:gd name="connsiteX15" fmla="*/ 1681163 w 1983582"/>
              <a:gd name="connsiteY15" fmla="*/ 15995 h 174123"/>
              <a:gd name="connsiteX16" fmla="*/ 1776413 w 1983582"/>
              <a:gd name="connsiteY16" fmla="*/ 25520 h 174123"/>
              <a:gd name="connsiteX17" fmla="*/ 1874044 w 1983582"/>
              <a:gd name="connsiteY17" fmla="*/ 173158 h 174123"/>
              <a:gd name="connsiteX18" fmla="*/ 1983582 w 1983582"/>
              <a:gd name="connsiteY18" fmla="*/ 77908 h 174123"/>
              <a:gd name="connsiteX0" fmla="*/ 0 w 1983582"/>
              <a:gd name="connsiteY0" fmla="*/ 96958 h 174123"/>
              <a:gd name="connsiteX1" fmla="*/ 107157 w 1983582"/>
              <a:gd name="connsiteY1" fmla="*/ 1707 h 174123"/>
              <a:gd name="connsiteX2" fmla="*/ 247651 w 1983582"/>
              <a:gd name="connsiteY2" fmla="*/ 168395 h 174123"/>
              <a:gd name="connsiteX3" fmla="*/ 395287 w 1983582"/>
              <a:gd name="connsiteY3" fmla="*/ 6470 h 174123"/>
              <a:gd name="connsiteX4" fmla="*/ 583407 w 1983582"/>
              <a:gd name="connsiteY4" fmla="*/ 163633 h 174123"/>
              <a:gd name="connsiteX5" fmla="*/ 704850 w 1983582"/>
              <a:gd name="connsiteY5" fmla="*/ 6470 h 174123"/>
              <a:gd name="connsiteX6" fmla="*/ 823913 w 1983582"/>
              <a:gd name="connsiteY6" fmla="*/ 77908 h 174123"/>
              <a:gd name="connsiteX7" fmla="*/ 904875 w 1983582"/>
              <a:gd name="connsiteY7" fmla="*/ 173158 h 174123"/>
              <a:gd name="connsiteX8" fmla="*/ 1035844 w 1983582"/>
              <a:gd name="connsiteY8" fmla="*/ 18376 h 174123"/>
              <a:gd name="connsiteX9" fmla="*/ 1166813 w 1983582"/>
              <a:gd name="connsiteY9" fmla="*/ 96958 h 174123"/>
              <a:gd name="connsiteX10" fmla="*/ 1233488 w 1983582"/>
              <a:gd name="connsiteY10" fmla="*/ 166014 h 174123"/>
              <a:gd name="connsiteX11" fmla="*/ 1357313 w 1983582"/>
              <a:gd name="connsiteY11" fmla="*/ 6470 h 174123"/>
              <a:gd name="connsiteX12" fmla="*/ 1469232 w 1983582"/>
              <a:gd name="connsiteY12" fmla="*/ 73145 h 174123"/>
              <a:gd name="connsiteX13" fmla="*/ 1559719 w 1983582"/>
              <a:gd name="connsiteY13" fmla="*/ 168395 h 174123"/>
              <a:gd name="connsiteX14" fmla="*/ 1681163 w 1983582"/>
              <a:gd name="connsiteY14" fmla="*/ 15995 h 174123"/>
              <a:gd name="connsiteX15" fmla="*/ 1776413 w 1983582"/>
              <a:gd name="connsiteY15" fmla="*/ 25520 h 174123"/>
              <a:gd name="connsiteX16" fmla="*/ 1874044 w 1983582"/>
              <a:gd name="connsiteY16" fmla="*/ 173158 h 174123"/>
              <a:gd name="connsiteX17" fmla="*/ 1983582 w 1983582"/>
              <a:gd name="connsiteY17" fmla="*/ 77908 h 174123"/>
              <a:gd name="connsiteX0" fmla="*/ 0 w 1983582"/>
              <a:gd name="connsiteY0" fmla="*/ 102396 h 179561"/>
              <a:gd name="connsiteX1" fmla="*/ 107157 w 1983582"/>
              <a:gd name="connsiteY1" fmla="*/ 7145 h 179561"/>
              <a:gd name="connsiteX2" fmla="*/ 247651 w 1983582"/>
              <a:gd name="connsiteY2" fmla="*/ 173833 h 179561"/>
              <a:gd name="connsiteX3" fmla="*/ 414337 w 1983582"/>
              <a:gd name="connsiteY3" fmla="*/ 2 h 179561"/>
              <a:gd name="connsiteX4" fmla="*/ 583407 w 1983582"/>
              <a:gd name="connsiteY4" fmla="*/ 169071 h 179561"/>
              <a:gd name="connsiteX5" fmla="*/ 704850 w 1983582"/>
              <a:gd name="connsiteY5" fmla="*/ 11908 h 179561"/>
              <a:gd name="connsiteX6" fmla="*/ 823913 w 1983582"/>
              <a:gd name="connsiteY6" fmla="*/ 83346 h 179561"/>
              <a:gd name="connsiteX7" fmla="*/ 904875 w 1983582"/>
              <a:gd name="connsiteY7" fmla="*/ 178596 h 179561"/>
              <a:gd name="connsiteX8" fmla="*/ 1035844 w 1983582"/>
              <a:gd name="connsiteY8" fmla="*/ 23814 h 179561"/>
              <a:gd name="connsiteX9" fmla="*/ 1166813 w 1983582"/>
              <a:gd name="connsiteY9" fmla="*/ 102396 h 179561"/>
              <a:gd name="connsiteX10" fmla="*/ 1233488 w 1983582"/>
              <a:gd name="connsiteY10" fmla="*/ 171452 h 179561"/>
              <a:gd name="connsiteX11" fmla="*/ 1357313 w 1983582"/>
              <a:gd name="connsiteY11" fmla="*/ 11908 h 179561"/>
              <a:gd name="connsiteX12" fmla="*/ 1469232 w 1983582"/>
              <a:gd name="connsiteY12" fmla="*/ 78583 h 179561"/>
              <a:gd name="connsiteX13" fmla="*/ 1559719 w 1983582"/>
              <a:gd name="connsiteY13" fmla="*/ 173833 h 179561"/>
              <a:gd name="connsiteX14" fmla="*/ 1681163 w 1983582"/>
              <a:gd name="connsiteY14" fmla="*/ 21433 h 179561"/>
              <a:gd name="connsiteX15" fmla="*/ 1776413 w 1983582"/>
              <a:gd name="connsiteY15" fmla="*/ 30958 h 179561"/>
              <a:gd name="connsiteX16" fmla="*/ 1874044 w 1983582"/>
              <a:gd name="connsiteY16" fmla="*/ 178596 h 179561"/>
              <a:gd name="connsiteX17" fmla="*/ 1983582 w 1983582"/>
              <a:gd name="connsiteY17" fmla="*/ 83346 h 179561"/>
              <a:gd name="connsiteX0" fmla="*/ 0 w 1983582"/>
              <a:gd name="connsiteY0" fmla="*/ 102395 h 179560"/>
              <a:gd name="connsiteX1" fmla="*/ 107157 w 1983582"/>
              <a:gd name="connsiteY1" fmla="*/ 7144 h 179560"/>
              <a:gd name="connsiteX2" fmla="*/ 247651 w 1983582"/>
              <a:gd name="connsiteY2" fmla="*/ 173832 h 179560"/>
              <a:gd name="connsiteX3" fmla="*/ 414337 w 1983582"/>
              <a:gd name="connsiteY3" fmla="*/ 1 h 179560"/>
              <a:gd name="connsiteX4" fmla="*/ 573882 w 1983582"/>
              <a:gd name="connsiteY4" fmla="*/ 171451 h 179560"/>
              <a:gd name="connsiteX5" fmla="*/ 704850 w 1983582"/>
              <a:gd name="connsiteY5" fmla="*/ 11907 h 179560"/>
              <a:gd name="connsiteX6" fmla="*/ 823913 w 1983582"/>
              <a:gd name="connsiteY6" fmla="*/ 83345 h 179560"/>
              <a:gd name="connsiteX7" fmla="*/ 904875 w 1983582"/>
              <a:gd name="connsiteY7" fmla="*/ 178595 h 179560"/>
              <a:gd name="connsiteX8" fmla="*/ 1035844 w 1983582"/>
              <a:gd name="connsiteY8" fmla="*/ 23813 h 179560"/>
              <a:gd name="connsiteX9" fmla="*/ 1166813 w 1983582"/>
              <a:gd name="connsiteY9" fmla="*/ 102395 h 179560"/>
              <a:gd name="connsiteX10" fmla="*/ 1233488 w 1983582"/>
              <a:gd name="connsiteY10" fmla="*/ 171451 h 179560"/>
              <a:gd name="connsiteX11" fmla="*/ 1357313 w 1983582"/>
              <a:gd name="connsiteY11" fmla="*/ 11907 h 179560"/>
              <a:gd name="connsiteX12" fmla="*/ 1469232 w 1983582"/>
              <a:gd name="connsiteY12" fmla="*/ 78582 h 179560"/>
              <a:gd name="connsiteX13" fmla="*/ 1559719 w 1983582"/>
              <a:gd name="connsiteY13" fmla="*/ 173832 h 179560"/>
              <a:gd name="connsiteX14" fmla="*/ 1681163 w 1983582"/>
              <a:gd name="connsiteY14" fmla="*/ 21432 h 179560"/>
              <a:gd name="connsiteX15" fmla="*/ 1776413 w 1983582"/>
              <a:gd name="connsiteY15" fmla="*/ 30957 h 179560"/>
              <a:gd name="connsiteX16" fmla="*/ 1874044 w 1983582"/>
              <a:gd name="connsiteY16" fmla="*/ 178595 h 179560"/>
              <a:gd name="connsiteX17" fmla="*/ 1983582 w 1983582"/>
              <a:gd name="connsiteY17" fmla="*/ 83345 h 179560"/>
              <a:gd name="connsiteX0" fmla="*/ 0 w 1983582"/>
              <a:gd name="connsiteY0" fmla="*/ 102395 h 179560"/>
              <a:gd name="connsiteX1" fmla="*/ 107157 w 1983582"/>
              <a:gd name="connsiteY1" fmla="*/ 7144 h 179560"/>
              <a:gd name="connsiteX2" fmla="*/ 247651 w 1983582"/>
              <a:gd name="connsiteY2" fmla="*/ 173832 h 179560"/>
              <a:gd name="connsiteX3" fmla="*/ 414337 w 1983582"/>
              <a:gd name="connsiteY3" fmla="*/ 1 h 179560"/>
              <a:gd name="connsiteX4" fmla="*/ 573882 w 1983582"/>
              <a:gd name="connsiteY4" fmla="*/ 171451 h 179560"/>
              <a:gd name="connsiteX5" fmla="*/ 704850 w 1983582"/>
              <a:gd name="connsiteY5" fmla="*/ 11907 h 179560"/>
              <a:gd name="connsiteX6" fmla="*/ 904875 w 1983582"/>
              <a:gd name="connsiteY6" fmla="*/ 178595 h 179560"/>
              <a:gd name="connsiteX7" fmla="*/ 1035844 w 1983582"/>
              <a:gd name="connsiteY7" fmla="*/ 23813 h 179560"/>
              <a:gd name="connsiteX8" fmla="*/ 1166813 w 1983582"/>
              <a:gd name="connsiteY8" fmla="*/ 102395 h 179560"/>
              <a:gd name="connsiteX9" fmla="*/ 1233488 w 1983582"/>
              <a:gd name="connsiteY9" fmla="*/ 171451 h 179560"/>
              <a:gd name="connsiteX10" fmla="*/ 1357313 w 1983582"/>
              <a:gd name="connsiteY10" fmla="*/ 11907 h 179560"/>
              <a:gd name="connsiteX11" fmla="*/ 1469232 w 1983582"/>
              <a:gd name="connsiteY11" fmla="*/ 78582 h 179560"/>
              <a:gd name="connsiteX12" fmla="*/ 1559719 w 1983582"/>
              <a:gd name="connsiteY12" fmla="*/ 173832 h 179560"/>
              <a:gd name="connsiteX13" fmla="*/ 1681163 w 1983582"/>
              <a:gd name="connsiteY13" fmla="*/ 21432 h 179560"/>
              <a:gd name="connsiteX14" fmla="*/ 1776413 w 1983582"/>
              <a:gd name="connsiteY14" fmla="*/ 30957 h 179560"/>
              <a:gd name="connsiteX15" fmla="*/ 1874044 w 1983582"/>
              <a:gd name="connsiteY15" fmla="*/ 178595 h 179560"/>
              <a:gd name="connsiteX16" fmla="*/ 1983582 w 1983582"/>
              <a:gd name="connsiteY16" fmla="*/ 83345 h 179560"/>
              <a:gd name="connsiteX0" fmla="*/ 0 w 1983582"/>
              <a:gd name="connsiteY0" fmla="*/ 102395 h 179560"/>
              <a:gd name="connsiteX1" fmla="*/ 107157 w 1983582"/>
              <a:gd name="connsiteY1" fmla="*/ 7144 h 179560"/>
              <a:gd name="connsiteX2" fmla="*/ 247651 w 1983582"/>
              <a:gd name="connsiteY2" fmla="*/ 173832 h 179560"/>
              <a:gd name="connsiteX3" fmla="*/ 414337 w 1983582"/>
              <a:gd name="connsiteY3" fmla="*/ 1 h 179560"/>
              <a:gd name="connsiteX4" fmla="*/ 573882 w 1983582"/>
              <a:gd name="connsiteY4" fmla="*/ 171451 h 179560"/>
              <a:gd name="connsiteX5" fmla="*/ 745332 w 1983582"/>
              <a:gd name="connsiteY5" fmla="*/ 11907 h 179560"/>
              <a:gd name="connsiteX6" fmla="*/ 904875 w 1983582"/>
              <a:gd name="connsiteY6" fmla="*/ 178595 h 179560"/>
              <a:gd name="connsiteX7" fmla="*/ 1035844 w 1983582"/>
              <a:gd name="connsiteY7" fmla="*/ 23813 h 179560"/>
              <a:gd name="connsiteX8" fmla="*/ 1166813 w 1983582"/>
              <a:gd name="connsiteY8" fmla="*/ 102395 h 179560"/>
              <a:gd name="connsiteX9" fmla="*/ 1233488 w 1983582"/>
              <a:gd name="connsiteY9" fmla="*/ 171451 h 179560"/>
              <a:gd name="connsiteX10" fmla="*/ 1357313 w 1983582"/>
              <a:gd name="connsiteY10" fmla="*/ 11907 h 179560"/>
              <a:gd name="connsiteX11" fmla="*/ 1469232 w 1983582"/>
              <a:gd name="connsiteY11" fmla="*/ 78582 h 179560"/>
              <a:gd name="connsiteX12" fmla="*/ 1559719 w 1983582"/>
              <a:gd name="connsiteY12" fmla="*/ 173832 h 179560"/>
              <a:gd name="connsiteX13" fmla="*/ 1681163 w 1983582"/>
              <a:gd name="connsiteY13" fmla="*/ 21432 h 179560"/>
              <a:gd name="connsiteX14" fmla="*/ 1776413 w 1983582"/>
              <a:gd name="connsiteY14" fmla="*/ 30957 h 179560"/>
              <a:gd name="connsiteX15" fmla="*/ 1874044 w 1983582"/>
              <a:gd name="connsiteY15" fmla="*/ 178595 h 179560"/>
              <a:gd name="connsiteX16" fmla="*/ 1983582 w 1983582"/>
              <a:gd name="connsiteY16" fmla="*/ 83345 h 179560"/>
              <a:gd name="connsiteX0" fmla="*/ 0 w 1983582"/>
              <a:gd name="connsiteY0" fmla="*/ 102395 h 179560"/>
              <a:gd name="connsiteX1" fmla="*/ 107157 w 1983582"/>
              <a:gd name="connsiteY1" fmla="*/ 7144 h 179560"/>
              <a:gd name="connsiteX2" fmla="*/ 247651 w 1983582"/>
              <a:gd name="connsiteY2" fmla="*/ 173832 h 179560"/>
              <a:gd name="connsiteX3" fmla="*/ 414337 w 1983582"/>
              <a:gd name="connsiteY3" fmla="*/ 1 h 179560"/>
              <a:gd name="connsiteX4" fmla="*/ 573882 w 1983582"/>
              <a:gd name="connsiteY4" fmla="*/ 171451 h 179560"/>
              <a:gd name="connsiteX5" fmla="*/ 745332 w 1983582"/>
              <a:gd name="connsiteY5" fmla="*/ 11907 h 179560"/>
              <a:gd name="connsiteX6" fmla="*/ 904875 w 1983582"/>
              <a:gd name="connsiteY6" fmla="*/ 178595 h 179560"/>
              <a:gd name="connsiteX7" fmla="*/ 1035844 w 1983582"/>
              <a:gd name="connsiteY7" fmla="*/ 23813 h 179560"/>
              <a:gd name="connsiteX8" fmla="*/ 1233488 w 1983582"/>
              <a:gd name="connsiteY8" fmla="*/ 171451 h 179560"/>
              <a:gd name="connsiteX9" fmla="*/ 1357313 w 1983582"/>
              <a:gd name="connsiteY9" fmla="*/ 11907 h 179560"/>
              <a:gd name="connsiteX10" fmla="*/ 1469232 w 1983582"/>
              <a:gd name="connsiteY10" fmla="*/ 78582 h 179560"/>
              <a:gd name="connsiteX11" fmla="*/ 1559719 w 1983582"/>
              <a:gd name="connsiteY11" fmla="*/ 173832 h 179560"/>
              <a:gd name="connsiteX12" fmla="*/ 1681163 w 1983582"/>
              <a:gd name="connsiteY12" fmla="*/ 21432 h 179560"/>
              <a:gd name="connsiteX13" fmla="*/ 1776413 w 1983582"/>
              <a:gd name="connsiteY13" fmla="*/ 30957 h 179560"/>
              <a:gd name="connsiteX14" fmla="*/ 1874044 w 1983582"/>
              <a:gd name="connsiteY14" fmla="*/ 178595 h 179560"/>
              <a:gd name="connsiteX15" fmla="*/ 1983582 w 1983582"/>
              <a:gd name="connsiteY15" fmla="*/ 83345 h 179560"/>
              <a:gd name="connsiteX0" fmla="*/ 0 w 1983582"/>
              <a:gd name="connsiteY0" fmla="*/ 102395 h 179560"/>
              <a:gd name="connsiteX1" fmla="*/ 107157 w 1983582"/>
              <a:gd name="connsiteY1" fmla="*/ 7144 h 179560"/>
              <a:gd name="connsiteX2" fmla="*/ 247651 w 1983582"/>
              <a:gd name="connsiteY2" fmla="*/ 173832 h 179560"/>
              <a:gd name="connsiteX3" fmla="*/ 414337 w 1983582"/>
              <a:gd name="connsiteY3" fmla="*/ 1 h 179560"/>
              <a:gd name="connsiteX4" fmla="*/ 573882 w 1983582"/>
              <a:gd name="connsiteY4" fmla="*/ 171451 h 179560"/>
              <a:gd name="connsiteX5" fmla="*/ 745332 w 1983582"/>
              <a:gd name="connsiteY5" fmla="*/ 11907 h 179560"/>
              <a:gd name="connsiteX6" fmla="*/ 904875 w 1983582"/>
              <a:gd name="connsiteY6" fmla="*/ 178595 h 179560"/>
              <a:gd name="connsiteX7" fmla="*/ 1066800 w 1983582"/>
              <a:gd name="connsiteY7" fmla="*/ 11907 h 179560"/>
              <a:gd name="connsiteX8" fmla="*/ 1233488 w 1983582"/>
              <a:gd name="connsiteY8" fmla="*/ 171451 h 179560"/>
              <a:gd name="connsiteX9" fmla="*/ 1357313 w 1983582"/>
              <a:gd name="connsiteY9" fmla="*/ 11907 h 179560"/>
              <a:gd name="connsiteX10" fmla="*/ 1469232 w 1983582"/>
              <a:gd name="connsiteY10" fmla="*/ 78582 h 179560"/>
              <a:gd name="connsiteX11" fmla="*/ 1559719 w 1983582"/>
              <a:gd name="connsiteY11" fmla="*/ 173832 h 179560"/>
              <a:gd name="connsiteX12" fmla="*/ 1681163 w 1983582"/>
              <a:gd name="connsiteY12" fmla="*/ 21432 h 179560"/>
              <a:gd name="connsiteX13" fmla="*/ 1776413 w 1983582"/>
              <a:gd name="connsiteY13" fmla="*/ 30957 h 179560"/>
              <a:gd name="connsiteX14" fmla="*/ 1874044 w 1983582"/>
              <a:gd name="connsiteY14" fmla="*/ 178595 h 179560"/>
              <a:gd name="connsiteX15" fmla="*/ 1983582 w 1983582"/>
              <a:gd name="connsiteY15" fmla="*/ 83345 h 179560"/>
              <a:gd name="connsiteX0" fmla="*/ 0 w 1983582"/>
              <a:gd name="connsiteY0" fmla="*/ 102395 h 179560"/>
              <a:gd name="connsiteX1" fmla="*/ 107157 w 1983582"/>
              <a:gd name="connsiteY1" fmla="*/ 7144 h 179560"/>
              <a:gd name="connsiteX2" fmla="*/ 247651 w 1983582"/>
              <a:gd name="connsiteY2" fmla="*/ 173832 h 179560"/>
              <a:gd name="connsiteX3" fmla="*/ 414337 w 1983582"/>
              <a:gd name="connsiteY3" fmla="*/ 1 h 179560"/>
              <a:gd name="connsiteX4" fmla="*/ 573882 w 1983582"/>
              <a:gd name="connsiteY4" fmla="*/ 171451 h 179560"/>
              <a:gd name="connsiteX5" fmla="*/ 745332 w 1983582"/>
              <a:gd name="connsiteY5" fmla="*/ 11907 h 179560"/>
              <a:gd name="connsiteX6" fmla="*/ 904875 w 1983582"/>
              <a:gd name="connsiteY6" fmla="*/ 178595 h 179560"/>
              <a:gd name="connsiteX7" fmla="*/ 1066800 w 1983582"/>
              <a:gd name="connsiteY7" fmla="*/ 11907 h 179560"/>
              <a:gd name="connsiteX8" fmla="*/ 1233488 w 1983582"/>
              <a:gd name="connsiteY8" fmla="*/ 171451 h 179560"/>
              <a:gd name="connsiteX9" fmla="*/ 1357313 w 1983582"/>
              <a:gd name="connsiteY9" fmla="*/ 11907 h 179560"/>
              <a:gd name="connsiteX10" fmla="*/ 1559719 w 1983582"/>
              <a:gd name="connsiteY10" fmla="*/ 173832 h 179560"/>
              <a:gd name="connsiteX11" fmla="*/ 1681163 w 1983582"/>
              <a:gd name="connsiteY11" fmla="*/ 21432 h 179560"/>
              <a:gd name="connsiteX12" fmla="*/ 1776413 w 1983582"/>
              <a:gd name="connsiteY12" fmla="*/ 30957 h 179560"/>
              <a:gd name="connsiteX13" fmla="*/ 1874044 w 1983582"/>
              <a:gd name="connsiteY13" fmla="*/ 178595 h 179560"/>
              <a:gd name="connsiteX14" fmla="*/ 1983582 w 1983582"/>
              <a:gd name="connsiteY14" fmla="*/ 83345 h 179560"/>
              <a:gd name="connsiteX0" fmla="*/ 0 w 1983582"/>
              <a:gd name="connsiteY0" fmla="*/ 102395 h 179560"/>
              <a:gd name="connsiteX1" fmla="*/ 107157 w 1983582"/>
              <a:gd name="connsiteY1" fmla="*/ 7144 h 179560"/>
              <a:gd name="connsiteX2" fmla="*/ 247651 w 1983582"/>
              <a:gd name="connsiteY2" fmla="*/ 173832 h 179560"/>
              <a:gd name="connsiteX3" fmla="*/ 414337 w 1983582"/>
              <a:gd name="connsiteY3" fmla="*/ 1 h 179560"/>
              <a:gd name="connsiteX4" fmla="*/ 573882 w 1983582"/>
              <a:gd name="connsiteY4" fmla="*/ 171451 h 179560"/>
              <a:gd name="connsiteX5" fmla="*/ 745332 w 1983582"/>
              <a:gd name="connsiteY5" fmla="*/ 11907 h 179560"/>
              <a:gd name="connsiteX6" fmla="*/ 904875 w 1983582"/>
              <a:gd name="connsiteY6" fmla="*/ 178595 h 179560"/>
              <a:gd name="connsiteX7" fmla="*/ 1066800 w 1983582"/>
              <a:gd name="connsiteY7" fmla="*/ 11907 h 179560"/>
              <a:gd name="connsiteX8" fmla="*/ 1233488 w 1983582"/>
              <a:gd name="connsiteY8" fmla="*/ 171451 h 179560"/>
              <a:gd name="connsiteX9" fmla="*/ 1400175 w 1983582"/>
              <a:gd name="connsiteY9" fmla="*/ 14288 h 179560"/>
              <a:gd name="connsiteX10" fmla="*/ 1559719 w 1983582"/>
              <a:gd name="connsiteY10" fmla="*/ 173832 h 179560"/>
              <a:gd name="connsiteX11" fmla="*/ 1681163 w 1983582"/>
              <a:gd name="connsiteY11" fmla="*/ 21432 h 179560"/>
              <a:gd name="connsiteX12" fmla="*/ 1776413 w 1983582"/>
              <a:gd name="connsiteY12" fmla="*/ 30957 h 179560"/>
              <a:gd name="connsiteX13" fmla="*/ 1874044 w 1983582"/>
              <a:gd name="connsiteY13" fmla="*/ 178595 h 179560"/>
              <a:gd name="connsiteX14" fmla="*/ 1983582 w 1983582"/>
              <a:gd name="connsiteY14" fmla="*/ 83345 h 179560"/>
              <a:gd name="connsiteX0" fmla="*/ 0 w 1983582"/>
              <a:gd name="connsiteY0" fmla="*/ 102395 h 179560"/>
              <a:gd name="connsiteX1" fmla="*/ 107157 w 1983582"/>
              <a:gd name="connsiteY1" fmla="*/ 7144 h 179560"/>
              <a:gd name="connsiteX2" fmla="*/ 247651 w 1983582"/>
              <a:gd name="connsiteY2" fmla="*/ 173832 h 179560"/>
              <a:gd name="connsiteX3" fmla="*/ 414337 w 1983582"/>
              <a:gd name="connsiteY3" fmla="*/ 1 h 179560"/>
              <a:gd name="connsiteX4" fmla="*/ 573882 w 1983582"/>
              <a:gd name="connsiteY4" fmla="*/ 171451 h 179560"/>
              <a:gd name="connsiteX5" fmla="*/ 745332 w 1983582"/>
              <a:gd name="connsiteY5" fmla="*/ 11907 h 179560"/>
              <a:gd name="connsiteX6" fmla="*/ 904875 w 1983582"/>
              <a:gd name="connsiteY6" fmla="*/ 178595 h 179560"/>
              <a:gd name="connsiteX7" fmla="*/ 1066800 w 1983582"/>
              <a:gd name="connsiteY7" fmla="*/ 11907 h 179560"/>
              <a:gd name="connsiteX8" fmla="*/ 1233488 w 1983582"/>
              <a:gd name="connsiteY8" fmla="*/ 171451 h 179560"/>
              <a:gd name="connsiteX9" fmla="*/ 1400175 w 1983582"/>
              <a:gd name="connsiteY9" fmla="*/ 14288 h 179560"/>
              <a:gd name="connsiteX10" fmla="*/ 1559719 w 1983582"/>
              <a:gd name="connsiteY10" fmla="*/ 173832 h 179560"/>
              <a:gd name="connsiteX11" fmla="*/ 1681163 w 1983582"/>
              <a:gd name="connsiteY11" fmla="*/ 21432 h 179560"/>
              <a:gd name="connsiteX12" fmla="*/ 1874044 w 1983582"/>
              <a:gd name="connsiteY12" fmla="*/ 178595 h 179560"/>
              <a:gd name="connsiteX13" fmla="*/ 1983582 w 1983582"/>
              <a:gd name="connsiteY13" fmla="*/ 83345 h 179560"/>
              <a:gd name="connsiteX0" fmla="*/ 0 w 1983582"/>
              <a:gd name="connsiteY0" fmla="*/ 102395 h 180418"/>
              <a:gd name="connsiteX1" fmla="*/ 107157 w 1983582"/>
              <a:gd name="connsiteY1" fmla="*/ 7144 h 180418"/>
              <a:gd name="connsiteX2" fmla="*/ 247651 w 1983582"/>
              <a:gd name="connsiteY2" fmla="*/ 173832 h 180418"/>
              <a:gd name="connsiteX3" fmla="*/ 414337 w 1983582"/>
              <a:gd name="connsiteY3" fmla="*/ 1 h 180418"/>
              <a:gd name="connsiteX4" fmla="*/ 573882 w 1983582"/>
              <a:gd name="connsiteY4" fmla="*/ 171451 h 180418"/>
              <a:gd name="connsiteX5" fmla="*/ 745332 w 1983582"/>
              <a:gd name="connsiteY5" fmla="*/ 11907 h 180418"/>
              <a:gd name="connsiteX6" fmla="*/ 904875 w 1983582"/>
              <a:gd name="connsiteY6" fmla="*/ 178595 h 180418"/>
              <a:gd name="connsiteX7" fmla="*/ 1066800 w 1983582"/>
              <a:gd name="connsiteY7" fmla="*/ 11907 h 180418"/>
              <a:gd name="connsiteX8" fmla="*/ 1233488 w 1983582"/>
              <a:gd name="connsiteY8" fmla="*/ 171451 h 180418"/>
              <a:gd name="connsiteX9" fmla="*/ 1400175 w 1983582"/>
              <a:gd name="connsiteY9" fmla="*/ 14288 h 180418"/>
              <a:gd name="connsiteX10" fmla="*/ 1559719 w 1983582"/>
              <a:gd name="connsiteY10" fmla="*/ 173832 h 180418"/>
              <a:gd name="connsiteX11" fmla="*/ 1724025 w 1983582"/>
              <a:gd name="connsiteY11" fmla="*/ 7145 h 180418"/>
              <a:gd name="connsiteX12" fmla="*/ 1874044 w 1983582"/>
              <a:gd name="connsiteY12" fmla="*/ 178595 h 180418"/>
              <a:gd name="connsiteX13" fmla="*/ 1983582 w 1983582"/>
              <a:gd name="connsiteY13" fmla="*/ 83345 h 180418"/>
              <a:gd name="connsiteX0" fmla="*/ 0 w 1983582"/>
              <a:gd name="connsiteY0" fmla="*/ 102395 h 180418"/>
              <a:gd name="connsiteX1" fmla="*/ 107157 w 1983582"/>
              <a:gd name="connsiteY1" fmla="*/ 7144 h 180418"/>
              <a:gd name="connsiteX2" fmla="*/ 247651 w 1983582"/>
              <a:gd name="connsiteY2" fmla="*/ 173832 h 180418"/>
              <a:gd name="connsiteX3" fmla="*/ 414337 w 1983582"/>
              <a:gd name="connsiteY3" fmla="*/ 1 h 180418"/>
              <a:gd name="connsiteX4" fmla="*/ 573882 w 1983582"/>
              <a:gd name="connsiteY4" fmla="*/ 171451 h 180418"/>
              <a:gd name="connsiteX5" fmla="*/ 738188 w 1983582"/>
              <a:gd name="connsiteY5" fmla="*/ 9526 h 180418"/>
              <a:gd name="connsiteX6" fmla="*/ 904875 w 1983582"/>
              <a:gd name="connsiteY6" fmla="*/ 178595 h 180418"/>
              <a:gd name="connsiteX7" fmla="*/ 1066800 w 1983582"/>
              <a:gd name="connsiteY7" fmla="*/ 11907 h 180418"/>
              <a:gd name="connsiteX8" fmla="*/ 1233488 w 1983582"/>
              <a:gd name="connsiteY8" fmla="*/ 171451 h 180418"/>
              <a:gd name="connsiteX9" fmla="*/ 1400175 w 1983582"/>
              <a:gd name="connsiteY9" fmla="*/ 14288 h 180418"/>
              <a:gd name="connsiteX10" fmla="*/ 1559719 w 1983582"/>
              <a:gd name="connsiteY10" fmla="*/ 173832 h 180418"/>
              <a:gd name="connsiteX11" fmla="*/ 1724025 w 1983582"/>
              <a:gd name="connsiteY11" fmla="*/ 7145 h 180418"/>
              <a:gd name="connsiteX12" fmla="*/ 1874044 w 1983582"/>
              <a:gd name="connsiteY12" fmla="*/ 178595 h 180418"/>
              <a:gd name="connsiteX13" fmla="*/ 1983582 w 1983582"/>
              <a:gd name="connsiteY13" fmla="*/ 83345 h 180418"/>
              <a:gd name="connsiteX0" fmla="*/ 0 w 1983582"/>
              <a:gd name="connsiteY0" fmla="*/ 102395 h 180418"/>
              <a:gd name="connsiteX1" fmla="*/ 107157 w 1983582"/>
              <a:gd name="connsiteY1" fmla="*/ 7144 h 180418"/>
              <a:gd name="connsiteX2" fmla="*/ 247651 w 1983582"/>
              <a:gd name="connsiteY2" fmla="*/ 173832 h 180418"/>
              <a:gd name="connsiteX3" fmla="*/ 414337 w 1983582"/>
              <a:gd name="connsiteY3" fmla="*/ 1 h 180418"/>
              <a:gd name="connsiteX4" fmla="*/ 573882 w 1983582"/>
              <a:gd name="connsiteY4" fmla="*/ 171451 h 180418"/>
              <a:gd name="connsiteX5" fmla="*/ 738188 w 1983582"/>
              <a:gd name="connsiteY5" fmla="*/ 9526 h 180418"/>
              <a:gd name="connsiteX6" fmla="*/ 912019 w 1983582"/>
              <a:gd name="connsiteY6" fmla="*/ 173833 h 180418"/>
              <a:gd name="connsiteX7" fmla="*/ 1066800 w 1983582"/>
              <a:gd name="connsiteY7" fmla="*/ 11907 h 180418"/>
              <a:gd name="connsiteX8" fmla="*/ 1233488 w 1983582"/>
              <a:gd name="connsiteY8" fmla="*/ 171451 h 180418"/>
              <a:gd name="connsiteX9" fmla="*/ 1400175 w 1983582"/>
              <a:gd name="connsiteY9" fmla="*/ 14288 h 180418"/>
              <a:gd name="connsiteX10" fmla="*/ 1559719 w 1983582"/>
              <a:gd name="connsiteY10" fmla="*/ 173832 h 180418"/>
              <a:gd name="connsiteX11" fmla="*/ 1724025 w 1983582"/>
              <a:gd name="connsiteY11" fmla="*/ 7145 h 180418"/>
              <a:gd name="connsiteX12" fmla="*/ 1874044 w 1983582"/>
              <a:gd name="connsiteY12" fmla="*/ 178595 h 180418"/>
              <a:gd name="connsiteX13" fmla="*/ 1983582 w 1983582"/>
              <a:gd name="connsiteY13" fmla="*/ 83345 h 180418"/>
              <a:gd name="connsiteX0" fmla="*/ 0 w 1983582"/>
              <a:gd name="connsiteY0" fmla="*/ 102395 h 180418"/>
              <a:gd name="connsiteX1" fmla="*/ 107157 w 1983582"/>
              <a:gd name="connsiteY1" fmla="*/ 7144 h 180418"/>
              <a:gd name="connsiteX2" fmla="*/ 247651 w 1983582"/>
              <a:gd name="connsiteY2" fmla="*/ 173832 h 180418"/>
              <a:gd name="connsiteX3" fmla="*/ 414337 w 1983582"/>
              <a:gd name="connsiteY3" fmla="*/ 1 h 180418"/>
              <a:gd name="connsiteX4" fmla="*/ 573882 w 1983582"/>
              <a:gd name="connsiteY4" fmla="*/ 171451 h 180418"/>
              <a:gd name="connsiteX5" fmla="*/ 738188 w 1983582"/>
              <a:gd name="connsiteY5" fmla="*/ 9526 h 180418"/>
              <a:gd name="connsiteX6" fmla="*/ 912019 w 1983582"/>
              <a:gd name="connsiteY6" fmla="*/ 173833 h 180418"/>
              <a:gd name="connsiteX7" fmla="*/ 1066800 w 1983582"/>
              <a:gd name="connsiteY7" fmla="*/ 11907 h 180418"/>
              <a:gd name="connsiteX8" fmla="*/ 1233488 w 1983582"/>
              <a:gd name="connsiteY8" fmla="*/ 171451 h 180418"/>
              <a:gd name="connsiteX9" fmla="*/ 1393032 w 1983582"/>
              <a:gd name="connsiteY9" fmla="*/ 11907 h 180418"/>
              <a:gd name="connsiteX10" fmla="*/ 1559719 w 1983582"/>
              <a:gd name="connsiteY10" fmla="*/ 173832 h 180418"/>
              <a:gd name="connsiteX11" fmla="*/ 1724025 w 1983582"/>
              <a:gd name="connsiteY11" fmla="*/ 7145 h 180418"/>
              <a:gd name="connsiteX12" fmla="*/ 1874044 w 1983582"/>
              <a:gd name="connsiteY12" fmla="*/ 178595 h 180418"/>
              <a:gd name="connsiteX13" fmla="*/ 1983582 w 1983582"/>
              <a:gd name="connsiteY13" fmla="*/ 83345 h 180418"/>
              <a:gd name="connsiteX0" fmla="*/ 0 w 1974057"/>
              <a:gd name="connsiteY0" fmla="*/ 102395 h 180418"/>
              <a:gd name="connsiteX1" fmla="*/ 107157 w 1974057"/>
              <a:gd name="connsiteY1" fmla="*/ 7144 h 180418"/>
              <a:gd name="connsiteX2" fmla="*/ 247651 w 1974057"/>
              <a:gd name="connsiteY2" fmla="*/ 173832 h 180418"/>
              <a:gd name="connsiteX3" fmla="*/ 414337 w 1974057"/>
              <a:gd name="connsiteY3" fmla="*/ 1 h 180418"/>
              <a:gd name="connsiteX4" fmla="*/ 573882 w 1974057"/>
              <a:gd name="connsiteY4" fmla="*/ 171451 h 180418"/>
              <a:gd name="connsiteX5" fmla="*/ 738188 w 1974057"/>
              <a:gd name="connsiteY5" fmla="*/ 9526 h 180418"/>
              <a:gd name="connsiteX6" fmla="*/ 912019 w 1974057"/>
              <a:gd name="connsiteY6" fmla="*/ 173833 h 180418"/>
              <a:gd name="connsiteX7" fmla="*/ 1066800 w 1974057"/>
              <a:gd name="connsiteY7" fmla="*/ 11907 h 180418"/>
              <a:gd name="connsiteX8" fmla="*/ 1233488 w 1974057"/>
              <a:gd name="connsiteY8" fmla="*/ 171451 h 180418"/>
              <a:gd name="connsiteX9" fmla="*/ 1393032 w 1974057"/>
              <a:gd name="connsiteY9" fmla="*/ 11907 h 180418"/>
              <a:gd name="connsiteX10" fmla="*/ 1559719 w 1974057"/>
              <a:gd name="connsiteY10" fmla="*/ 173832 h 180418"/>
              <a:gd name="connsiteX11" fmla="*/ 1724025 w 1974057"/>
              <a:gd name="connsiteY11" fmla="*/ 7145 h 180418"/>
              <a:gd name="connsiteX12" fmla="*/ 1874044 w 1974057"/>
              <a:gd name="connsiteY12" fmla="*/ 178595 h 180418"/>
              <a:gd name="connsiteX13" fmla="*/ 1974057 w 1974057"/>
              <a:gd name="connsiteY13" fmla="*/ 83345 h 180418"/>
              <a:gd name="connsiteX0" fmla="*/ 0 w 1974057"/>
              <a:gd name="connsiteY0" fmla="*/ 102395 h 180418"/>
              <a:gd name="connsiteX1" fmla="*/ 107157 w 1974057"/>
              <a:gd name="connsiteY1" fmla="*/ 7144 h 180418"/>
              <a:gd name="connsiteX2" fmla="*/ 247651 w 1974057"/>
              <a:gd name="connsiteY2" fmla="*/ 173832 h 180418"/>
              <a:gd name="connsiteX3" fmla="*/ 414337 w 1974057"/>
              <a:gd name="connsiteY3" fmla="*/ 1 h 180418"/>
              <a:gd name="connsiteX4" fmla="*/ 573882 w 1974057"/>
              <a:gd name="connsiteY4" fmla="*/ 171451 h 180418"/>
              <a:gd name="connsiteX5" fmla="*/ 738188 w 1974057"/>
              <a:gd name="connsiteY5" fmla="*/ 9526 h 180418"/>
              <a:gd name="connsiteX6" fmla="*/ 912019 w 1974057"/>
              <a:gd name="connsiteY6" fmla="*/ 173833 h 180418"/>
              <a:gd name="connsiteX7" fmla="*/ 1066800 w 1974057"/>
              <a:gd name="connsiteY7" fmla="*/ 11907 h 180418"/>
              <a:gd name="connsiteX8" fmla="*/ 1233488 w 1974057"/>
              <a:gd name="connsiteY8" fmla="*/ 171451 h 180418"/>
              <a:gd name="connsiteX9" fmla="*/ 1393032 w 1974057"/>
              <a:gd name="connsiteY9" fmla="*/ 11907 h 180418"/>
              <a:gd name="connsiteX10" fmla="*/ 1559719 w 1974057"/>
              <a:gd name="connsiteY10" fmla="*/ 173832 h 180418"/>
              <a:gd name="connsiteX11" fmla="*/ 1724025 w 1974057"/>
              <a:gd name="connsiteY11" fmla="*/ 7145 h 180418"/>
              <a:gd name="connsiteX12" fmla="*/ 1874044 w 1974057"/>
              <a:gd name="connsiteY12" fmla="*/ 178595 h 180418"/>
              <a:gd name="connsiteX13" fmla="*/ 1974057 w 1974057"/>
              <a:gd name="connsiteY13" fmla="*/ 83345 h 18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4057" h="180418">
                <a:moveTo>
                  <a:pt x="0" y="102395"/>
                </a:moveTo>
                <a:cubicBezTo>
                  <a:pt x="26392" y="47626"/>
                  <a:pt x="65882" y="-4762"/>
                  <a:pt x="107157" y="7144"/>
                </a:cubicBezTo>
                <a:cubicBezTo>
                  <a:pt x="148432" y="19050"/>
                  <a:pt x="196454" y="175022"/>
                  <a:pt x="247651" y="173832"/>
                </a:cubicBezTo>
                <a:cubicBezTo>
                  <a:pt x="298848" y="172642"/>
                  <a:pt x="359965" y="398"/>
                  <a:pt x="414337" y="1"/>
                </a:cubicBezTo>
                <a:cubicBezTo>
                  <a:pt x="468709" y="-396"/>
                  <a:pt x="519907" y="169864"/>
                  <a:pt x="573882" y="171451"/>
                </a:cubicBezTo>
                <a:cubicBezTo>
                  <a:pt x="627857" y="173038"/>
                  <a:pt x="681832" y="9129"/>
                  <a:pt x="738188" y="9526"/>
                </a:cubicBezTo>
                <a:cubicBezTo>
                  <a:pt x="794544" y="9923"/>
                  <a:pt x="857250" y="173436"/>
                  <a:pt x="912019" y="173833"/>
                </a:cubicBezTo>
                <a:cubicBezTo>
                  <a:pt x="966788" y="174230"/>
                  <a:pt x="1013222" y="12304"/>
                  <a:pt x="1066800" y="11907"/>
                </a:cubicBezTo>
                <a:cubicBezTo>
                  <a:pt x="1120378" y="11510"/>
                  <a:pt x="1179116" y="171451"/>
                  <a:pt x="1233488" y="171451"/>
                </a:cubicBezTo>
                <a:cubicBezTo>
                  <a:pt x="1287860" y="171451"/>
                  <a:pt x="1338660" y="11510"/>
                  <a:pt x="1393032" y="11907"/>
                </a:cubicBezTo>
                <a:cubicBezTo>
                  <a:pt x="1447404" y="12304"/>
                  <a:pt x="1504554" y="174626"/>
                  <a:pt x="1559719" y="173832"/>
                </a:cubicBezTo>
                <a:cubicBezTo>
                  <a:pt x="1614884" y="173038"/>
                  <a:pt x="1671638" y="6351"/>
                  <a:pt x="1724025" y="7145"/>
                </a:cubicBezTo>
                <a:cubicBezTo>
                  <a:pt x="1776412" y="7939"/>
                  <a:pt x="1832372" y="165895"/>
                  <a:pt x="1874044" y="178595"/>
                </a:cubicBezTo>
                <a:cubicBezTo>
                  <a:pt x="1915716" y="191295"/>
                  <a:pt x="1936552" y="135335"/>
                  <a:pt x="1974057" y="83345"/>
                </a:cubicBez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7905" name="Freeform 37904"/>
          <p:cNvSpPr/>
          <p:nvPr/>
        </p:nvSpPr>
        <p:spPr>
          <a:xfrm>
            <a:off x="2064544" y="4800588"/>
            <a:ext cx="1966913" cy="97967"/>
          </a:xfrm>
          <a:custGeom>
            <a:avLst/>
            <a:gdLst>
              <a:gd name="connsiteX0" fmla="*/ 0 w 1978819"/>
              <a:gd name="connsiteY0" fmla="*/ 64305 h 98486"/>
              <a:gd name="connsiteX1" fmla="*/ 59531 w 1978819"/>
              <a:gd name="connsiteY1" fmla="*/ 7155 h 98486"/>
              <a:gd name="connsiteX2" fmla="*/ 138112 w 1978819"/>
              <a:gd name="connsiteY2" fmla="*/ 88117 h 98486"/>
              <a:gd name="connsiteX3" fmla="*/ 238125 w 1978819"/>
              <a:gd name="connsiteY3" fmla="*/ 11917 h 98486"/>
              <a:gd name="connsiteX4" fmla="*/ 340519 w 1978819"/>
              <a:gd name="connsiteY4" fmla="*/ 85736 h 98486"/>
              <a:gd name="connsiteX5" fmla="*/ 440531 w 1978819"/>
              <a:gd name="connsiteY5" fmla="*/ 9536 h 98486"/>
              <a:gd name="connsiteX6" fmla="*/ 545306 w 1978819"/>
              <a:gd name="connsiteY6" fmla="*/ 90499 h 98486"/>
              <a:gd name="connsiteX7" fmla="*/ 647700 w 1978819"/>
              <a:gd name="connsiteY7" fmla="*/ 7155 h 98486"/>
              <a:gd name="connsiteX8" fmla="*/ 742950 w 1978819"/>
              <a:gd name="connsiteY8" fmla="*/ 95261 h 98486"/>
              <a:gd name="connsiteX9" fmla="*/ 823912 w 1978819"/>
              <a:gd name="connsiteY9" fmla="*/ 4774 h 98486"/>
              <a:gd name="connsiteX10" fmla="*/ 935831 w 1978819"/>
              <a:gd name="connsiteY10" fmla="*/ 95261 h 98486"/>
              <a:gd name="connsiteX11" fmla="*/ 1031081 w 1978819"/>
              <a:gd name="connsiteY11" fmla="*/ 4774 h 98486"/>
              <a:gd name="connsiteX12" fmla="*/ 1128712 w 1978819"/>
              <a:gd name="connsiteY12" fmla="*/ 92880 h 98486"/>
              <a:gd name="connsiteX13" fmla="*/ 1231106 w 1978819"/>
              <a:gd name="connsiteY13" fmla="*/ 7155 h 98486"/>
              <a:gd name="connsiteX14" fmla="*/ 1335881 w 1978819"/>
              <a:gd name="connsiteY14" fmla="*/ 88117 h 98486"/>
              <a:gd name="connsiteX15" fmla="*/ 1419225 w 1978819"/>
              <a:gd name="connsiteY15" fmla="*/ 11 h 98486"/>
              <a:gd name="connsiteX16" fmla="*/ 1516856 w 1978819"/>
              <a:gd name="connsiteY16" fmla="*/ 95261 h 98486"/>
              <a:gd name="connsiteX17" fmla="*/ 1604962 w 1978819"/>
              <a:gd name="connsiteY17" fmla="*/ 4774 h 98486"/>
              <a:gd name="connsiteX18" fmla="*/ 1714500 w 1978819"/>
              <a:gd name="connsiteY18" fmla="*/ 92880 h 98486"/>
              <a:gd name="connsiteX19" fmla="*/ 1807369 w 1978819"/>
              <a:gd name="connsiteY19" fmla="*/ 4774 h 98486"/>
              <a:gd name="connsiteX20" fmla="*/ 1926431 w 1978819"/>
              <a:gd name="connsiteY20" fmla="*/ 97642 h 98486"/>
              <a:gd name="connsiteX21" fmla="*/ 1978819 w 1978819"/>
              <a:gd name="connsiteY21" fmla="*/ 42874 h 98486"/>
              <a:gd name="connsiteX0" fmla="*/ 0 w 1978819"/>
              <a:gd name="connsiteY0" fmla="*/ 64305 h 98486"/>
              <a:gd name="connsiteX1" fmla="*/ 59531 w 1978819"/>
              <a:gd name="connsiteY1" fmla="*/ 7155 h 98486"/>
              <a:gd name="connsiteX2" fmla="*/ 138112 w 1978819"/>
              <a:gd name="connsiteY2" fmla="*/ 88117 h 98486"/>
              <a:gd name="connsiteX3" fmla="*/ 238125 w 1978819"/>
              <a:gd name="connsiteY3" fmla="*/ 11917 h 98486"/>
              <a:gd name="connsiteX4" fmla="*/ 340519 w 1978819"/>
              <a:gd name="connsiteY4" fmla="*/ 85736 h 98486"/>
              <a:gd name="connsiteX5" fmla="*/ 440531 w 1978819"/>
              <a:gd name="connsiteY5" fmla="*/ 9536 h 98486"/>
              <a:gd name="connsiteX6" fmla="*/ 545306 w 1978819"/>
              <a:gd name="connsiteY6" fmla="*/ 90499 h 98486"/>
              <a:gd name="connsiteX7" fmla="*/ 647700 w 1978819"/>
              <a:gd name="connsiteY7" fmla="*/ 7155 h 98486"/>
              <a:gd name="connsiteX8" fmla="*/ 742950 w 1978819"/>
              <a:gd name="connsiteY8" fmla="*/ 95261 h 98486"/>
              <a:gd name="connsiteX9" fmla="*/ 840581 w 1978819"/>
              <a:gd name="connsiteY9" fmla="*/ 7155 h 98486"/>
              <a:gd name="connsiteX10" fmla="*/ 935831 w 1978819"/>
              <a:gd name="connsiteY10" fmla="*/ 95261 h 98486"/>
              <a:gd name="connsiteX11" fmla="*/ 1031081 w 1978819"/>
              <a:gd name="connsiteY11" fmla="*/ 4774 h 98486"/>
              <a:gd name="connsiteX12" fmla="*/ 1128712 w 1978819"/>
              <a:gd name="connsiteY12" fmla="*/ 92880 h 98486"/>
              <a:gd name="connsiteX13" fmla="*/ 1231106 w 1978819"/>
              <a:gd name="connsiteY13" fmla="*/ 7155 h 98486"/>
              <a:gd name="connsiteX14" fmla="*/ 1335881 w 1978819"/>
              <a:gd name="connsiteY14" fmla="*/ 88117 h 98486"/>
              <a:gd name="connsiteX15" fmla="*/ 1419225 w 1978819"/>
              <a:gd name="connsiteY15" fmla="*/ 11 h 98486"/>
              <a:gd name="connsiteX16" fmla="*/ 1516856 w 1978819"/>
              <a:gd name="connsiteY16" fmla="*/ 95261 h 98486"/>
              <a:gd name="connsiteX17" fmla="*/ 1604962 w 1978819"/>
              <a:gd name="connsiteY17" fmla="*/ 4774 h 98486"/>
              <a:gd name="connsiteX18" fmla="*/ 1714500 w 1978819"/>
              <a:gd name="connsiteY18" fmla="*/ 92880 h 98486"/>
              <a:gd name="connsiteX19" fmla="*/ 1807369 w 1978819"/>
              <a:gd name="connsiteY19" fmla="*/ 4774 h 98486"/>
              <a:gd name="connsiteX20" fmla="*/ 1926431 w 1978819"/>
              <a:gd name="connsiteY20" fmla="*/ 97642 h 98486"/>
              <a:gd name="connsiteX21" fmla="*/ 1978819 w 1978819"/>
              <a:gd name="connsiteY21" fmla="*/ 42874 h 98486"/>
              <a:gd name="connsiteX0" fmla="*/ 0 w 1978819"/>
              <a:gd name="connsiteY0" fmla="*/ 64305 h 98486"/>
              <a:gd name="connsiteX1" fmla="*/ 59531 w 1978819"/>
              <a:gd name="connsiteY1" fmla="*/ 7155 h 98486"/>
              <a:gd name="connsiteX2" fmla="*/ 138112 w 1978819"/>
              <a:gd name="connsiteY2" fmla="*/ 88117 h 98486"/>
              <a:gd name="connsiteX3" fmla="*/ 238125 w 1978819"/>
              <a:gd name="connsiteY3" fmla="*/ 11917 h 98486"/>
              <a:gd name="connsiteX4" fmla="*/ 340519 w 1978819"/>
              <a:gd name="connsiteY4" fmla="*/ 85736 h 98486"/>
              <a:gd name="connsiteX5" fmla="*/ 440531 w 1978819"/>
              <a:gd name="connsiteY5" fmla="*/ 9536 h 98486"/>
              <a:gd name="connsiteX6" fmla="*/ 545306 w 1978819"/>
              <a:gd name="connsiteY6" fmla="*/ 90499 h 98486"/>
              <a:gd name="connsiteX7" fmla="*/ 647700 w 1978819"/>
              <a:gd name="connsiteY7" fmla="*/ 7155 h 98486"/>
              <a:gd name="connsiteX8" fmla="*/ 742950 w 1978819"/>
              <a:gd name="connsiteY8" fmla="*/ 95261 h 98486"/>
              <a:gd name="connsiteX9" fmla="*/ 840581 w 1978819"/>
              <a:gd name="connsiteY9" fmla="*/ 7155 h 98486"/>
              <a:gd name="connsiteX10" fmla="*/ 935831 w 1978819"/>
              <a:gd name="connsiteY10" fmla="*/ 95261 h 98486"/>
              <a:gd name="connsiteX11" fmla="*/ 1031081 w 1978819"/>
              <a:gd name="connsiteY11" fmla="*/ 4774 h 98486"/>
              <a:gd name="connsiteX12" fmla="*/ 1128712 w 1978819"/>
              <a:gd name="connsiteY12" fmla="*/ 92880 h 98486"/>
              <a:gd name="connsiteX13" fmla="*/ 1231106 w 1978819"/>
              <a:gd name="connsiteY13" fmla="*/ 7155 h 98486"/>
              <a:gd name="connsiteX14" fmla="*/ 1335881 w 1978819"/>
              <a:gd name="connsiteY14" fmla="*/ 88117 h 98486"/>
              <a:gd name="connsiteX15" fmla="*/ 1419225 w 1978819"/>
              <a:gd name="connsiteY15" fmla="*/ 11 h 98486"/>
              <a:gd name="connsiteX16" fmla="*/ 1516856 w 1978819"/>
              <a:gd name="connsiteY16" fmla="*/ 95261 h 98486"/>
              <a:gd name="connsiteX17" fmla="*/ 1624012 w 1978819"/>
              <a:gd name="connsiteY17" fmla="*/ 4774 h 98486"/>
              <a:gd name="connsiteX18" fmla="*/ 1714500 w 1978819"/>
              <a:gd name="connsiteY18" fmla="*/ 92880 h 98486"/>
              <a:gd name="connsiteX19" fmla="*/ 1807369 w 1978819"/>
              <a:gd name="connsiteY19" fmla="*/ 4774 h 98486"/>
              <a:gd name="connsiteX20" fmla="*/ 1926431 w 1978819"/>
              <a:gd name="connsiteY20" fmla="*/ 97642 h 98486"/>
              <a:gd name="connsiteX21" fmla="*/ 1978819 w 1978819"/>
              <a:gd name="connsiteY21" fmla="*/ 42874 h 98486"/>
              <a:gd name="connsiteX0" fmla="*/ 0 w 1978819"/>
              <a:gd name="connsiteY0" fmla="*/ 64305 h 98486"/>
              <a:gd name="connsiteX1" fmla="*/ 59531 w 1978819"/>
              <a:gd name="connsiteY1" fmla="*/ 7155 h 98486"/>
              <a:gd name="connsiteX2" fmla="*/ 138112 w 1978819"/>
              <a:gd name="connsiteY2" fmla="*/ 88117 h 98486"/>
              <a:gd name="connsiteX3" fmla="*/ 238125 w 1978819"/>
              <a:gd name="connsiteY3" fmla="*/ 11917 h 98486"/>
              <a:gd name="connsiteX4" fmla="*/ 340519 w 1978819"/>
              <a:gd name="connsiteY4" fmla="*/ 85736 h 98486"/>
              <a:gd name="connsiteX5" fmla="*/ 440531 w 1978819"/>
              <a:gd name="connsiteY5" fmla="*/ 9536 h 98486"/>
              <a:gd name="connsiteX6" fmla="*/ 545306 w 1978819"/>
              <a:gd name="connsiteY6" fmla="*/ 90499 h 98486"/>
              <a:gd name="connsiteX7" fmla="*/ 647700 w 1978819"/>
              <a:gd name="connsiteY7" fmla="*/ 7155 h 98486"/>
              <a:gd name="connsiteX8" fmla="*/ 742950 w 1978819"/>
              <a:gd name="connsiteY8" fmla="*/ 95261 h 98486"/>
              <a:gd name="connsiteX9" fmla="*/ 840581 w 1978819"/>
              <a:gd name="connsiteY9" fmla="*/ 7155 h 98486"/>
              <a:gd name="connsiteX10" fmla="*/ 935831 w 1978819"/>
              <a:gd name="connsiteY10" fmla="*/ 95261 h 98486"/>
              <a:gd name="connsiteX11" fmla="*/ 1031081 w 1978819"/>
              <a:gd name="connsiteY11" fmla="*/ 4774 h 98486"/>
              <a:gd name="connsiteX12" fmla="*/ 1128712 w 1978819"/>
              <a:gd name="connsiteY12" fmla="*/ 92880 h 98486"/>
              <a:gd name="connsiteX13" fmla="*/ 1231106 w 1978819"/>
              <a:gd name="connsiteY13" fmla="*/ 7155 h 98486"/>
              <a:gd name="connsiteX14" fmla="*/ 1335881 w 1978819"/>
              <a:gd name="connsiteY14" fmla="*/ 88117 h 98486"/>
              <a:gd name="connsiteX15" fmla="*/ 1419225 w 1978819"/>
              <a:gd name="connsiteY15" fmla="*/ 11 h 98486"/>
              <a:gd name="connsiteX16" fmla="*/ 1516856 w 1978819"/>
              <a:gd name="connsiteY16" fmla="*/ 95261 h 98486"/>
              <a:gd name="connsiteX17" fmla="*/ 1624012 w 1978819"/>
              <a:gd name="connsiteY17" fmla="*/ 4774 h 98486"/>
              <a:gd name="connsiteX18" fmla="*/ 1714500 w 1978819"/>
              <a:gd name="connsiteY18" fmla="*/ 92880 h 98486"/>
              <a:gd name="connsiteX19" fmla="*/ 1807369 w 1978819"/>
              <a:gd name="connsiteY19" fmla="*/ 4774 h 98486"/>
              <a:gd name="connsiteX20" fmla="*/ 1914524 w 1978819"/>
              <a:gd name="connsiteY20" fmla="*/ 97642 h 98486"/>
              <a:gd name="connsiteX21" fmla="*/ 1978819 w 1978819"/>
              <a:gd name="connsiteY21" fmla="*/ 42874 h 98486"/>
              <a:gd name="connsiteX0" fmla="*/ 0 w 1978819"/>
              <a:gd name="connsiteY0" fmla="*/ 64305 h 98486"/>
              <a:gd name="connsiteX1" fmla="*/ 59531 w 1978819"/>
              <a:gd name="connsiteY1" fmla="*/ 7155 h 98486"/>
              <a:gd name="connsiteX2" fmla="*/ 138112 w 1978819"/>
              <a:gd name="connsiteY2" fmla="*/ 88117 h 98486"/>
              <a:gd name="connsiteX3" fmla="*/ 238125 w 1978819"/>
              <a:gd name="connsiteY3" fmla="*/ 11917 h 98486"/>
              <a:gd name="connsiteX4" fmla="*/ 340519 w 1978819"/>
              <a:gd name="connsiteY4" fmla="*/ 85736 h 98486"/>
              <a:gd name="connsiteX5" fmla="*/ 440531 w 1978819"/>
              <a:gd name="connsiteY5" fmla="*/ 9536 h 98486"/>
              <a:gd name="connsiteX6" fmla="*/ 545306 w 1978819"/>
              <a:gd name="connsiteY6" fmla="*/ 90499 h 98486"/>
              <a:gd name="connsiteX7" fmla="*/ 647700 w 1978819"/>
              <a:gd name="connsiteY7" fmla="*/ 7155 h 98486"/>
              <a:gd name="connsiteX8" fmla="*/ 742950 w 1978819"/>
              <a:gd name="connsiteY8" fmla="*/ 95261 h 98486"/>
              <a:gd name="connsiteX9" fmla="*/ 840581 w 1978819"/>
              <a:gd name="connsiteY9" fmla="*/ 7155 h 98486"/>
              <a:gd name="connsiteX10" fmla="*/ 935831 w 1978819"/>
              <a:gd name="connsiteY10" fmla="*/ 95261 h 98486"/>
              <a:gd name="connsiteX11" fmla="*/ 1031081 w 1978819"/>
              <a:gd name="connsiteY11" fmla="*/ 4774 h 98486"/>
              <a:gd name="connsiteX12" fmla="*/ 1128712 w 1978819"/>
              <a:gd name="connsiteY12" fmla="*/ 92880 h 98486"/>
              <a:gd name="connsiteX13" fmla="*/ 1231106 w 1978819"/>
              <a:gd name="connsiteY13" fmla="*/ 7155 h 98486"/>
              <a:gd name="connsiteX14" fmla="*/ 1335881 w 1978819"/>
              <a:gd name="connsiteY14" fmla="*/ 88117 h 98486"/>
              <a:gd name="connsiteX15" fmla="*/ 1419225 w 1978819"/>
              <a:gd name="connsiteY15" fmla="*/ 11 h 98486"/>
              <a:gd name="connsiteX16" fmla="*/ 1516856 w 1978819"/>
              <a:gd name="connsiteY16" fmla="*/ 95261 h 98486"/>
              <a:gd name="connsiteX17" fmla="*/ 1624012 w 1978819"/>
              <a:gd name="connsiteY17" fmla="*/ 4774 h 98486"/>
              <a:gd name="connsiteX18" fmla="*/ 1714500 w 1978819"/>
              <a:gd name="connsiteY18" fmla="*/ 92880 h 98486"/>
              <a:gd name="connsiteX19" fmla="*/ 1816894 w 1978819"/>
              <a:gd name="connsiteY19" fmla="*/ 4774 h 98486"/>
              <a:gd name="connsiteX20" fmla="*/ 1914524 w 1978819"/>
              <a:gd name="connsiteY20" fmla="*/ 97642 h 98486"/>
              <a:gd name="connsiteX21" fmla="*/ 1978819 w 1978819"/>
              <a:gd name="connsiteY21" fmla="*/ 42874 h 98486"/>
              <a:gd name="connsiteX0" fmla="*/ 0 w 1978819"/>
              <a:gd name="connsiteY0" fmla="*/ 64305 h 98486"/>
              <a:gd name="connsiteX1" fmla="*/ 59531 w 1978819"/>
              <a:gd name="connsiteY1" fmla="*/ 7155 h 98486"/>
              <a:gd name="connsiteX2" fmla="*/ 138112 w 1978819"/>
              <a:gd name="connsiteY2" fmla="*/ 88117 h 98486"/>
              <a:gd name="connsiteX3" fmla="*/ 238125 w 1978819"/>
              <a:gd name="connsiteY3" fmla="*/ 11917 h 98486"/>
              <a:gd name="connsiteX4" fmla="*/ 340519 w 1978819"/>
              <a:gd name="connsiteY4" fmla="*/ 85736 h 98486"/>
              <a:gd name="connsiteX5" fmla="*/ 440531 w 1978819"/>
              <a:gd name="connsiteY5" fmla="*/ 9536 h 98486"/>
              <a:gd name="connsiteX6" fmla="*/ 545306 w 1978819"/>
              <a:gd name="connsiteY6" fmla="*/ 90499 h 98486"/>
              <a:gd name="connsiteX7" fmla="*/ 647700 w 1978819"/>
              <a:gd name="connsiteY7" fmla="*/ 7155 h 98486"/>
              <a:gd name="connsiteX8" fmla="*/ 742950 w 1978819"/>
              <a:gd name="connsiteY8" fmla="*/ 95261 h 98486"/>
              <a:gd name="connsiteX9" fmla="*/ 840581 w 1978819"/>
              <a:gd name="connsiteY9" fmla="*/ 7155 h 98486"/>
              <a:gd name="connsiteX10" fmla="*/ 935831 w 1978819"/>
              <a:gd name="connsiteY10" fmla="*/ 95261 h 98486"/>
              <a:gd name="connsiteX11" fmla="*/ 1031081 w 1978819"/>
              <a:gd name="connsiteY11" fmla="*/ 4774 h 98486"/>
              <a:gd name="connsiteX12" fmla="*/ 1128712 w 1978819"/>
              <a:gd name="connsiteY12" fmla="*/ 92880 h 98486"/>
              <a:gd name="connsiteX13" fmla="*/ 1231106 w 1978819"/>
              <a:gd name="connsiteY13" fmla="*/ 7155 h 98486"/>
              <a:gd name="connsiteX14" fmla="*/ 1335881 w 1978819"/>
              <a:gd name="connsiteY14" fmla="*/ 88117 h 98486"/>
              <a:gd name="connsiteX15" fmla="*/ 1426369 w 1978819"/>
              <a:gd name="connsiteY15" fmla="*/ 11 h 98486"/>
              <a:gd name="connsiteX16" fmla="*/ 1516856 w 1978819"/>
              <a:gd name="connsiteY16" fmla="*/ 95261 h 98486"/>
              <a:gd name="connsiteX17" fmla="*/ 1624012 w 1978819"/>
              <a:gd name="connsiteY17" fmla="*/ 4774 h 98486"/>
              <a:gd name="connsiteX18" fmla="*/ 1714500 w 1978819"/>
              <a:gd name="connsiteY18" fmla="*/ 92880 h 98486"/>
              <a:gd name="connsiteX19" fmla="*/ 1816894 w 1978819"/>
              <a:gd name="connsiteY19" fmla="*/ 4774 h 98486"/>
              <a:gd name="connsiteX20" fmla="*/ 1914524 w 1978819"/>
              <a:gd name="connsiteY20" fmla="*/ 97642 h 98486"/>
              <a:gd name="connsiteX21" fmla="*/ 1978819 w 1978819"/>
              <a:gd name="connsiteY21" fmla="*/ 42874 h 98486"/>
              <a:gd name="connsiteX0" fmla="*/ 0 w 1978819"/>
              <a:gd name="connsiteY0" fmla="*/ 64305 h 98486"/>
              <a:gd name="connsiteX1" fmla="*/ 59531 w 1978819"/>
              <a:gd name="connsiteY1" fmla="*/ 7155 h 98486"/>
              <a:gd name="connsiteX2" fmla="*/ 152399 w 1978819"/>
              <a:gd name="connsiteY2" fmla="*/ 88117 h 98486"/>
              <a:gd name="connsiteX3" fmla="*/ 238125 w 1978819"/>
              <a:gd name="connsiteY3" fmla="*/ 11917 h 98486"/>
              <a:gd name="connsiteX4" fmla="*/ 340519 w 1978819"/>
              <a:gd name="connsiteY4" fmla="*/ 85736 h 98486"/>
              <a:gd name="connsiteX5" fmla="*/ 440531 w 1978819"/>
              <a:gd name="connsiteY5" fmla="*/ 9536 h 98486"/>
              <a:gd name="connsiteX6" fmla="*/ 545306 w 1978819"/>
              <a:gd name="connsiteY6" fmla="*/ 90499 h 98486"/>
              <a:gd name="connsiteX7" fmla="*/ 647700 w 1978819"/>
              <a:gd name="connsiteY7" fmla="*/ 7155 h 98486"/>
              <a:gd name="connsiteX8" fmla="*/ 742950 w 1978819"/>
              <a:gd name="connsiteY8" fmla="*/ 95261 h 98486"/>
              <a:gd name="connsiteX9" fmla="*/ 840581 w 1978819"/>
              <a:gd name="connsiteY9" fmla="*/ 7155 h 98486"/>
              <a:gd name="connsiteX10" fmla="*/ 935831 w 1978819"/>
              <a:gd name="connsiteY10" fmla="*/ 95261 h 98486"/>
              <a:gd name="connsiteX11" fmla="*/ 1031081 w 1978819"/>
              <a:gd name="connsiteY11" fmla="*/ 4774 h 98486"/>
              <a:gd name="connsiteX12" fmla="*/ 1128712 w 1978819"/>
              <a:gd name="connsiteY12" fmla="*/ 92880 h 98486"/>
              <a:gd name="connsiteX13" fmla="*/ 1231106 w 1978819"/>
              <a:gd name="connsiteY13" fmla="*/ 7155 h 98486"/>
              <a:gd name="connsiteX14" fmla="*/ 1335881 w 1978819"/>
              <a:gd name="connsiteY14" fmla="*/ 88117 h 98486"/>
              <a:gd name="connsiteX15" fmla="*/ 1426369 w 1978819"/>
              <a:gd name="connsiteY15" fmla="*/ 11 h 98486"/>
              <a:gd name="connsiteX16" fmla="*/ 1516856 w 1978819"/>
              <a:gd name="connsiteY16" fmla="*/ 95261 h 98486"/>
              <a:gd name="connsiteX17" fmla="*/ 1624012 w 1978819"/>
              <a:gd name="connsiteY17" fmla="*/ 4774 h 98486"/>
              <a:gd name="connsiteX18" fmla="*/ 1714500 w 1978819"/>
              <a:gd name="connsiteY18" fmla="*/ 92880 h 98486"/>
              <a:gd name="connsiteX19" fmla="*/ 1816894 w 1978819"/>
              <a:gd name="connsiteY19" fmla="*/ 4774 h 98486"/>
              <a:gd name="connsiteX20" fmla="*/ 1914524 w 1978819"/>
              <a:gd name="connsiteY20" fmla="*/ 97642 h 98486"/>
              <a:gd name="connsiteX21" fmla="*/ 1978819 w 1978819"/>
              <a:gd name="connsiteY21" fmla="*/ 42874 h 98486"/>
              <a:gd name="connsiteX0" fmla="*/ 0 w 1978819"/>
              <a:gd name="connsiteY0" fmla="*/ 64305 h 98486"/>
              <a:gd name="connsiteX1" fmla="*/ 59531 w 1978819"/>
              <a:gd name="connsiteY1" fmla="*/ 7155 h 98486"/>
              <a:gd name="connsiteX2" fmla="*/ 152399 w 1978819"/>
              <a:gd name="connsiteY2" fmla="*/ 88117 h 98486"/>
              <a:gd name="connsiteX3" fmla="*/ 250031 w 1978819"/>
              <a:gd name="connsiteY3" fmla="*/ 11917 h 98486"/>
              <a:gd name="connsiteX4" fmla="*/ 340519 w 1978819"/>
              <a:gd name="connsiteY4" fmla="*/ 85736 h 98486"/>
              <a:gd name="connsiteX5" fmla="*/ 440531 w 1978819"/>
              <a:gd name="connsiteY5" fmla="*/ 9536 h 98486"/>
              <a:gd name="connsiteX6" fmla="*/ 545306 w 1978819"/>
              <a:gd name="connsiteY6" fmla="*/ 90499 h 98486"/>
              <a:gd name="connsiteX7" fmla="*/ 647700 w 1978819"/>
              <a:gd name="connsiteY7" fmla="*/ 7155 h 98486"/>
              <a:gd name="connsiteX8" fmla="*/ 742950 w 1978819"/>
              <a:gd name="connsiteY8" fmla="*/ 95261 h 98486"/>
              <a:gd name="connsiteX9" fmla="*/ 840581 w 1978819"/>
              <a:gd name="connsiteY9" fmla="*/ 7155 h 98486"/>
              <a:gd name="connsiteX10" fmla="*/ 935831 w 1978819"/>
              <a:gd name="connsiteY10" fmla="*/ 95261 h 98486"/>
              <a:gd name="connsiteX11" fmla="*/ 1031081 w 1978819"/>
              <a:gd name="connsiteY11" fmla="*/ 4774 h 98486"/>
              <a:gd name="connsiteX12" fmla="*/ 1128712 w 1978819"/>
              <a:gd name="connsiteY12" fmla="*/ 92880 h 98486"/>
              <a:gd name="connsiteX13" fmla="*/ 1231106 w 1978819"/>
              <a:gd name="connsiteY13" fmla="*/ 7155 h 98486"/>
              <a:gd name="connsiteX14" fmla="*/ 1335881 w 1978819"/>
              <a:gd name="connsiteY14" fmla="*/ 88117 h 98486"/>
              <a:gd name="connsiteX15" fmla="*/ 1426369 w 1978819"/>
              <a:gd name="connsiteY15" fmla="*/ 11 h 98486"/>
              <a:gd name="connsiteX16" fmla="*/ 1516856 w 1978819"/>
              <a:gd name="connsiteY16" fmla="*/ 95261 h 98486"/>
              <a:gd name="connsiteX17" fmla="*/ 1624012 w 1978819"/>
              <a:gd name="connsiteY17" fmla="*/ 4774 h 98486"/>
              <a:gd name="connsiteX18" fmla="*/ 1714500 w 1978819"/>
              <a:gd name="connsiteY18" fmla="*/ 92880 h 98486"/>
              <a:gd name="connsiteX19" fmla="*/ 1816894 w 1978819"/>
              <a:gd name="connsiteY19" fmla="*/ 4774 h 98486"/>
              <a:gd name="connsiteX20" fmla="*/ 1914524 w 1978819"/>
              <a:gd name="connsiteY20" fmla="*/ 97642 h 98486"/>
              <a:gd name="connsiteX21" fmla="*/ 1978819 w 1978819"/>
              <a:gd name="connsiteY21" fmla="*/ 42874 h 98486"/>
              <a:gd name="connsiteX0" fmla="*/ 0 w 1978819"/>
              <a:gd name="connsiteY0" fmla="*/ 64305 h 98486"/>
              <a:gd name="connsiteX1" fmla="*/ 59531 w 1978819"/>
              <a:gd name="connsiteY1" fmla="*/ 7155 h 98486"/>
              <a:gd name="connsiteX2" fmla="*/ 152399 w 1978819"/>
              <a:gd name="connsiteY2" fmla="*/ 88117 h 98486"/>
              <a:gd name="connsiteX3" fmla="*/ 250031 w 1978819"/>
              <a:gd name="connsiteY3" fmla="*/ 11917 h 98486"/>
              <a:gd name="connsiteX4" fmla="*/ 352425 w 1978819"/>
              <a:gd name="connsiteY4" fmla="*/ 85736 h 98486"/>
              <a:gd name="connsiteX5" fmla="*/ 440531 w 1978819"/>
              <a:gd name="connsiteY5" fmla="*/ 9536 h 98486"/>
              <a:gd name="connsiteX6" fmla="*/ 545306 w 1978819"/>
              <a:gd name="connsiteY6" fmla="*/ 90499 h 98486"/>
              <a:gd name="connsiteX7" fmla="*/ 647700 w 1978819"/>
              <a:gd name="connsiteY7" fmla="*/ 7155 h 98486"/>
              <a:gd name="connsiteX8" fmla="*/ 742950 w 1978819"/>
              <a:gd name="connsiteY8" fmla="*/ 95261 h 98486"/>
              <a:gd name="connsiteX9" fmla="*/ 840581 w 1978819"/>
              <a:gd name="connsiteY9" fmla="*/ 7155 h 98486"/>
              <a:gd name="connsiteX10" fmla="*/ 935831 w 1978819"/>
              <a:gd name="connsiteY10" fmla="*/ 95261 h 98486"/>
              <a:gd name="connsiteX11" fmla="*/ 1031081 w 1978819"/>
              <a:gd name="connsiteY11" fmla="*/ 4774 h 98486"/>
              <a:gd name="connsiteX12" fmla="*/ 1128712 w 1978819"/>
              <a:gd name="connsiteY12" fmla="*/ 92880 h 98486"/>
              <a:gd name="connsiteX13" fmla="*/ 1231106 w 1978819"/>
              <a:gd name="connsiteY13" fmla="*/ 7155 h 98486"/>
              <a:gd name="connsiteX14" fmla="*/ 1335881 w 1978819"/>
              <a:gd name="connsiteY14" fmla="*/ 88117 h 98486"/>
              <a:gd name="connsiteX15" fmla="*/ 1426369 w 1978819"/>
              <a:gd name="connsiteY15" fmla="*/ 11 h 98486"/>
              <a:gd name="connsiteX16" fmla="*/ 1516856 w 1978819"/>
              <a:gd name="connsiteY16" fmla="*/ 95261 h 98486"/>
              <a:gd name="connsiteX17" fmla="*/ 1624012 w 1978819"/>
              <a:gd name="connsiteY17" fmla="*/ 4774 h 98486"/>
              <a:gd name="connsiteX18" fmla="*/ 1714500 w 1978819"/>
              <a:gd name="connsiteY18" fmla="*/ 92880 h 98486"/>
              <a:gd name="connsiteX19" fmla="*/ 1816894 w 1978819"/>
              <a:gd name="connsiteY19" fmla="*/ 4774 h 98486"/>
              <a:gd name="connsiteX20" fmla="*/ 1914524 w 1978819"/>
              <a:gd name="connsiteY20" fmla="*/ 97642 h 98486"/>
              <a:gd name="connsiteX21" fmla="*/ 1978819 w 1978819"/>
              <a:gd name="connsiteY21" fmla="*/ 42874 h 98486"/>
              <a:gd name="connsiteX0" fmla="*/ 0 w 1966913"/>
              <a:gd name="connsiteY0" fmla="*/ 64305 h 97967"/>
              <a:gd name="connsiteX1" fmla="*/ 59531 w 1966913"/>
              <a:gd name="connsiteY1" fmla="*/ 7155 h 97967"/>
              <a:gd name="connsiteX2" fmla="*/ 152399 w 1966913"/>
              <a:gd name="connsiteY2" fmla="*/ 88117 h 97967"/>
              <a:gd name="connsiteX3" fmla="*/ 250031 w 1966913"/>
              <a:gd name="connsiteY3" fmla="*/ 11917 h 97967"/>
              <a:gd name="connsiteX4" fmla="*/ 352425 w 1966913"/>
              <a:gd name="connsiteY4" fmla="*/ 85736 h 97967"/>
              <a:gd name="connsiteX5" fmla="*/ 440531 w 1966913"/>
              <a:gd name="connsiteY5" fmla="*/ 9536 h 97967"/>
              <a:gd name="connsiteX6" fmla="*/ 545306 w 1966913"/>
              <a:gd name="connsiteY6" fmla="*/ 90499 h 97967"/>
              <a:gd name="connsiteX7" fmla="*/ 647700 w 1966913"/>
              <a:gd name="connsiteY7" fmla="*/ 7155 h 97967"/>
              <a:gd name="connsiteX8" fmla="*/ 742950 w 1966913"/>
              <a:gd name="connsiteY8" fmla="*/ 95261 h 97967"/>
              <a:gd name="connsiteX9" fmla="*/ 840581 w 1966913"/>
              <a:gd name="connsiteY9" fmla="*/ 7155 h 97967"/>
              <a:gd name="connsiteX10" fmla="*/ 935831 w 1966913"/>
              <a:gd name="connsiteY10" fmla="*/ 95261 h 97967"/>
              <a:gd name="connsiteX11" fmla="*/ 1031081 w 1966913"/>
              <a:gd name="connsiteY11" fmla="*/ 4774 h 97967"/>
              <a:gd name="connsiteX12" fmla="*/ 1128712 w 1966913"/>
              <a:gd name="connsiteY12" fmla="*/ 92880 h 97967"/>
              <a:gd name="connsiteX13" fmla="*/ 1231106 w 1966913"/>
              <a:gd name="connsiteY13" fmla="*/ 7155 h 97967"/>
              <a:gd name="connsiteX14" fmla="*/ 1335881 w 1966913"/>
              <a:gd name="connsiteY14" fmla="*/ 88117 h 97967"/>
              <a:gd name="connsiteX15" fmla="*/ 1426369 w 1966913"/>
              <a:gd name="connsiteY15" fmla="*/ 11 h 97967"/>
              <a:gd name="connsiteX16" fmla="*/ 1516856 w 1966913"/>
              <a:gd name="connsiteY16" fmla="*/ 95261 h 97967"/>
              <a:gd name="connsiteX17" fmla="*/ 1624012 w 1966913"/>
              <a:gd name="connsiteY17" fmla="*/ 4774 h 97967"/>
              <a:gd name="connsiteX18" fmla="*/ 1714500 w 1966913"/>
              <a:gd name="connsiteY18" fmla="*/ 92880 h 97967"/>
              <a:gd name="connsiteX19" fmla="*/ 1816894 w 1966913"/>
              <a:gd name="connsiteY19" fmla="*/ 4774 h 97967"/>
              <a:gd name="connsiteX20" fmla="*/ 1914524 w 1966913"/>
              <a:gd name="connsiteY20" fmla="*/ 97642 h 97967"/>
              <a:gd name="connsiteX21" fmla="*/ 1966913 w 1966913"/>
              <a:gd name="connsiteY21" fmla="*/ 30967 h 9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66913" h="97967">
                <a:moveTo>
                  <a:pt x="0" y="64305"/>
                </a:moveTo>
                <a:cubicBezTo>
                  <a:pt x="18256" y="33745"/>
                  <a:pt x="34131" y="3186"/>
                  <a:pt x="59531" y="7155"/>
                </a:cubicBezTo>
                <a:cubicBezTo>
                  <a:pt x="84931" y="11124"/>
                  <a:pt x="120649" y="87323"/>
                  <a:pt x="152399" y="88117"/>
                </a:cubicBezTo>
                <a:cubicBezTo>
                  <a:pt x="184149" y="88911"/>
                  <a:pt x="216693" y="12314"/>
                  <a:pt x="250031" y="11917"/>
                </a:cubicBezTo>
                <a:cubicBezTo>
                  <a:pt x="283369" y="11520"/>
                  <a:pt x="320675" y="86133"/>
                  <a:pt x="352425" y="85736"/>
                </a:cubicBezTo>
                <a:cubicBezTo>
                  <a:pt x="384175" y="85339"/>
                  <a:pt x="408384" y="8742"/>
                  <a:pt x="440531" y="9536"/>
                </a:cubicBezTo>
                <a:cubicBezTo>
                  <a:pt x="472678" y="10330"/>
                  <a:pt x="510778" y="90896"/>
                  <a:pt x="545306" y="90499"/>
                </a:cubicBezTo>
                <a:cubicBezTo>
                  <a:pt x="579834" y="90102"/>
                  <a:pt x="614759" y="6361"/>
                  <a:pt x="647700" y="7155"/>
                </a:cubicBezTo>
                <a:cubicBezTo>
                  <a:pt x="680641" y="7949"/>
                  <a:pt x="710803" y="95261"/>
                  <a:pt x="742950" y="95261"/>
                </a:cubicBezTo>
                <a:cubicBezTo>
                  <a:pt x="775097" y="95261"/>
                  <a:pt x="808434" y="7155"/>
                  <a:pt x="840581" y="7155"/>
                </a:cubicBezTo>
                <a:cubicBezTo>
                  <a:pt x="872728" y="7155"/>
                  <a:pt x="904081" y="95658"/>
                  <a:pt x="935831" y="95261"/>
                </a:cubicBezTo>
                <a:cubicBezTo>
                  <a:pt x="967581" y="94864"/>
                  <a:pt x="998934" y="5171"/>
                  <a:pt x="1031081" y="4774"/>
                </a:cubicBezTo>
                <a:cubicBezTo>
                  <a:pt x="1063228" y="4377"/>
                  <a:pt x="1095375" y="92483"/>
                  <a:pt x="1128712" y="92880"/>
                </a:cubicBezTo>
                <a:cubicBezTo>
                  <a:pt x="1162049" y="93277"/>
                  <a:pt x="1196578" y="7949"/>
                  <a:pt x="1231106" y="7155"/>
                </a:cubicBezTo>
                <a:cubicBezTo>
                  <a:pt x="1265634" y="6361"/>
                  <a:pt x="1303337" y="89308"/>
                  <a:pt x="1335881" y="88117"/>
                </a:cubicBezTo>
                <a:cubicBezTo>
                  <a:pt x="1368425" y="86926"/>
                  <a:pt x="1396207" y="-1180"/>
                  <a:pt x="1426369" y="11"/>
                </a:cubicBezTo>
                <a:cubicBezTo>
                  <a:pt x="1456531" y="1202"/>
                  <a:pt x="1483916" y="94467"/>
                  <a:pt x="1516856" y="95261"/>
                </a:cubicBezTo>
                <a:cubicBezTo>
                  <a:pt x="1549796" y="96055"/>
                  <a:pt x="1591071" y="5171"/>
                  <a:pt x="1624012" y="4774"/>
                </a:cubicBezTo>
                <a:cubicBezTo>
                  <a:pt x="1656953" y="4377"/>
                  <a:pt x="1682353" y="92880"/>
                  <a:pt x="1714500" y="92880"/>
                </a:cubicBezTo>
                <a:cubicBezTo>
                  <a:pt x="1746647" y="92880"/>
                  <a:pt x="1783557" y="3980"/>
                  <a:pt x="1816894" y="4774"/>
                </a:cubicBezTo>
                <a:cubicBezTo>
                  <a:pt x="1850231" y="5568"/>
                  <a:pt x="1889521" y="93277"/>
                  <a:pt x="1914524" y="97642"/>
                </a:cubicBezTo>
                <a:cubicBezTo>
                  <a:pt x="1939527" y="102008"/>
                  <a:pt x="1955006" y="61526"/>
                  <a:pt x="1966913" y="30967"/>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7907" name="Straight Connector 37906"/>
          <p:cNvCxnSpPr/>
          <p:nvPr/>
        </p:nvCxnSpPr>
        <p:spPr>
          <a:xfrm>
            <a:off x="2064544" y="5643564"/>
            <a:ext cx="19764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7908" name="Freeform 37907"/>
          <p:cNvSpPr/>
          <p:nvPr/>
        </p:nvSpPr>
        <p:spPr>
          <a:xfrm>
            <a:off x="5518355" y="3908129"/>
            <a:ext cx="1959077" cy="563954"/>
          </a:xfrm>
          <a:custGeom>
            <a:avLst/>
            <a:gdLst>
              <a:gd name="connsiteX0" fmla="*/ 0 w 1968909"/>
              <a:gd name="connsiteY0" fmla="*/ 280304 h 563539"/>
              <a:gd name="connsiteX1" fmla="*/ 122903 w 1968909"/>
              <a:gd name="connsiteY1" fmla="*/ 5001 h 563539"/>
              <a:gd name="connsiteX2" fmla="*/ 235974 w 1968909"/>
              <a:gd name="connsiteY2" fmla="*/ 95949 h 563539"/>
              <a:gd name="connsiteX3" fmla="*/ 353961 w 1968909"/>
              <a:gd name="connsiteY3" fmla="*/ 9917 h 563539"/>
              <a:gd name="connsiteX4" fmla="*/ 479322 w 1968909"/>
              <a:gd name="connsiteY4" fmla="*/ 196730 h 563539"/>
              <a:gd name="connsiteX5" fmla="*/ 582561 w 1968909"/>
              <a:gd name="connsiteY5" fmla="*/ 553149 h 563539"/>
              <a:gd name="connsiteX6" fmla="*/ 730045 w 1968909"/>
              <a:gd name="connsiteY6" fmla="*/ 474491 h 563539"/>
              <a:gd name="connsiteX7" fmla="*/ 897193 w 1968909"/>
              <a:gd name="connsiteY7" fmla="*/ 543317 h 563539"/>
              <a:gd name="connsiteX8" fmla="*/ 1007806 w 1968909"/>
              <a:gd name="connsiteY8" fmla="*/ 194272 h 563539"/>
              <a:gd name="connsiteX9" fmla="*/ 1098754 w 1968909"/>
              <a:gd name="connsiteY9" fmla="*/ 14833 h 563539"/>
              <a:gd name="connsiteX10" fmla="*/ 1233948 w 1968909"/>
              <a:gd name="connsiteY10" fmla="*/ 95949 h 563539"/>
              <a:gd name="connsiteX11" fmla="*/ 1339645 w 1968909"/>
              <a:gd name="connsiteY11" fmla="*/ 14833 h 563539"/>
              <a:gd name="connsiteX12" fmla="*/ 1472380 w 1968909"/>
              <a:gd name="connsiteY12" fmla="*/ 236059 h 563539"/>
              <a:gd name="connsiteX13" fmla="*/ 1570703 w 1968909"/>
              <a:gd name="connsiteY13" fmla="*/ 550691 h 563539"/>
              <a:gd name="connsiteX14" fmla="*/ 1720645 w 1968909"/>
              <a:gd name="connsiteY14" fmla="*/ 484323 h 563539"/>
              <a:gd name="connsiteX15" fmla="*/ 1831258 w 1968909"/>
              <a:gd name="connsiteY15" fmla="*/ 553149 h 563539"/>
              <a:gd name="connsiteX16" fmla="*/ 1912374 w 1968909"/>
              <a:gd name="connsiteY16" fmla="*/ 479407 h 563539"/>
              <a:gd name="connsiteX17" fmla="*/ 1968909 w 1968909"/>
              <a:gd name="connsiteY17" fmla="*/ 297510 h 563539"/>
              <a:gd name="connsiteX0" fmla="*/ 0 w 1968909"/>
              <a:gd name="connsiteY0" fmla="*/ 280304 h 563539"/>
              <a:gd name="connsiteX1" fmla="*/ 122903 w 1968909"/>
              <a:gd name="connsiteY1" fmla="*/ 5001 h 563539"/>
              <a:gd name="connsiteX2" fmla="*/ 235974 w 1968909"/>
              <a:gd name="connsiteY2" fmla="*/ 95949 h 563539"/>
              <a:gd name="connsiteX3" fmla="*/ 371167 w 1968909"/>
              <a:gd name="connsiteY3" fmla="*/ 9917 h 563539"/>
              <a:gd name="connsiteX4" fmla="*/ 479322 w 1968909"/>
              <a:gd name="connsiteY4" fmla="*/ 196730 h 563539"/>
              <a:gd name="connsiteX5" fmla="*/ 582561 w 1968909"/>
              <a:gd name="connsiteY5" fmla="*/ 553149 h 563539"/>
              <a:gd name="connsiteX6" fmla="*/ 730045 w 1968909"/>
              <a:gd name="connsiteY6" fmla="*/ 474491 h 563539"/>
              <a:gd name="connsiteX7" fmla="*/ 897193 w 1968909"/>
              <a:gd name="connsiteY7" fmla="*/ 543317 h 563539"/>
              <a:gd name="connsiteX8" fmla="*/ 1007806 w 1968909"/>
              <a:gd name="connsiteY8" fmla="*/ 194272 h 563539"/>
              <a:gd name="connsiteX9" fmla="*/ 1098754 w 1968909"/>
              <a:gd name="connsiteY9" fmla="*/ 14833 h 563539"/>
              <a:gd name="connsiteX10" fmla="*/ 1233948 w 1968909"/>
              <a:gd name="connsiteY10" fmla="*/ 95949 h 563539"/>
              <a:gd name="connsiteX11" fmla="*/ 1339645 w 1968909"/>
              <a:gd name="connsiteY11" fmla="*/ 14833 h 563539"/>
              <a:gd name="connsiteX12" fmla="*/ 1472380 w 1968909"/>
              <a:gd name="connsiteY12" fmla="*/ 236059 h 563539"/>
              <a:gd name="connsiteX13" fmla="*/ 1570703 w 1968909"/>
              <a:gd name="connsiteY13" fmla="*/ 550691 h 563539"/>
              <a:gd name="connsiteX14" fmla="*/ 1720645 w 1968909"/>
              <a:gd name="connsiteY14" fmla="*/ 484323 h 563539"/>
              <a:gd name="connsiteX15" fmla="*/ 1831258 w 1968909"/>
              <a:gd name="connsiteY15" fmla="*/ 553149 h 563539"/>
              <a:gd name="connsiteX16" fmla="*/ 1912374 w 1968909"/>
              <a:gd name="connsiteY16" fmla="*/ 479407 h 563539"/>
              <a:gd name="connsiteX17" fmla="*/ 1968909 w 1968909"/>
              <a:gd name="connsiteY17" fmla="*/ 297510 h 563539"/>
              <a:gd name="connsiteX0" fmla="*/ 0 w 1968909"/>
              <a:gd name="connsiteY0" fmla="*/ 280304 h 563539"/>
              <a:gd name="connsiteX1" fmla="*/ 122903 w 1968909"/>
              <a:gd name="connsiteY1" fmla="*/ 5001 h 563539"/>
              <a:gd name="connsiteX2" fmla="*/ 235974 w 1968909"/>
              <a:gd name="connsiteY2" fmla="*/ 95949 h 563539"/>
              <a:gd name="connsiteX3" fmla="*/ 378541 w 1968909"/>
              <a:gd name="connsiteY3" fmla="*/ 9917 h 563539"/>
              <a:gd name="connsiteX4" fmla="*/ 479322 w 1968909"/>
              <a:gd name="connsiteY4" fmla="*/ 196730 h 563539"/>
              <a:gd name="connsiteX5" fmla="*/ 582561 w 1968909"/>
              <a:gd name="connsiteY5" fmla="*/ 553149 h 563539"/>
              <a:gd name="connsiteX6" fmla="*/ 730045 w 1968909"/>
              <a:gd name="connsiteY6" fmla="*/ 474491 h 563539"/>
              <a:gd name="connsiteX7" fmla="*/ 897193 w 1968909"/>
              <a:gd name="connsiteY7" fmla="*/ 543317 h 563539"/>
              <a:gd name="connsiteX8" fmla="*/ 1007806 w 1968909"/>
              <a:gd name="connsiteY8" fmla="*/ 194272 h 563539"/>
              <a:gd name="connsiteX9" fmla="*/ 1098754 w 1968909"/>
              <a:gd name="connsiteY9" fmla="*/ 14833 h 563539"/>
              <a:gd name="connsiteX10" fmla="*/ 1233948 w 1968909"/>
              <a:gd name="connsiteY10" fmla="*/ 95949 h 563539"/>
              <a:gd name="connsiteX11" fmla="*/ 1339645 w 1968909"/>
              <a:gd name="connsiteY11" fmla="*/ 14833 h 563539"/>
              <a:gd name="connsiteX12" fmla="*/ 1472380 w 1968909"/>
              <a:gd name="connsiteY12" fmla="*/ 236059 h 563539"/>
              <a:gd name="connsiteX13" fmla="*/ 1570703 w 1968909"/>
              <a:gd name="connsiteY13" fmla="*/ 550691 h 563539"/>
              <a:gd name="connsiteX14" fmla="*/ 1720645 w 1968909"/>
              <a:gd name="connsiteY14" fmla="*/ 484323 h 563539"/>
              <a:gd name="connsiteX15" fmla="*/ 1831258 w 1968909"/>
              <a:gd name="connsiteY15" fmla="*/ 553149 h 563539"/>
              <a:gd name="connsiteX16" fmla="*/ 1912374 w 1968909"/>
              <a:gd name="connsiteY16" fmla="*/ 479407 h 563539"/>
              <a:gd name="connsiteX17" fmla="*/ 1968909 w 1968909"/>
              <a:gd name="connsiteY17" fmla="*/ 297510 h 563539"/>
              <a:gd name="connsiteX0" fmla="*/ 0 w 1968909"/>
              <a:gd name="connsiteY0" fmla="*/ 280304 h 563539"/>
              <a:gd name="connsiteX1" fmla="*/ 122903 w 1968909"/>
              <a:gd name="connsiteY1" fmla="*/ 5001 h 563539"/>
              <a:gd name="connsiteX2" fmla="*/ 235974 w 1968909"/>
              <a:gd name="connsiteY2" fmla="*/ 95949 h 563539"/>
              <a:gd name="connsiteX3" fmla="*/ 378541 w 1968909"/>
              <a:gd name="connsiteY3" fmla="*/ 9917 h 563539"/>
              <a:gd name="connsiteX4" fmla="*/ 479322 w 1968909"/>
              <a:gd name="connsiteY4" fmla="*/ 196730 h 563539"/>
              <a:gd name="connsiteX5" fmla="*/ 582561 w 1968909"/>
              <a:gd name="connsiteY5" fmla="*/ 553149 h 563539"/>
              <a:gd name="connsiteX6" fmla="*/ 730045 w 1968909"/>
              <a:gd name="connsiteY6" fmla="*/ 474491 h 563539"/>
              <a:gd name="connsiteX7" fmla="*/ 897193 w 1968909"/>
              <a:gd name="connsiteY7" fmla="*/ 543317 h 563539"/>
              <a:gd name="connsiteX8" fmla="*/ 1007806 w 1968909"/>
              <a:gd name="connsiteY8" fmla="*/ 194272 h 563539"/>
              <a:gd name="connsiteX9" fmla="*/ 1098754 w 1968909"/>
              <a:gd name="connsiteY9" fmla="*/ 14833 h 563539"/>
              <a:gd name="connsiteX10" fmla="*/ 1233948 w 1968909"/>
              <a:gd name="connsiteY10" fmla="*/ 95949 h 563539"/>
              <a:gd name="connsiteX11" fmla="*/ 1354393 w 1968909"/>
              <a:gd name="connsiteY11" fmla="*/ 14833 h 563539"/>
              <a:gd name="connsiteX12" fmla="*/ 1472380 w 1968909"/>
              <a:gd name="connsiteY12" fmla="*/ 236059 h 563539"/>
              <a:gd name="connsiteX13" fmla="*/ 1570703 w 1968909"/>
              <a:gd name="connsiteY13" fmla="*/ 550691 h 563539"/>
              <a:gd name="connsiteX14" fmla="*/ 1720645 w 1968909"/>
              <a:gd name="connsiteY14" fmla="*/ 484323 h 563539"/>
              <a:gd name="connsiteX15" fmla="*/ 1831258 w 1968909"/>
              <a:gd name="connsiteY15" fmla="*/ 553149 h 563539"/>
              <a:gd name="connsiteX16" fmla="*/ 1912374 w 1968909"/>
              <a:gd name="connsiteY16" fmla="*/ 479407 h 563539"/>
              <a:gd name="connsiteX17" fmla="*/ 1968909 w 1968909"/>
              <a:gd name="connsiteY17" fmla="*/ 297510 h 563539"/>
              <a:gd name="connsiteX0" fmla="*/ 0 w 1968909"/>
              <a:gd name="connsiteY0" fmla="*/ 280304 h 563539"/>
              <a:gd name="connsiteX1" fmla="*/ 122903 w 1968909"/>
              <a:gd name="connsiteY1" fmla="*/ 5001 h 563539"/>
              <a:gd name="connsiteX2" fmla="*/ 235974 w 1968909"/>
              <a:gd name="connsiteY2" fmla="*/ 95949 h 563539"/>
              <a:gd name="connsiteX3" fmla="*/ 378541 w 1968909"/>
              <a:gd name="connsiteY3" fmla="*/ 9917 h 563539"/>
              <a:gd name="connsiteX4" fmla="*/ 479322 w 1968909"/>
              <a:gd name="connsiteY4" fmla="*/ 196730 h 563539"/>
              <a:gd name="connsiteX5" fmla="*/ 582561 w 1968909"/>
              <a:gd name="connsiteY5" fmla="*/ 553149 h 563539"/>
              <a:gd name="connsiteX6" fmla="*/ 730045 w 1968909"/>
              <a:gd name="connsiteY6" fmla="*/ 474491 h 563539"/>
              <a:gd name="connsiteX7" fmla="*/ 897193 w 1968909"/>
              <a:gd name="connsiteY7" fmla="*/ 543317 h 563539"/>
              <a:gd name="connsiteX8" fmla="*/ 1007806 w 1968909"/>
              <a:gd name="connsiteY8" fmla="*/ 194272 h 563539"/>
              <a:gd name="connsiteX9" fmla="*/ 1098754 w 1968909"/>
              <a:gd name="connsiteY9" fmla="*/ 14833 h 563539"/>
              <a:gd name="connsiteX10" fmla="*/ 1233948 w 1968909"/>
              <a:gd name="connsiteY10" fmla="*/ 95949 h 563539"/>
              <a:gd name="connsiteX11" fmla="*/ 1361767 w 1968909"/>
              <a:gd name="connsiteY11" fmla="*/ 12375 h 563539"/>
              <a:gd name="connsiteX12" fmla="*/ 1472380 w 1968909"/>
              <a:gd name="connsiteY12" fmla="*/ 236059 h 563539"/>
              <a:gd name="connsiteX13" fmla="*/ 1570703 w 1968909"/>
              <a:gd name="connsiteY13" fmla="*/ 550691 h 563539"/>
              <a:gd name="connsiteX14" fmla="*/ 1720645 w 1968909"/>
              <a:gd name="connsiteY14" fmla="*/ 484323 h 563539"/>
              <a:gd name="connsiteX15" fmla="*/ 1831258 w 1968909"/>
              <a:gd name="connsiteY15" fmla="*/ 553149 h 563539"/>
              <a:gd name="connsiteX16" fmla="*/ 1912374 w 1968909"/>
              <a:gd name="connsiteY16" fmla="*/ 479407 h 563539"/>
              <a:gd name="connsiteX17" fmla="*/ 1968909 w 1968909"/>
              <a:gd name="connsiteY17" fmla="*/ 297510 h 563539"/>
              <a:gd name="connsiteX0" fmla="*/ 0 w 1968909"/>
              <a:gd name="connsiteY0" fmla="*/ 280304 h 563539"/>
              <a:gd name="connsiteX1" fmla="*/ 122903 w 1968909"/>
              <a:gd name="connsiteY1" fmla="*/ 5001 h 563539"/>
              <a:gd name="connsiteX2" fmla="*/ 235974 w 1968909"/>
              <a:gd name="connsiteY2" fmla="*/ 95949 h 563539"/>
              <a:gd name="connsiteX3" fmla="*/ 378541 w 1968909"/>
              <a:gd name="connsiteY3" fmla="*/ 9917 h 563539"/>
              <a:gd name="connsiteX4" fmla="*/ 479322 w 1968909"/>
              <a:gd name="connsiteY4" fmla="*/ 196730 h 563539"/>
              <a:gd name="connsiteX5" fmla="*/ 582561 w 1968909"/>
              <a:gd name="connsiteY5" fmla="*/ 553149 h 563539"/>
              <a:gd name="connsiteX6" fmla="*/ 730045 w 1968909"/>
              <a:gd name="connsiteY6" fmla="*/ 474491 h 563539"/>
              <a:gd name="connsiteX7" fmla="*/ 897193 w 1968909"/>
              <a:gd name="connsiteY7" fmla="*/ 543317 h 563539"/>
              <a:gd name="connsiteX8" fmla="*/ 1007806 w 1968909"/>
              <a:gd name="connsiteY8" fmla="*/ 194272 h 563539"/>
              <a:gd name="connsiteX9" fmla="*/ 1098754 w 1968909"/>
              <a:gd name="connsiteY9" fmla="*/ 14833 h 563539"/>
              <a:gd name="connsiteX10" fmla="*/ 1251155 w 1968909"/>
              <a:gd name="connsiteY10" fmla="*/ 95949 h 563539"/>
              <a:gd name="connsiteX11" fmla="*/ 1361767 w 1968909"/>
              <a:gd name="connsiteY11" fmla="*/ 12375 h 563539"/>
              <a:gd name="connsiteX12" fmla="*/ 1472380 w 1968909"/>
              <a:gd name="connsiteY12" fmla="*/ 236059 h 563539"/>
              <a:gd name="connsiteX13" fmla="*/ 1570703 w 1968909"/>
              <a:gd name="connsiteY13" fmla="*/ 550691 h 563539"/>
              <a:gd name="connsiteX14" fmla="*/ 1720645 w 1968909"/>
              <a:gd name="connsiteY14" fmla="*/ 484323 h 563539"/>
              <a:gd name="connsiteX15" fmla="*/ 1831258 w 1968909"/>
              <a:gd name="connsiteY15" fmla="*/ 553149 h 563539"/>
              <a:gd name="connsiteX16" fmla="*/ 1912374 w 1968909"/>
              <a:gd name="connsiteY16" fmla="*/ 479407 h 563539"/>
              <a:gd name="connsiteX17" fmla="*/ 1968909 w 1968909"/>
              <a:gd name="connsiteY17" fmla="*/ 297510 h 563539"/>
              <a:gd name="connsiteX0" fmla="*/ 0 w 1968909"/>
              <a:gd name="connsiteY0" fmla="*/ 280304 h 563539"/>
              <a:gd name="connsiteX1" fmla="*/ 122903 w 1968909"/>
              <a:gd name="connsiteY1" fmla="*/ 5001 h 563539"/>
              <a:gd name="connsiteX2" fmla="*/ 235974 w 1968909"/>
              <a:gd name="connsiteY2" fmla="*/ 95949 h 563539"/>
              <a:gd name="connsiteX3" fmla="*/ 378541 w 1968909"/>
              <a:gd name="connsiteY3" fmla="*/ 9917 h 563539"/>
              <a:gd name="connsiteX4" fmla="*/ 479322 w 1968909"/>
              <a:gd name="connsiteY4" fmla="*/ 196730 h 563539"/>
              <a:gd name="connsiteX5" fmla="*/ 582561 w 1968909"/>
              <a:gd name="connsiteY5" fmla="*/ 553149 h 563539"/>
              <a:gd name="connsiteX6" fmla="*/ 730045 w 1968909"/>
              <a:gd name="connsiteY6" fmla="*/ 474491 h 563539"/>
              <a:gd name="connsiteX7" fmla="*/ 897193 w 1968909"/>
              <a:gd name="connsiteY7" fmla="*/ 543317 h 563539"/>
              <a:gd name="connsiteX8" fmla="*/ 1007806 w 1968909"/>
              <a:gd name="connsiteY8" fmla="*/ 194272 h 563539"/>
              <a:gd name="connsiteX9" fmla="*/ 1098754 w 1968909"/>
              <a:gd name="connsiteY9" fmla="*/ 14833 h 563539"/>
              <a:gd name="connsiteX10" fmla="*/ 1251155 w 1968909"/>
              <a:gd name="connsiteY10" fmla="*/ 95949 h 563539"/>
              <a:gd name="connsiteX11" fmla="*/ 1361767 w 1968909"/>
              <a:gd name="connsiteY11" fmla="*/ 12375 h 563539"/>
              <a:gd name="connsiteX12" fmla="*/ 1472380 w 1968909"/>
              <a:gd name="connsiteY12" fmla="*/ 236059 h 563539"/>
              <a:gd name="connsiteX13" fmla="*/ 1570703 w 1968909"/>
              <a:gd name="connsiteY13" fmla="*/ 550691 h 563539"/>
              <a:gd name="connsiteX14" fmla="*/ 1720645 w 1968909"/>
              <a:gd name="connsiteY14" fmla="*/ 484323 h 563539"/>
              <a:gd name="connsiteX15" fmla="*/ 1831258 w 1968909"/>
              <a:gd name="connsiteY15" fmla="*/ 553149 h 563539"/>
              <a:gd name="connsiteX16" fmla="*/ 1912374 w 1968909"/>
              <a:gd name="connsiteY16" fmla="*/ 479407 h 563539"/>
              <a:gd name="connsiteX17" fmla="*/ 1968909 w 1968909"/>
              <a:gd name="connsiteY17" fmla="*/ 297510 h 563539"/>
              <a:gd name="connsiteX0" fmla="*/ 0 w 1968909"/>
              <a:gd name="connsiteY0" fmla="*/ 280304 h 563539"/>
              <a:gd name="connsiteX1" fmla="*/ 122903 w 1968909"/>
              <a:gd name="connsiteY1" fmla="*/ 5001 h 563539"/>
              <a:gd name="connsiteX2" fmla="*/ 235974 w 1968909"/>
              <a:gd name="connsiteY2" fmla="*/ 95949 h 563539"/>
              <a:gd name="connsiteX3" fmla="*/ 378541 w 1968909"/>
              <a:gd name="connsiteY3" fmla="*/ 9917 h 563539"/>
              <a:gd name="connsiteX4" fmla="*/ 479322 w 1968909"/>
              <a:gd name="connsiteY4" fmla="*/ 196730 h 563539"/>
              <a:gd name="connsiteX5" fmla="*/ 582561 w 1968909"/>
              <a:gd name="connsiteY5" fmla="*/ 553149 h 563539"/>
              <a:gd name="connsiteX6" fmla="*/ 730045 w 1968909"/>
              <a:gd name="connsiteY6" fmla="*/ 474491 h 563539"/>
              <a:gd name="connsiteX7" fmla="*/ 897193 w 1968909"/>
              <a:gd name="connsiteY7" fmla="*/ 543317 h 563539"/>
              <a:gd name="connsiteX8" fmla="*/ 1007806 w 1968909"/>
              <a:gd name="connsiteY8" fmla="*/ 194272 h 563539"/>
              <a:gd name="connsiteX9" fmla="*/ 1098754 w 1968909"/>
              <a:gd name="connsiteY9" fmla="*/ 14833 h 563539"/>
              <a:gd name="connsiteX10" fmla="*/ 1251155 w 1968909"/>
              <a:gd name="connsiteY10" fmla="*/ 95949 h 563539"/>
              <a:gd name="connsiteX11" fmla="*/ 1361767 w 1968909"/>
              <a:gd name="connsiteY11" fmla="*/ 12375 h 563539"/>
              <a:gd name="connsiteX12" fmla="*/ 1472380 w 1968909"/>
              <a:gd name="connsiteY12" fmla="*/ 236059 h 563539"/>
              <a:gd name="connsiteX13" fmla="*/ 1570703 w 1968909"/>
              <a:gd name="connsiteY13" fmla="*/ 550691 h 563539"/>
              <a:gd name="connsiteX14" fmla="*/ 1720645 w 1968909"/>
              <a:gd name="connsiteY14" fmla="*/ 484323 h 563539"/>
              <a:gd name="connsiteX15" fmla="*/ 1831258 w 1968909"/>
              <a:gd name="connsiteY15" fmla="*/ 553149 h 563539"/>
              <a:gd name="connsiteX16" fmla="*/ 1912374 w 1968909"/>
              <a:gd name="connsiteY16" fmla="*/ 479407 h 563539"/>
              <a:gd name="connsiteX17" fmla="*/ 1968909 w 1968909"/>
              <a:gd name="connsiteY17" fmla="*/ 297510 h 563539"/>
              <a:gd name="connsiteX0" fmla="*/ 0 w 1968909"/>
              <a:gd name="connsiteY0" fmla="*/ 280304 h 563539"/>
              <a:gd name="connsiteX1" fmla="*/ 122903 w 1968909"/>
              <a:gd name="connsiteY1" fmla="*/ 5001 h 563539"/>
              <a:gd name="connsiteX2" fmla="*/ 235974 w 1968909"/>
              <a:gd name="connsiteY2" fmla="*/ 95949 h 563539"/>
              <a:gd name="connsiteX3" fmla="*/ 378541 w 1968909"/>
              <a:gd name="connsiteY3" fmla="*/ 9917 h 563539"/>
              <a:gd name="connsiteX4" fmla="*/ 479322 w 1968909"/>
              <a:gd name="connsiteY4" fmla="*/ 196730 h 563539"/>
              <a:gd name="connsiteX5" fmla="*/ 582561 w 1968909"/>
              <a:gd name="connsiteY5" fmla="*/ 553149 h 563539"/>
              <a:gd name="connsiteX6" fmla="*/ 730045 w 1968909"/>
              <a:gd name="connsiteY6" fmla="*/ 474491 h 563539"/>
              <a:gd name="connsiteX7" fmla="*/ 897193 w 1968909"/>
              <a:gd name="connsiteY7" fmla="*/ 543317 h 563539"/>
              <a:gd name="connsiteX8" fmla="*/ 1007806 w 1968909"/>
              <a:gd name="connsiteY8" fmla="*/ 194272 h 563539"/>
              <a:gd name="connsiteX9" fmla="*/ 1098754 w 1968909"/>
              <a:gd name="connsiteY9" fmla="*/ 14833 h 563539"/>
              <a:gd name="connsiteX10" fmla="*/ 1241323 w 1968909"/>
              <a:gd name="connsiteY10" fmla="*/ 95949 h 563539"/>
              <a:gd name="connsiteX11" fmla="*/ 1361767 w 1968909"/>
              <a:gd name="connsiteY11" fmla="*/ 12375 h 563539"/>
              <a:gd name="connsiteX12" fmla="*/ 1472380 w 1968909"/>
              <a:gd name="connsiteY12" fmla="*/ 236059 h 563539"/>
              <a:gd name="connsiteX13" fmla="*/ 1570703 w 1968909"/>
              <a:gd name="connsiteY13" fmla="*/ 550691 h 563539"/>
              <a:gd name="connsiteX14" fmla="*/ 1720645 w 1968909"/>
              <a:gd name="connsiteY14" fmla="*/ 484323 h 563539"/>
              <a:gd name="connsiteX15" fmla="*/ 1831258 w 1968909"/>
              <a:gd name="connsiteY15" fmla="*/ 553149 h 563539"/>
              <a:gd name="connsiteX16" fmla="*/ 1912374 w 1968909"/>
              <a:gd name="connsiteY16" fmla="*/ 479407 h 563539"/>
              <a:gd name="connsiteX17" fmla="*/ 1968909 w 1968909"/>
              <a:gd name="connsiteY17" fmla="*/ 297510 h 563539"/>
              <a:gd name="connsiteX0" fmla="*/ 0 w 1968909"/>
              <a:gd name="connsiteY0" fmla="*/ 280304 h 563539"/>
              <a:gd name="connsiteX1" fmla="*/ 122903 w 1968909"/>
              <a:gd name="connsiteY1" fmla="*/ 5001 h 563539"/>
              <a:gd name="connsiteX2" fmla="*/ 235974 w 1968909"/>
              <a:gd name="connsiteY2" fmla="*/ 95949 h 563539"/>
              <a:gd name="connsiteX3" fmla="*/ 378541 w 1968909"/>
              <a:gd name="connsiteY3" fmla="*/ 9917 h 563539"/>
              <a:gd name="connsiteX4" fmla="*/ 479322 w 1968909"/>
              <a:gd name="connsiteY4" fmla="*/ 196730 h 563539"/>
              <a:gd name="connsiteX5" fmla="*/ 599767 w 1968909"/>
              <a:gd name="connsiteY5" fmla="*/ 553149 h 563539"/>
              <a:gd name="connsiteX6" fmla="*/ 730045 w 1968909"/>
              <a:gd name="connsiteY6" fmla="*/ 474491 h 563539"/>
              <a:gd name="connsiteX7" fmla="*/ 897193 w 1968909"/>
              <a:gd name="connsiteY7" fmla="*/ 543317 h 563539"/>
              <a:gd name="connsiteX8" fmla="*/ 1007806 w 1968909"/>
              <a:gd name="connsiteY8" fmla="*/ 194272 h 563539"/>
              <a:gd name="connsiteX9" fmla="*/ 1098754 w 1968909"/>
              <a:gd name="connsiteY9" fmla="*/ 14833 h 563539"/>
              <a:gd name="connsiteX10" fmla="*/ 1241323 w 1968909"/>
              <a:gd name="connsiteY10" fmla="*/ 95949 h 563539"/>
              <a:gd name="connsiteX11" fmla="*/ 1361767 w 1968909"/>
              <a:gd name="connsiteY11" fmla="*/ 12375 h 563539"/>
              <a:gd name="connsiteX12" fmla="*/ 1472380 w 1968909"/>
              <a:gd name="connsiteY12" fmla="*/ 236059 h 563539"/>
              <a:gd name="connsiteX13" fmla="*/ 1570703 w 1968909"/>
              <a:gd name="connsiteY13" fmla="*/ 550691 h 563539"/>
              <a:gd name="connsiteX14" fmla="*/ 1720645 w 1968909"/>
              <a:gd name="connsiteY14" fmla="*/ 484323 h 563539"/>
              <a:gd name="connsiteX15" fmla="*/ 1831258 w 1968909"/>
              <a:gd name="connsiteY15" fmla="*/ 553149 h 563539"/>
              <a:gd name="connsiteX16" fmla="*/ 1912374 w 1968909"/>
              <a:gd name="connsiteY16" fmla="*/ 479407 h 563539"/>
              <a:gd name="connsiteX17" fmla="*/ 1968909 w 1968909"/>
              <a:gd name="connsiteY17" fmla="*/ 297510 h 563539"/>
              <a:gd name="connsiteX0" fmla="*/ 0 w 1968909"/>
              <a:gd name="connsiteY0" fmla="*/ 280304 h 569615"/>
              <a:gd name="connsiteX1" fmla="*/ 122903 w 1968909"/>
              <a:gd name="connsiteY1" fmla="*/ 5001 h 569615"/>
              <a:gd name="connsiteX2" fmla="*/ 235974 w 1968909"/>
              <a:gd name="connsiteY2" fmla="*/ 95949 h 569615"/>
              <a:gd name="connsiteX3" fmla="*/ 378541 w 1968909"/>
              <a:gd name="connsiteY3" fmla="*/ 9917 h 569615"/>
              <a:gd name="connsiteX4" fmla="*/ 479322 w 1968909"/>
              <a:gd name="connsiteY4" fmla="*/ 196730 h 569615"/>
              <a:gd name="connsiteX5" fmla="*/ 599767 w 1968909"/>
              <a:gd name="connsiteY5" fmla="*/ 553149 h 569615"/>
              <a:gd name="connsiteX6" fmla="*/ 730045 w 1968909"/>
              <a:gd name="connsiteY6" fmla="*/ 474491 h 569615"/>
              <a:gd name="connsiteX7" fmla="*/ 897193 w 1968909"/>
              <a:gd name="connsiteY7" fmla="*/ 543317 h 569615"/>
              <a:gd name="connsiteX8" fmla="*/ 1007806 w 1968909"/>
              <a:gd name="connsiteY8" fmla="*/ 194272 h 569615"/>
              <a:gd name="connsiteX9" fmla="*/ 1098754 w 1968909"/>
              <a:gd name="connsiteY9" fmla="*/ 14833 h 569615"/>
              <a:gd name="connsiteX10" fmla="*/ 1241323 w 1968909"/>
              <a:gd name="connsiteY10" fmla="*/ 95949 h 569615"/>
              <a:gd name="connsiteX11" fmla="*/ 1361767 w 1968909"/>
              <a:gd name="connsiteY11" fmla="*/ 12375 h 569615"/>
              <a:gd name="connsiteX12" fmla="*/ 1472380 w 1968909"/>
              <a:gd name="connsiteY12" fmla="*/ 236059 h 569615"/>
              <a:gd name="connsiteX13" fmla="*/ 1570703 w 1968909"/>
              <a:gd name="connsiteY13" fmla="*/ 550691 h 569615"/>
              <a:gd name="connsiteX14" fmla="*/ 1720645 w 1968909"/>
              <a:gd name="connsiteY14" fmla="*/ 484323 h 569615"/>
              <a:gd name="connsiteX15" fmla="*/ 1831258 w 1968909"/>
              <a:gd name="connsiteY15" fmla="*/ 553149 h 569615"/>
              <a:gd name="connsiteX16" fmla="*/ 1912374 w 1968909"/>
              <a:gd name="connsiteY16" fmla="*/ 479407 h 569615"/>
              <a:gd name="connsiteX17" fmla="*/ 1968909 w 1968909"/>
              <a:gd name="connsiteY17" fmla="*/ 297510 h 569615"/>
              <a:gd name="connsiteX0" fmla="*/ 0 w 1968909"/>
              <a:gd name="connsiteY0" fmla="*/ 280304 h 560125"/>
              <a:gd name="connsiteX1" fmla="*/ 122903 w 1968909"/>
              <a:gd name="connsiteY1" fmla="*/ 5001 h 560125"/>
              <a:gd name="connsiteX2" fmla="*/ 235974 w 1968909"/>
              <a:gd name="connsiteY2" fmla="*/ 95949 h 560125"/>
              <a:gd name="connsiteX3" fmla="*/ 378541 w 1968909"/>
              <a:gd name="connsiteY3" fmla="*/ 9917 h 560125"/>
              <a:gd name="connsiteX4" fmla="*/ 479322 w 1968909"/>
              <a:gd name="connsiteY4" fmla="*/ 196730 h 560125"/>
              <a:gd name="connsiteX5" fmla="*/ 599767 w 1968909"/>
              <a:gd name="connsiteY5" fmla="*/ 553149 h 560125"/>
              <a:gd name="connsiteX6" fmla="*/ 730045 w 1968909"/>
              <a:gd name="connsiteY6" fmla="*/ 474491 h 560125"/>
              <a:gd name="connsiteX7" fmla="*/ 897193 w 1968909"/>
              <a:gd name="connsiteY7" fmla="*/ 543317 h 560125"/>
              <a:gd name="connsiteX8" fmla="*/ 1007806 w 1968909"/>
              <a:gd name="connsiteY8" fmla="*/ 194272 h 560125"/>
              <a:gd name="connsiteX9" fmla="*/ 1098754 w 1968909"/>
              <a:gd name="connsiteY9" fmla="*/ 14833 h 560125"/>
              <a:gd name="connsiteX10" fmla="*/ 1241323 w 1968909"/>
              <a:gd name="connsiteY10" fmla="*/ 95949 h 560125"/>
              <a:gd name="connsiteX11" fmla="*/ 1361767 w 1968909"/>
              <a:gd name="connsiteY11" fmla="*/ 12375 h 560125"/>
              <a:gd name="connsiteX12" fmla="*/ 1472380 w 1968909"/>
              <a:gd name="connsiteY12" fmla="*/ 236059 h 560125"/>
              <a:gd name="connsiteX13" fmla="*/ 1570703 w 1968909"/>
              <a:gd name="connsiteY13" fmla="*/ 550691 h 560125"/>
              <a:gd name="connsiteX14" fmla="*/ 1720645 w 1968909"/>
              <a:gd name="connsiteY14" fmla="*/ 484323 h 560125"/>
              <a:gd name="connsiteX15" fmla="*/ 1831258 w 1968909"/>
              <a:gd name="connsiteY15" fmla="*/ 553149 h 560125"/>
              <a:gd name="connsiteX16" fmla="*/ 1912374 w 1968909"/>
              <a:gd name="connsiteY16" fmla="*/ 479407 h 560125"/>
              <a:gd name="connsiteX17" fmla="*/ 1968909 w 1968909"/>
              <a:gd name="connsiteY17" fmla="*/ 297510 h 560125"/>
              <a:gd name="connsiteX0" fmla="*/ 0 w 1968909"/>
              <a:gd name="connsiteY0" fmla="*/ 280304 h 563845"/>
              <a:gd name="connsiteX1" fmla="*/ 122903 w 1968909"/>
              <a:gd name="connsiteY1" fmla="*/ 5001 h 563845"/>
              <a:gd name="connsiteX2" fmla="*/ 235974 w 1968909"/>
              <a:gd name="connsiteY2" fmla="*/ 95949 h 563845"/>
              <a:gd name="connsiteX3" fmla="*/ 378541 w 1968909"/>
              <a:gd name="connsiteY3" fmla="*/ 9917 h 563845"/>
              <a:gd name="connsiteX4" fmla="*/ 479322 w 1968909"/>
              <a:gd name="connsiteY4" fmla="*/ 196730 h 563845"/>
              <a:gd name="connsiteX5" fmla="*/ 599767 w 1968909"/>
              <a:gd name="connsiteY5" fmla="*/ 553149 h 563845"/>
              <a:gd name="connsiteX6" fmla="*/ 754625 w 1968909"/>
              <a:gd name="connsiteY6" fmla="*/ 476949 h 563845"/>
              <a:gd name="connsiteX7" fmla="*/ 897193 w 1968909"/>
              <a:gd name="connsiteY7" fmla="*/ 543317 h 563845"/>
              <a:gd name="connsiteX8" fmla="*/ 1007806 w 1968909"/>
              <a:gd name="connsiteY8" fmla="*/ 194272 h 563845"/>
              <a:gd name="connsiteX9" fmla="*/ 1098754 w 1968909"/>
              <a:gd name="connsiteY9" fmla="*/ 14833 h 563845"/>
              <a:gd name="connsiteX10" fmla="*/ 1241323 w 1968909"/>
              <a:gd name="connsiteY10" fmla="*/ 95949 h 563845"/>
              <a:gd name="connsiteX11" fmla="*/ 1361767 w 1968909"/>
              <a:gd name="connsiteY11" fmla="*/ 12375 h 563845"/>
              <a:gd name="connsiteX12" fmla="*/ 1472380 w 1968909"/>
              <a:gd name="connsiteY12" fmla="*/ 236059 h 563845"/>
              <a:gd name="connsiteX13" fmla="*/ 1570703 w 1968909"/>
              <a:gd name="connsiteY13" fmla="*/ 550691 h 563845"/>
              <a:gd name="connsiteX14" fmla="*/ 1720645 w 1968909"/>
              <a:gd name="connsiteY14" fmla="*/ 484323 h 563845"/>
              <a:gd name="connsiteX15" fmla="*/ 1831258 w 1968909"/>
              <a:gd name="connsiteY15" fmla="*/ 553149 h 563845"/>
              <a:gd name="connsiteX16" fmla="*/ 1912374 w 1968909"/>
              <a:gd name="connsiteY16" fmla="*/ 479407 h 563845"/>
              <a:gd name="connsiteX17" fmla="*/ 1968909 w 1968909"/>
              <a:gd name="connsiteY17" fmla="*/ 297510 h 563845"/>
              <a:gd name="connsiteX0" fmla="*/ 0 w 1968909"/>
              <a:gd name="connsiteY0" fmla="*/ 280304 h 563845"/>
              <a:gd name="connsiteX1" fmla="*/ 122903 w 1968909"/>
              <a:gd name="connsiteY1" fmla="*/ 5001 h 563845"/>
              <a:gd name="connsiteX2" fmla="*/ 235974 w 1968909"/>
              <a:gd name="connsiteY2" fmla="*/ 95949 h 563845"/>
              <a:gd name="connsiteX3" fmla="*/ 378541 w 1968909"/>
              <a:gd name="connsiteY3" fmla="*/ 9917 h 563845"/>
              <a:gd name="connsiteX4" fmla="*/ 479322 w 1968909"/>
              <a:gd name="connsiteY4" fmla="*/ 196730 h 563845"/>
              <a:gd name="connsiteX5" fmla="*/ 599767 w 1968909"/>
              <a:gd name="connsiteY5" fmla="*/ 553149 h 563845"/>
              <a:gd name="connsiteX6" fmla="*/ 744793 w 1968909"/>
              <a:gd name="connsiteY6" fmla="*/ 476949 h 563845"/>
              <a:gd name="connsiteX7" fmla="*/ 897193 w 1968909"/>
              <a:gd name="connsiteY7" fmla="*/ 543317 h 563845"/>
              <a:gd name="connsiteX8" fmla="*/ 1007806 w 1968909"/>
              <a:gd name="connsiteY8" fmla="*/ 194272 h 563845"/>
              <a:gd name="connsiteX9" fmla="*/ 1098754 w 1968909"/>
              <a:gd name="connsiteY9" fmla="*/ 14833 h 563845"/>
              <a:gd name="connsiteX10" fmla="*/ 1241323 w 1968909"/>
              <a:gd name="connsiteY10" fmla="*/ 95949 h 563845"/>
              <a:gd name="connsiteX11" fmla="*/ 1361767 w 1968909"/>
              <a:gd name="connsiteY11" fmla="*/ 12375 h 563845"/>
              <a:gd name="connsiteX12" fmla="*/ 1472380 w 1968909"/>
              <a:gd name="connsiteY12" fmla="*/ 236059 h 563845"/>
              <a:gd name="connsiteX13" fmla="*/ 1570703 w 1968909"/>
              <a:gd name="connsiteY13" fmla="*/ 550691 h 563845"/>
              <a:gd name="connsiteX14" fmla="*/ 1720645 w 1968909"/>
              <a:gd name="connsiteY14" fmla="*/ 484323 h 563845"/>
              <a:gd name="connsiteX15" fmla="*/ 1831258 w 1968909"/>
              <a:gd name="connsiteY15" fmla="*/ 553149 h 563845"/>
              <a:gd name="connsiteX16" fmla="*/ 1912374 w 1968909"/>
              <a:gd name="connsiteY16" fmla="*/ 479407 h 563845"/>
              <a:gd name="connsiteX17" fmla="*/ 1968909 w 1968909"/>
              <a:gd name="connsiteY17" fmla="*/ 297510 h 563845"/>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4961 w 1959077"/>
              <a:gd name="connsiteY6" fmla="*/ 477058 h 563954"/>
              <a:gd name="connsiteX7" fmla="*/ 887361 w 1959077"/>
              <a:gd name="connsiteY7" fmla="*/ 543426 h 563954"/>
              <a:gd name="connsiteX8" fmla="*/ 997974 w 1959077"/>
              <a:gd name="connsiteY8" fmla="*/ 194381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0813 w 1959077"/>
              <a:gd name="connsiteY14" fmla="*/ 484432 h 563954"/>
              <a:gd name="connsiteX15" fmla="*/ 1821426 w 1959077"/>
              <a:gd name="connsiteY15" fmla="*/ 553258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4961 w 1959077"/>
              <a:gd name="connsiteY6" fmla="*/ 477058 h 563954"/>
              <a:gd name="connsiteX7" fmla="*/ 887361 w 1959077"/>
              <a:gd name="connsiteY7" fmla="*/ 543426 h 563954"/>
              <a:gd name="connsiteX8" fmla="*/ 997974 w 1959077"/>
              <a:gd name="connsiteY8" fmla="*/ 194381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0813 w 1959077"/>
              <a:gd name="connsiteY14" fmla="*/ 484432 h 563954"/>
              <a:gd name="connsiteX15" fmla="*/ 1821426 w 1959077"/>
              <a:gd name="connsiteY15" fmla="*/ 553258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4961 w 1959077"/>
              <a:gd name="connsiteY6" fmla="*/ 477058 h 563954"/>
              <a:gd name="connsiteX7" fmla="*/ 887361 w 1959077"/>
              <a:gd name="connsiteY7" fmla="*/ 543426 h 563954"/>
              <a:gd name="connsiteX8" fmla="*/ 997974 w 1959077"/>
              <a:gd name="connsiteY8" fmla="*/ 194381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0813 w 1959077"/>
              <a:gd name="connsiteY14" fmla="*/ 484432 h 563954"/>
              <a:gd name="connsiteX15" fmla="*/ 1821426 w 1959077"/>
              <a:gd name="connsiteY15" fmla="*/ 553258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4961 w 1959077"/>
              <a:gd name="connsiteY6" fmla="*/ 477058 h 563954"/>
              <a:gd name="connsiteX7" fmla="*/ 887361 w 1959077"/>
              <a:gd name="connsiteY7" fmla="*/ 543426 h 563954"/>
              <a:gd name="connsiteX8" fmla="*/ 997974 w 1959077"/>
              <a:gd name="connsiteY8" fmla="*/ 194381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0813 w 1959077"/>
              <a:gd name="connsiteY14" fmla="*/ 484432 h 563954"/>
              <a:gd name="connsiteX15" fmla="*/ 1821426 w 1959077"/>
              <a:gd name="connsiteY15" fmla="*/ 553258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4961 w 1959077"/>
              <a:gd name="connsiteY6" fmla="*/ 477058 h 563954"/>
              <a:gd name="connsiteX7" fmla="*/ 887361 w 1959077"/>
              <a:gd name="connsiteY7" fmla="*/ 543426 h 563954"/>
              <a:gd name="connsiteX8" fmla="*/ 997974 w 1959077"/>
              <a:gd name="connsiteY8" fmla="*/ 194381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8187 w 1959077"/>
              <a:gd name="connsiteY14" fmla="*/ 479516 h 563954"/>
              <a:gd name="connsiteX15" fmla="*/ 1821426 w 1959077"/>
              <a:gd name="connsiteY15" fmla="*/ 553258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4961 w 1959077"/>
              <a:gd name="connsiteY6" fmla="*/ 477058 h 563954"/>
              <a:gd name="connsiteX7" fmla="*/ 887361 w 1959077"/>
              <a:gd name="connsiteY7" fmla="*/ 543426 h 563954"/>
              <a:gd name="connsiteX8" fmla="*/ 997974 w 1959077"/>
              <a:gd name="connsiteY8" fmla="*/ 194381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4961 w 1959077"/>
              <a:gd name="connsiteY6" fmla="*/ 477058 h 563954"/>
              <a:gd name="connsiteX7" fmla="*/ 887361 w 1959077"/>
              <a:gd name="connsiteY7" fmla="*/ 543426 h 563954"/>
              <a:gd name="connsiteX8" fmla="*/ 997974 w 1959077"/>
              <a:gd name="connsiteY8" fmla="*/ 194381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4961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4961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4961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20213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0045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60871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0045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70703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0045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70703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0045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62548 w 1959077"/>
              <a:gd name="connsiteY12" fmla="*/ 236168 h 563954"/>
              <a:gd name="connsiteX13" fmla="*/ 1570703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0045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52716 w 1959077"/>
              <a:gd name="connsiteY12" fmla="*/ 236168 h 563954"/>
              <a:gd name="connsiteX13" fmla="*/ 1570703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0045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51935 w 1959077"/>
              <a:gd name="connsiteY11" fmla="*/ 12484 h 563954"/>
              <a:gd name="connsiteX12" fmla="*/ 1452716 w 1959077"/>
              <a:gd name="connsiteY12" fmla="*/ 236168 h 563954"/>
              <a:gd name="connsiteX13" fmla="*/ 1570703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0045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66684 w 1959077"/>
              <a:gd name="connsiteY11" fmla="*/ 14942 h 563954"/>
              <a:gd name="connsiteX12" fmla="*/ 1452716 w 1959077"/>
              <a:gd name="connsiteY12" fmla="*/ 236168 h 563954"/>
              <a:gd name="connsiteX13" fmla="*/ 1570703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 name="connsiteX0" fmla="*/ 0 w 1959077"/>
              <a:gd name="connsiteY0" fmla="*/ 282871 h 563954"/>
              <a:gd name="connsiteX1" fmla="*/ 113071 w 1959077"/>
              <a:gd name="connsiteY1" fmla="*/ 5110 h 563954"/>
              <a:gd name="connsiteX2" fmla="*/ 226142 w 1959077"/>
              <a:gd name="connsiteY2" fmla="*/ 96058 h 563954"/>
              <a:gd name="connsiteX3" fmla="*/ 368709 w 1959077"/>
              <a:gd name="connsiteY3" fmla="*/ 10026 h 563954"/>
              <a:gd name="connsiteX4" fmla="*/ 469490 w 1959077"/>
              <a:gd name="connsiteY4" fmla="*/ 196839 h 563954"/>
              <a:gd name="connsiteX5" fmla="*/ 589935 w 1959077"/>
              <a:gd name="connsiteY5" fmla="*/ 553258 h 563954"/>
              <a:gd name="connsiteX6" fmla="*/ 730045 w 1959077"/>
              <a:gd name="connsiteY6" fmla="*/ 477058 h 563954"/>
              <a:gd name="connsiteX7" fmla="*/ 887361 w 1959077"/>
              <a:gd name="connsiteY7" fmla="*/ 543426 h 563954"/>
              <a:gd name="connsiteX8" fmla="*/ 1000432 w 1959077"/>
              <a:gd name="connsiteY8" fmla="*/ 204213 h 563954"/>
              <a:gd name="connsiteX9" fmla="*/ 1088922 w 1959077"/>
              <a:gd name="connsiteY9" fmla="*/ 14942 h 563954"/>
              <a:gd name="connsiteX10" fmla="*/ 1231491 w 1959077"/>
              <a:gd name="connsiteY10" fmla="*/ 96058 h 563954"/>
              <a:gd name="connsiteX11" fmla="*/ 1359309 w 1959077"/>
              <a:gd name="connsiteY11" fmla="*/ 19858 h 563954"/>
              <a:gd name="connsiteX12" fmla="*/ 1452716 w 1959077"/>
              <a:gd name="connsiteY12" fmla="*/ 236168 h 563954"/>
              <a:gd name="connsiteX13" fmla="*/ 1570703 w 1959077"/>
              <a:gd name="connsiteY13" fmla="*/ 550800 h 563954"/>
              <a:gd name="connsiteX14" fmla="*/ 1718187 w 1959077"/>
              <a:gd name="connsiteY14" fmla="*/ 479516 h 563954"/>
              <a:gd name="connsiteX15" fmla="*/ 1833716 w 1959077"/>
              <a:gd name="connsiteY15" fmla="*/ 555716 h 563954"/>
              <a:gd name="connsiteX16" fmla="*/ 1902542 w 1959077"/>
              <a:gd name="connsiteY16" fmla="*/ 479516 h 563954"/>
              <a:gd name="connsiteX17" fmla="*/ 1959077 w 1959077"/>
              <a:gd name="connsiteY17" fmla="*/ 297619 h 56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9077" h="563954">
                <a:moveTo>
                  <a:pt x="0" y="282871"/>
                </a:moveTo>
                <a:cubicBezTo>
                  <a:pt x="41787" y="160582"/>
                  <a:pt x="75381" y="36245"/>
                  <a:pt x="113071" y="5110"/>
                </a:cubicBezTo>
                <a:cubicBezTo>
                  <a:pt x="150761" y="-26025"/>
                  <a:pt x="166330" y="95239"/>
                  <a:pt x="226142" y="96058"/>
                </a:cubicBezTo>
                <a:cubicBezTo>
                  <a:pt x="285954" y="96877"/>
                  <a:pt x="328151" y="-6771"/>
                  <a:pt x="368709" y="10026"/>
                </a:cubicBezTo>
                <a:cubicBezTo>
                  <a:pt x="409267" y="26823"/>
                  <a:pt x="442451" y="101384"/>
                  <a:pt x="469490" y="196839"/>
                </a:cubicBezTo>
                <a:cubicBezTo>
                  <a:pt x="496529" y="292294"/>
                  <a:pt x="546509" y="506555"/>
                  <a:pt x="589935" y="553258"/>
                </a:cubicBezTo>
                <a:cubicBezTo>
                  <a:pt x="633361" y="599961"/>
                  <a:pt x="680474" y="478697"/>
                  <a:pt x="730045" y="477058"/>
                </a:cubicBezTo>
                <a:cubicBezTo>
                  <a:pt x="779616" y="475419"/>
                  <a:pt x="842297" y="588900"/>
                  <a:pt x="887361" y="543426"/>
                </a:cubicBezTo>
                <a:cubicBezTo>
                  <a:pt x="932425" y="497952"/>
                  <a:pt x="974213" y="292294"/>
                  <a:pt x="1000432" y="204213"/>
                </a:cubicBezTo>
                <a:cubicBezTo>
                  <a:pt x="1026651" y="116132"/>
                  <a:pt x="1050412" y="32968"/>
                  <a:pt x="1088922" y="14942"/>
                </a:cubicBezTo>
                <a:cubicBezTo>
                  <a:pt x="1127432" y="-3084"/>
                  <a:pt x="1186427" y="95239"/>
                  <a:pt x="1231491" y="96058"/>
                </a:cubicBezTo>
                <a:cubicBezTo>
                  <a:pt x="1276555" y="96877"/>
                  <a:pt x="1305232" y="-5952"/>
                  <a:pt x="1359309" y="19858"/>
                </a:cubicBezTo>
                <a:cubicBezTo>
                  <a:pt x="1413386" y="45668"/>
                  <a:pt x="1417484" y="147678"/>
                  <a:pt x="1452716" y="236168"/>
                </a:cubicBezTo>
                <a:cubicBezTo>
                  <a:pt x="1487948" y="324658"/>
                  <a:pt x="1526458" y="510242"/>
                  <a:pt x="1570703" y="550800"/>
                </a:cubicBezTo>
                <a:cubicBezTo>
                  <a:pt x="1614948" y="591358"/>
                  <a:pt x="1674352" y="478697"/>
                  <a:pt x="1718187" y="479516"/>
                </a:cubicBezTo>
                <a:cubicBezTo>
                  <a:pt x="1762022" y="480335"/>
                  <a:pt x="1802990" y="555716"/>
                  <a:pt x="1833716" y="555716"/>
                </a:cubicBezTo>
                <a:cubicBezTo>
                  <a:pt x="1864442" y="555716"/>
                  <a:pt x="1881649" y="522532"/>
                  <a:pt x="1902542" y="479516"/>
                </a:cubicBezTo>
                <a:cubicBezTo>
                  <a:pt x="1923435" y="436500"/>
                  <a:pt x="1942280" y="367264"/>
                  <a:pt x="1959077" y="297619"/>
                </a:cubicBez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909" name="Freeform 37908"/>
          <p:cNvSpPr/>
          <p:nvPr/>
        </p:nvSpPr>
        <p:spPr>
          <a:xfrm>
            <a:off x="5512593" y="4583535"/>
            <a:ext cx="1964530" cy="572409"/>
          </a:xfrm>
          <a:custGeom>
            <a:avLst/>
            <a:gdLst>
              <a:gd name="connsiteX0" fmla="*/ 0 w 1978818"/>
              <a:gd name="connsiteY0" fmla="*/ 320436 h 590496"/>
              <a:gd name="connsiteX1" fmla="*/ 66675 w 1978818"/>
              <a:gd name="connsiteY1" fmla="*/ 20398 h 590496"/>
              <a:gd name="connsiteX2" fmla="*/ 154781 w 1978818"/>
              <a:gd name="connsiteY2" fmla="*/ 87073 h 590496"/>
              <a:gd name="connsiteX3" fmla="*/ 250031 w 1978818"/>
              <a:gd name="connsiteY3" fmla="*/ 37067 h 590496"/>
              <a:gd name="connsiteX4" fmla="*/ 340518 w 1978818"/>
              <a:gd name="connsiteY4" fmla="*/ 84692 h 590496"/>
              <a:gd name="connsiteX5" fmla="*/ 433387 w 1978818"/>
              <a:gd name="connsiteY5" fmla="*/ 18017 h 590496"/>
              <a:gd name="connsiteX6" fmla="*/ 502443 w 1978818"/>
              <a:gd name="connsiteY6" fmla="*/ 251380 h 590496"/>
              <a:gd name="connsiteX7" fmla="*/ 547687 w 1978818"/>
              <a:gd name="connsiteY7" fmla="*/ 570467 h 590496"/>
              <a:gd name="connsiteX8" fmla="*/ 647700 w 1978818"/>
              <a:gd name="connsiteY8" fmla="*/ 508555 h 590496"/>
              <a:gd name="connsiteX9" fmla="*/ 738187 w 1978818"/>
              <a:gd name="connsiteY9" fmla="*/ 558561 h 590496"/>
              <a:gd name="connsiteX10" fmla="*/ 828675 w 1978818"/>
              <a:gd name="connsiteY10" fmla="*/ 499030 h 590496"/>
              <a:gd name="connsiteX11" fmla="*/ 914400 w 1978818"/>
              <a:gd name="connsiteY11" fmla="*/ 577611 h 590496"/>
              <a:gd name="connsiteX12" fmla="*/ 983456 w 1978818"/>
              <a:gd name="connsiteY12" fmla="*/ 320436 h 590496"/>
              <a:gd name="connsiteX13" fmla="*/ 1038225 w 1978818"/>
              <a:gd name="connsiteY13" fmla="*/ 22780 h 590496"/>
              <a:gd name="connsiteX14" fmla="*/ 1090612 w 1978818"/>
              <a:gd name="connsiteY14" fmla="*/ 27542 h 590496"/>
              <a:gd name="connsiteX15" fmla="*/ 1150143 w 1978818"/>
              <a:gd name="connsiteY15" fmla="*/ 84692 h 590496"/>
              <a:gd name="connsiteX16" fmla="*/ 1247775 w 1978818"/>
              <a:gd name="connsiteY16" fmla="*/ 39448 h 590496"/>
              <a:gd name="connsiteX17" fmla="*/ 1304925 w 1978818"/>
              <a:gd name="connsiteY17" fmla="*/ 89455 h 590496"/>
              <a:gd name="connsiteX18" fmla="*/ 1385887 w 1978818"/>
              <a:gd name="connsiteY18" fmla="*/ 8492 h 590496"/>
              <a:gd name="connsiteX19" fmla="*/ 1457325 w 1978818"/>
              <a:gd name="connsiteY19" fmla="*/ 139461 h 590496"/>
              <a:gd name="connsiteX20" fmla="*/ 1524000 w 1978818"/>
              <a:gd name="connsiteY20" fmla="*/ 529986 h 590496"/>
              <a:gd name="connsiteX21" fmla="*/ 1574006 w 1978818"/>
              <a:gd name="connsiteY21" fmla="*/ 587136 h 590496"/>
              <a:gd name="connsiteX22" fmla="*/ 1635918 w 1978818"/>
              <a:gd name="connsiteY22" fmla="*/ 508555 h 590496"/>
              <a:gd name="connsiteX23" fmla="*/ 1724025 w 1978818"/>
              <a:gd name="connsiteY23" fmla="*/ 560942 h 590496"/>
              <a:gd name="connsiteX24" fmla="*/ 1804987 w 1978818"/>
              <a:gd name="connsiteY24" fmla="*/ 506173 h 590496"/>
              <a:gd name="connsiteX25" fmla="*/ 1885950 w 1978818"/>
              <a:gd name="connsiteY25" fmla="*/ 579992 h 590496"/>
              <a:gd name="connsiteX26" fmla="*/ 1978818 w 1978818"/>
              <a:gd name="connsiteY26" fmla="*/ 291861 h 590496"/>
              <a:gd name="connsiteX0" fmla="*/ 0 w 1978818"/>
              <a:gd name="connsiteY0" fmla="*/ 320436 h 590496"/>
              <a:gd name="connsiteX1" fmla="*/ 66675 w 1978818"/>
              <a:gd name="connsiteY1" fmla="*/ 20398 h 590496"/>
              <a:gd name="connsiteX2" fmla="*/ 154781 w 1978818"/>
              <a:gd name="connsiteY2" fmla="*/ 87073 h 590496"/>
              <a:gd name="connsiteX3" fmla="*/ 250031 w 1978818"/>
              <a:gd name="connsiteY3" fmla="*/ 37067 h 590496"/>
              <a:gd name="connsiteX4" fmla="*/ 340518 w 1978818"/>
              <a:gd name="connsiteY4" fmla="*/ 84692 h 590496"/>
              <a:gd name="connsiteX5" fmla="*/ 433387 w 1978818"/>
              <a:gd name="connsiteY5" fmla="*/ 18017 h 590496"/>
              <a:gd name="connsiteX6" fmla="*/ 495299 w 1978818"/>
              <a:gd name="connsiteY6" fmla="*/ 253762 h 590496"/>
              <a:gd name="connsiteX7" fmla="*/ 547687 w 1978818"/>
              <a:gd name="connsiteY7" fmla="*/ 570467 h 590496"/>
              <a:gd name="connsiteX8" fmla="*/ 647700 w 1978818"/>
              <a:gd name="connsiteY8" fmla="*/ 508555 h 590496"/>
              <a:gd name="connsiteX9" fmla="*/ 738187 w 1978818"/>
              <a:gd name="connsiteY9" fmla="*/ 558561 h 590496"/>
              <a:gd name="connsiteX10" fmla="*/ 828675 w 1978818"/>
              <a:gd name="connsiteY10" fmla="*/ 499030 h 590496"/>
              <a:gd name="connsiteX11" fmla="*/ 914400 w 1978818"/>
              <a:gd name="connsiteY11" fmla="*/ 577611 h 590496"/>
              <a:gd name="connsiteX12" fmla="*/ 983456 w 1978818"/>
              <a:gd name="connsiteY12" fmla="*/ 320436 h 590496"/>
              <a:gd name="connsiteX13" fmla="*/ 1038225 w 1978818"/>
              <a:gd name="connsiteY13" fmla="*/ 22780 h 590496"/>
              <a:gd name="connsiteX14" fmla="*/ 1090612 w 1978818"/>
              <a:gd name="connsiteY14" fmla="*/ 27542 h 590496"/>
              <a:gd name="connsiteX15" fmla="*/ 1150143 w 1978818"/>
              <a:gd name="connsiteY15" fmla="*/ 84692 h 590496"/>
              <a:gd name="connsiteX16" fmla="*/ 1247775 w 1978818"/>
              <a:gd name="connsiteY16" fmla="*/ 39448 h 590496"/>
              <a:gd name="connsiteX17" fmla="*/ 1304925 w 1978818"/>
              <a:gd name="connsiteY17" fmla="*/ 89455 h 590496"/>
              <a:gd name="connsiteX18" fmla="*/ 1385887 w 1978818"/>
              <a:gd name="connsiteY18" fmla="*/ 8492 h 590496"/>
              <a:gd name="connsiteX19" fmla="*/ 1457325 w 1978818"/>
              <a:gd name="connsiteY19" fmla="*/ 139461 h 590496"/>
              <a:gd name="connsiteX20" fmla="*/ 1524000 w 1978818"/>
              <a:gd name="connsiteY20" fmla="*/ 529986 h 590496"/>
              <a:gd name="connsiteX21" fmla="*/ 1574006 w 1978818"/>
              <a:gd name="connsiteY21" fmla="*/ 587136 h 590496"/>
              <a:gd name="connsiteX22" fmla="*/ 1635918 w 1978818"/>
              <a:gd name="connsiteY22" fmla="*/ 508555 h 590496"/>
              <a:gd name="connsiteX23" fmla="*/ 1724025 w 1978818"/>
              <a:gd name="connsiteY23" fmla="*/ 560942 h 590496"/>
              <a:gd name="connsiteX24" fmla="*/ 1804987 w 1978818"/>
              <a:gd name="connsiteY24" fmla="*/ 506173 h 590496"/>
              <a:gd name="connsiteX25" fmla="*/ 1885950 w 1978818"/>
              <a:gd name="connsiteY25" fmla="*/ 579992 h 590496"/>
              <a:gd name="connsiteX26" fmla="*/ 1978818 w 1978818"/>
              <a:gd name="connsiteY26" fmla="*/ 291861 h 590496"/>
              <a:gd name="connsiteX0" fmla="*/ 0 w 1978818"/>
              <a:gd name="connsiteY0" fmla="*/ 320436 h 590496"/>
              <a:gd name="connsiteX1" fmla="*/ 66675 w 1978818"/>
              <a:gd name="connsiteY1" fmla="*/ 20398 h 590496"/>
              <a:gd name="connsiteX2" fmla="*/ 154781 w 1978818"/>
              <a:gd name="connsiteY2" fmla="*/ 87073 h 590496"/>
              <a:gd name="connsiteX3" fmla="*/ 250031 w 1978818"/>
              <a:gd name="connsiteY3" fmla="*/ 37067 h 590496"/>
              <a:gd name="connsiteX4" fmla="*/ 340518 w 1978818"/>
              <a:gd name="connsiteY4" fmla="*/ 84692 h 590496"/>
              <a:gd name="connsiteX5" fmla="*/ 433387 w 1978818"/>
              <a:gd name="connsiteY5" fmla="*/ 18017 h 590496"/>
              <a:gd name="connsiteX6" fmla="*/ 495299 w 1978818"/>
              <a:gd name="connsiteY6" fmla="*/ 253762 h 590496"/>
              <a:gd name="connsiteX7" fmla="*/ 547687 w 1978818"/>
              <a:gd name="connsiteY7" fmla="*/ 570467 h 590496"/>
              <a:gd name="connsiteX8" fmla="*/ 647700 w 1978818"/>
              <a:gd name="connsiteY8" fmla="*/ 508555 h 590496"/>
              <a:gd name="connsiteX9" fmla="*/ 738187 w 1978818"/>
              <a:gd name="connsiteY9" fmla="*/ 558561 h 590496"/>
              <a:gd name="connsiteX10" fmla="*/ 828675 w 1978818"/>
              <a:gd name="connsiteY10" fmla="*/ 499030 h 590496"/>
              <a:gd name="connsiteX11" fmla="*/ 914400 w 1978818"/>
              <a:gd name="connsiteY11" fmla="*/ 577611 h 590496"/>
              <a:gd name="connsiteX12" fmla="*/ 983456 w 1978818"/>
              <a:gd name="connsiteY12" fmla="*/ 320436 h 590496"/>
              <a:gd name="connsiteX13" fmla="*/ 1038225 w 1978818"/>
              <a:gd name="connsiteY13" fmla="*/ 22780 h 590496"/>
              <a:gd name="connsiteX14" fmla="*/ 1090612 w 1978818"/>
              <a:gd name="connsiteY14" fmla="*/ 27542 h 590496"/>
              <a:gd name="connsiteX15" fmla="*/ 1150143 w 1978818"/>
              <a:gd name="connsiteY15" fmla="*/ 84692 h 590496"/>
              <a:gd name="connsiteX16" fmla="*/ 1247775 w 1978818"/>
              <a:gd name="connsiteY16" fmla="*/ 39448 h 590496"/>
              <a:gd name="connsiteX17" fmla="*/ 1304925 w 1978818"/>
              <a:gd name="connsiteY17" fmla="*/ 89455 h 590496"/>
              <a:gd name="connsiteX18" fmla="*/ 1385887 w 1978818"/>
              <a:gd name="connsiteY18" fmla="*/ 8492 h 590496"/>
              <a:gd name="connsiteX19" fmla="*/ 1457325 w 1978818"/>
              <a:gd name="connsiteY19" fmla="*/ 139461 h 590496"/>
              <a:gd name="connsiteX20" fmla="*/ 1524000 w 1978818"/>
              <a:gd name="connsiteY20" fmla="*/ 529986 h 590496"/>
              <a:gd name="connsiteX21" fmla="*/ 1574006 w 1978818"/>
              <a:gd name="connsiteY21" fmla="*/ 587136 h 590496"/>
              <a:gd name="connsiteX22" fmla="*/ 1635918 w 1978818"/>
              <a:gd name="connsiteY22" fmla="*/ 508555 h 590496"/>
              <a:gd name="connsiteX23" fmla="*/ 1724025 w 1978818"/>
              <a:gd name="connsiteY23" fmla="*/ 560942 h 590496"/>
              <a:gd name="connsiteX24" fmla="*/ 1804987 w 1978818"/>
              <a:gd name="connsiteY24" fmla="*/ 506173 h 590496"/>
              <a:gd name="connsiteX25" fmla="*/ 1885950 w 1978818"/>
              <a:gd name="connsiteY25" fmla="*/ 579992 h 590496"/>
              <a:gd name="connsiteX26" fmla="*/ 1978818 w 1978818"/>
              <a:gd name="connsiteY26" fmla="*/ 291861 h 590496"/>
              <a:gd name="connsiteX0" fmla="*/ 0 w 1978818"/>
              <a:gd name="connsiteY0" fmla="*/ 320436 h 590496"/>
              <a:gd name="connsiteX1" fmla="*/ 66675 w 1978818"/>
              <a:gd name="connsiteY1" fmla="*/ 20398 h 590496"/>
              <a:gd name="connsiteX2" fmla="*/ 154781 w 1978818"/>
              <a:gd name="connsiteY2" fmla="*/ 87073 h 590496"/>
              <a:gd name="connsiteX3" fmla="*/ 250031 w 1978818"/>
              <a:gd name="connsiteY3" fmla="*/ 37067 h 590496"/>
              <a:gd name="connsiteX4" fmla="*/ 340518 w 1978818"/>
              <a:gd name="connsiteY4" fmla="*/ 84692 h 590496"/>
              <a:gd name="connsiteX5" fmla="*/ 433387 w 1978818"/>
              <a:gd name="connsiteY5" fmla="*/ 18017 h 590496"/>
              <a:gd name="connsiteX6" fmla="*/ 495299 w 1978818"/>
              <a:gd name="connsiteY6" fmla="*/ 253762 h 590496"/>
              <a:gd name="connsiteX7" fmla="*/ 561975 w 1978818"/>
              <a:gd name="connsiteY7" fmla="*/ 568085 h 590496"/>
              <a:gd name="connsiteX8" fmla="*/ 647700 w 1978818"/>
              <a:gd name="connsiteY8" fmla="*/ 508555 h 590496"/>
              <a:gd name="connsiteX9" fmla="*/ 738187 w 1978818"/>
              <a:gd name="connsiteY9" fmla="*/ 558561 h 590496"/>
              <a:gd name="connsiteX10" fmla="*/ 828675 w 1978818"/>
              <a:gd name="connsiteY10" fmla="*/ 499030 h 590496"/>
              <a:gd name="connsiteX11" fmla="*/ 914400 w 1978818"/>
              <a:gd name="connsiteY11" fmla="*/ 577611 h 590496"/>
              <a:gd name="connsiteX12" fmla="*/ 983456 w 1978818"/>
              <a:gd name="connsiteY12" fmla="*/ 320436 h 590496"/>
              <a:gd name="connsiteX13" fmla="*/ 1038225 w 1978818"/>
              <a:gd name="connsiteY13" fmla="*/ 22780 h 590496"/>
              <a:gd name="connsiteX14" fmla="*/ 1090612 w 1978818"/>
              <a:gd name="connsiteY14" fmla="*/ 27542 h 590496"/>
              <a:gd name="connsiteX15" fmla="*/ 1150143 w 1978818"/>
              <a:gd name="connsiteY15" fmla="*/ 84692 h 590496"/>
              <a:gd name="connsiteX16" fmla="*/ 1247775 w 1978818"/>
              <a:gd name="connsiteY16" fmla="*/ 39448 h 590496"/>
              <a:gd name="connsiteX17" fmla="*/ 1304925 w 1978818"/>
              <a:gd name="connsiteY17" fmla="*/ 89455 h 590496"/>
              <a:gd name="connsiteX18" fmla="*/ 1385887 w 1978818"/>
              <a:gd name="connsiteY18" fmla="*/ 8492 h 590496"/>
              <a:gd name="connsiteX19" fmla="*/ 1457325 w 1978818"/>
              <a:gd name="connsiteY19" fmla="*/ 139461 h 590496"/>
              <a:gd name="connsiteX20" fmla="*/ 1524000 w 1978818"/>
              <a:gd name="connsiteY20" fmla="*/ 529986 h 590496"/>
              <a:gd name="connsiteX21" fmla="*/ 1574006 w 1978818"/>
              <a:gd name="connsiteY21" fmla="*/ 587136 h 590496"/>
              <a:gd name="connsiteX22" fmla="*/ 1635918 w 1978818"/>
              <a:gd name="connsiteY22" fmla="*/ 508555 h 590496"/>
              <a:gd name="connsiteX23" fmla="*/ 1724025 w 1978818"/>
              <a:gd name="connsiteY23" fmla="*/ 560942 h 590496"/>
              <a:gd name="connsiteX24" fmla="*/ 1804987 w 1978818"/>
              <a:gd name="connsiteY24" fmla="*/ 506173 h 590496"/>
              <a:gd name="connsiteX25" fmla="*/ 1885950 w 1978818"/>
              <a:gd name="connsiteY25" fmla="*/ 579992 h 590496"/>
              <a:gd name="connsiteX26" fmla="*/ 1978818 w 1978818"/>
              <a:gd name="connsiteY26" fmla="*/ 291861 h 590496"/>
              <a:gd name="connsiteX0" fmla="*/ 0 w 1978818"/>
              <a:gd name="connsiteY0" fmla="*/ 320436 h 590496"/>
              <a:gd name="connsiteX1" fmla="*/ 66675 w 1978818"/>
              <a:gd name="connsiteY1" fmla="*/ 20398 h 590496"/>
              <a:gd name="connsiteX2" fmla="*/ 154781 w 1978818"/>
              <a:gd name="connsiteY2" fmla="*/ 87073 h 590496"/>
              <a:gd name="connsiteX3" fmla="*/ 250031 w 1978818"/>
              <a:gd name="connsiteY3" fmla="*/ 37067 h 590496"/>
              <a:gd name="connsiteX4" fmla="*/ 340518 w 1978818"/>
              <a:gd name="connsiteY4" fmla="*/ 84692 h 590496"/>
              <a:gd name="connsiteX5" fmla="*/ 433387 w 1978818"/>
              <a:gd name="connsiteY5" fmla="*/ 18017 h 590496"/>
              <a:gd name="connsiteX6" fmla="*/ 495299 w 1978818"/>
              <a:gd name="connsiteY6" fmla="*/ 253762 h 590496"/>
              <a:gd name="connsiteX7" fmla="*/ 561975 w 1978818"/>
              <a:gd name="connsiteY7" fmla="*/ 568085 h 590496"/>
              <a:gd name="connsiteX8" fmla="*/ 659606 w 1978818"/>
              <a:gd name="connsiteY8" fmla="*/ 508555 h 590496"/>
              <a:gd name="connsiteX9" fmla="*/ 738187 w 1978818"/>
              <a:gd name="connsiteY9" fmla="*/ 558561 h 590496"/>
              <a:gd name="connsiteX10" fmla="*/ 828675 w 1978818"/>
              <a:gd name="connsiteY10" fmla="*/ 499030 h 590496"/>
              <a:gd name="connsiteX11" fmla="*/ 914400 w 1978818"/>
              <a:gd name="connsiteY11" fmla="*/ 577611 h 590496"/>
              <a:gd name="connsiteX12" fmla="*/ 983456 w 1978818"/>
              <a:gd name="connsiteY12" fmla="*/ 320436 h 590496"/>
              <a:gd name="connsiteX13" fmla="*/ 1038225 w 1978818"/>
              <a:gd name="connsiteY13" fmla="*/ 22780 h 590496"/>
              <a:gd name="connsiteX14" fmla="*/ 1090612 w 1978818"/>
              <a:gd name="connsiteY14" fmla="*/ 27542 h 590496"/>
              <a:gd name="connsiteX15" fmla="*/ 1150143 w 1978818"/>
              <a:gd name="connsiteY15" fmla="*/ 84692 h 590496"/>
              <a:gd name="connsiteX16" fmla="*/ 1247775 w 1978818"/>
              <a:gd name="connsiteY16" fmla="*/ 39448 h 590496"/>
              <a:gd name="connsiteX17" fmla="*/ 1304925 w 1978818"/>
              <a:gd name="connsiteY17" fmla="*/ 89455 h 590496"/>
              <a:gd name="connsiteX18" fmla="*/ 1385887 w 1978818"/>
              <a:gd name="connsiteY18" fmla="*/ 8492 h 590496"/>
              <a:gd name="connsiteX19" fmla="*/ 1457325 w 1978818"/>
              <a:gd name="connsiteY19" fmla="*/ 139461 h 590496"/>
              <a:gd name="connsiteX20" fmla="*/ 1524000 w 1978818"/>
              <a:gd name="connsiteY20" fmla="*/ 529986 h 590496"/>
              <a:gd name="connsiteX21" fmla="*/ 1574006 w 1978818"/>
              <a:gd name="connsiteY21" fmla="*/ 587136 h 590496"/>
              <a:gd name="connsiteX22" fmla="*/ 1635918 w 1978818"/>
              <a:gd name="connsiteY22" fmla="*/ 508555 h 590496"/>
              <a:gd name="connsiteX23" fmla="*/ 1724025 w 1978818"/>
              <a:gd name="connsiteY23" fmla="*/ 560942 h 590496"/>
              <a:gd name="connsiteX24" fmla="*/ 1804987 w 1978818"/>
              <a:gd name="connsiteY24" fmla="*/ 506173 h 590496"/>
              <a:gd name="connsiteX25" fmla="*/ 1885950 w 1978818"/>
              <a:gd name="connsiteY25" fmla="*/ 579992 h 590496"/>
              <a:gd name="connsiteX26" fmla="*/ 1978818 w 1978818"/>
              <a:gd name="connsiteY26" fmla="*/ 291861 h 590496"/>
              <a:gd name="connsiteX0" fmla="*/ 0 w 1978818"/>
              <a:gd name="connsiteY0" fmla="*/ 320436 h 590496"/>
              <a:gd name="connsiteX1" fmla="*/ 66675 w 1978818"/>
              <a:gd name="connsiteY1" fmla="*/ 20398 h 590496"/>
              <a:gd name="connsiteX2" fmla="*/ 154781 w 1978818"/>
              <a:gd name="connsiteY2" fmla="*/ 87073 h 590496"/>
              <a:gd name="connsiteX3" fmla="*/ 250031 w 1978818"/>
              <a:gd name="connsiteY3" fmla="*/ 37067 h 590496"/>
              <a:gd name="connsiteX4" fmla="*/ 340518 w 1978818"/>
              <a:gd name="connsiteY4" fmla="*/ 84692 h 590496"/>
              <a:gd name="connsiteX5" fmla="*/ 433387 w 1978818"/>
              <a:gd name="connsiteY5" fmla="*/ 18017 h 590496"/>
              <a:gd name="connsiteX6" fmla="*/ 495299 w 1978818"/>
              <a:gd name="connsiteY6" fmla="*/ 253762 h 590496"/>
              <a:gd name="connsiteX7" fmla="*/ 561975 w 1978818"/>
              <a:gd name="connsiteY7" fmla="*/ 568085 h 590496"/>
              <a:gd name="connsiteX8" fmla="*/ 659606 w 1978818"/>
              <a:gd name="connsiteY8" fmla="*/ 508555 h 590496"/>
              <a:gd name="connsiteX9" fmla="*/ 747712 w 1978818"/>
              <a:gd name="connsiteY9" fmla="*/ 558561 h 590496"/>
              <a:gd name="connsiteX10" fmla="*/ 828675 w 1978818"/>
              <a:gd name="connsiteY10" fmla="*/ 499030 h 590496"/>
              <a:gd name="connsiteX11" fmla="*/ 914400 w 1978818"/>
              <a:gd name="connsiteY11" fmla="*/ 577611 h 590496"/>
              <a:gd name="connsiteX12" fmla="*/ 983456 w 1978818"/>
              <a:gd name="connsiteY12" fmla="*/ 320436 h 590496"/>
              <a:gd name="connsiteX13" fmla="*/ 1038225 w 1978818"/>
              <a:gd name="connsiteY13" fmla="*/ 22780 h 590496"/>
              <a:gd name="connsiteX14" fmla="*/ 1090612 w 1978818"/>
              <a:gd name="connsiteY14" fmla="*/ 27542 h 590496"/>
              <a:gd name="connsiteX15" fmla="*/ 1150143 w 1978818"/>
              <a:gd name="connsiteY15" fmla="*/ 84692 h 590496"/>
              <a:gd name="connsiteX16" fmla="*/ 1247775 w 1978818"/>
              <a:gd name="connsiteY16" fmla="*/ 39448 h 590496"/>
              <a:gd name="connsiteX17" fmla="*/ 1304925 w 1978818"/>
              <a:gd name="connsiteY17" fmla="*/ 89455 h 590496"/>
              <a:gd name="connsiteX18" fmla="*/ 1385887 w 1978818"/>
              <a:gd name="connsiteY18" fmla="*/ 8492 h 590496"/>
              <a:gd name="connsiteX19" fmla="*/ 1457325 w 1978818"/>
              <a:gd name="connsiteY19" fmla="*/ 139461 h 590496"/>
              <a:gd name="connsiteX20" fmla="*/ 1524000 w 1978818"/>
              <a:gd name="connsiteY20" fmla="*/ 529986 h 590496"/>
              <a:gd name="connsiteX21" fmla="*/ 1574006 w 1978818"/>
              <a:gd name="connsiteY21" fmla="*/ 587136 h 590496"/>
              <a:gd name="connsiteX22" fmla="*/ 1635918 w 1978818"/>
              <a:gd name="connsiteY22" fmla="*/ 508555 h 590496"/>
              <a:gd name="connsiteX23" fmla="*/ 1724025 w 1978818"/>
              <a:gd name="connsiteY23" fmla="*/ 560942 h 590496"/>
              <a:gd name="connsiteX24" fmla="*/ 1804987 w 1978818"/>
              <a:gd name="connsiteY24" fmla="*/ 506173 h 590496"/>
              <a:gd name="connsiteX25" fmla="*/ 1885950 w 1978818"/>
              <a:gd name="connsiteY25" fmla="*/ 579992 h 590496"/>
              <a:gd name="connsiteX26" fmla="*/ 1978818 w 1978818"/>
              <a:gd name="connsiteY26" fmla="*/ 291861 h 590496"/>
              <a:gd name="connsiteX0" fmla="*/ 0 w 1978818"/>
              <a:gd name="connsiteY0" fmla="*/ 312525 h 582585"/>
              <a:gd name="connsiteX1" fmla="*/ 66675 w 1978818"/>
              <a:gd name="connsiteY1" fmla="*/ 12487 h 582585"/>
              <a:gd name="connsiteX2" fmla="*/ 154781 w 1978818"/>
              <a:gd name="connsiteY2" fmla="*/ 79162 h 582585"/>
              <a:gd name="connsiteX3" fmla="*/ 250031 w 1978818"/>
              <a:gd name="connsiteY3" fmla="*/ 29156 h 582585"/>
              <a:gd name="connsiteX4" fmla="*/ 340518 w 1978818"/>
              <a:gd name="connsiteY4" fmla="*/ 76781 h 582585"/>
              <a:gd name="connsiteX5" fmla="*/ 433387 w 1978818"/>
              <a:gd name="connsiteY5" fmla="*/ 10106 h 582585"/>
              <a:gd name="connsiteX6" fmla="*/ 495299 w 1978818"/>
              <a:gd name="connsiteY6" fmla="*/ 245851 h 582585"/>
              <a:gd name="connsiteX7" fmla="*/ 561975 w 1978818"/>
              <a:gd name="connsiteY7" fmla="*/ 560174 h 582585"/>
              <a:gd name="connsiteX8" fmla="*/ 659606 w 1978818"/>
              <a:gd name="connsiteY8" fmla="*/ 500644 h 582585"/>
              <a:gd name="connsiteX9" fmla="*/ 747712 w 1978818"/>
              <a:gd name="connsiteY9" fmla="*/ 550650 h 582585"/>
              <a:gd name="connsiteX10" fmla="*/ 828675 w 1978818"/>
              <a:gd name="connsiteY10" fmla="*/ 491119 h 582585"/>
              <a:gd name="connsiteX11" fmla="*/ 914400 w 1978818"/>
              <a:gd name="connsiteY11" fmla="*/ 569700 h 582585"/>
              <a:gd name="connsiteX12" fmla="*/ 983456 w 1978818"/>
              <a:gd name="connsiteY12" fmla="*/ 312525 h 582585"/>
              <a:gd name="connsiteX13" fmla="*/ 1038225 w 1978818"/>
              <a:gd name="connsiteY13" fmla="*/ 38681 h 582585"/>
              <a:gd name="connsiteX14" fmla="*/ 1090612 w 1978818"/>
              <a:gd name="connsiteY14" fmla="*/ 19631 h 582585"/>
              <a:gd name="connsiteX15" fmla="*/ 1150143 w 1978818"/>
              <a:gd name="connsiteY15" fmla="*/ 76781 h 582585"/>
              <a:gd name="connsiteX16" fmla="*/ 1247775 w 1978818"/>
              <a:gd name="connsiteY16" fmla="*/ 31537 h 582585"/>
              <a:gd name="connsiteX17" fmla="*/ 1304925 w 1978818"/>
              <a:gd name="connsiteY17" fmla="*/ 81544 h 582585"/>
              <a:gd name="connsiteX18" fmla="*/ 1385887 w 1978818"/>
              <a:gd name="connsiteY18" fmla="*/ 581 h 582585"/>
              <a:gd name="connsiteX19" fmla="*/ 1457325 w 1978818"/>
              <a:gd name="connsiteY19" fmla="*/ 131550 h 582585"/>
              <a:gd name="connsiteX20" fmla="*/ 1524000 w 1978818"/>
              <a:gd name="connsiteY20" fmla="*/ 522075 h 582585"/>
              <a:gd name="connsiteX21" fmla="*/ 1574006 w 1978818"/>
              <a:gd name="connsiteY21" fmla="*/ 579225 h 582585"/>
              <a:gd name="connsiteX22" fmla="*/ 1635918 w 1978818"/>
              <a:gd name="connsiteY22" fmla="*/ 500644 h 582585"/>
              <a:gd name="connsiteX23" fmla="*/ 1724025 w 1978818"/>
              <a:gd name="connsiteY23" fmla="*/ 553031 h 582585"/>
              <a:gd name="connsiteX24" fmla="*/ 1804987 w 1978818"/>
              <a:gd name="connsiteY24" fmla="*/ 498262 h 582585"/>
              <a:gd name="connsiteX25" fmla="*/ 1885950 w 1978818"/>
              <a:gd name="connsiteY25" fmla="*/ 572081 h 582585"/>
              <a:gd name="connsiteX26" fmla="*/ 1978818 w 1978818"/>
              <a:gd name="connsiteY26" fmla="*/ 283950 h 582585"/>
              <a:gd name="connsiteX0" fmla="*/ 0 w 1978818"/>
              <a:gd name="connsiteY0" fmla="*/ 312525 h 582585"/>
              <a:gd name="connsiteX1" fmla="*/ 66675 w 1978818"/>
              <a:gd name="connsiteY1" fmla="*/ 12487 h 582585"/>
              <a:gd name="connsiteX2" fmla="*/ 154781 w 1978818"/>
              <a:gd name="connsiteY2" fmla="*/ 79162 h 582585"/>
              <a:gd name="connsiteX3" fmla="*/ 250031 w 1978818"/>
              <a:gd name="connsiteY3" fmla="*/ 29156 h 582585"/>
              <a:gd name="connsiteX4" fmla="*/ 340518 w 1978818"/>
              <a:gd name="connsiteY4" fmla="*/ 76781 h 582585"/>
              <a:gd name="connsiteX5" fmla="*/ 433387 w 1978818"/>
              <a:gd name="connsiteY5" fmla="*/ 10106 h 582585"/>
              <a:gd name="connsiteX6" fmla="*/ 495299 w 1978818"/>
              <a:gd name="connsiteY6" fmla="*/ 245851 h 582585"/>
              <a:gd name="connsiteX7" fmla="*/ 561975 w 1978818"/>
              <a:gd name="connsiteY7" fmla="*/ 560174 h 582585"/>
              <a:gd name="connsiteX8" fmla="*/ 659606 w 1978818"/>
              <a:gd name="connsiteY8" fmla="*/ 500644 h 582585"/>
              <a:gd name="connsiteX9" fmla="*/ 747712 w 1978818"/>
              <a:gd name="connsiteY9" fmla="*/ 550650 h 582585"/>
              <a:gd name="connsiteX10" fmla="*/ 828675 w 1978818"/>
              <a:gd name="connsiteY10" fmla="*/ 491119 h 582585"/>
              <a:gd name="connsiteX11" fmla="*/ 914400 w 1978818"/>
              <a:gd name="connsiteY11" fmla="*/ 569700 h 582585"/>
              <a:gd name="connsiteX12" fmla="*/ 983456 w 1978818"/>
              <a:gd name="connsiteY12" fmla="*/ 312525 h 582585"/>
              <a:gd name="connsiteX13" fmla="*/ 1038225 w 1978818"/>
              <a:gd name="connsiteY13" fmla="*/ 38681 h 582585"/>
              <a:gd name="connsiteX14" fmla="*/ 1088231 w 1978818"/>
              <a:gd name="connsiteY14" fmla="*/ 10106 h 582585"/>
              <a:gd name="connsiteX15" fmla="*/ 1150143 w 1978818"/>
              <a:gd name="connsiteY15" fmla="*/ 76781 h 582585"/>
              <a:gd name="connsiteX16" fmla="*/ 1247775 w 1978818"/>
              <a:gd name="connsiteY16" fmla="*/ 31537 h 582585"/>
              <a:gd name="connsiteX17" fmla="*/ 1304925 w 1978818"/>
              <a:gd name="connsiteY17" fmla="*/ 81544 h 582585"/>
              <a:gd name="connsiteX18" fmla="*/ 1385887 w 1978818"/>
              <a:gd name="connsiteY18" fmla="*/ 581 h 582585"/>
              <a:gd name="connsiteX19" fmla="*/ 1457325 w 1978818"/>
              <a:gd name="connsiteY19" fmla="*/ 131550 h 582585"/>
              <a:gd name="connsiteX20" fmla="*/ 1524000 w 1978818"/>
              <a:gd name="connsiteY20" fmla="*/ 522075 h 582585"/>
              <a:gd name="connsiteX21" fmla="*/ 1574006 w 1978818"/>
              <a:gd name="connsiteY21" fmla="*/ 579225 h 582585"/>
              <a:gd name="connsiteX22" fmla="*/ 1635918 w 1978818"/>
              <a:gd name="connsiteY22" fmla="*/ 500644 h 582585"/>
              <a:gd name="connsiteX23" fmla="*/ 1724025 w 1978818"/>
              <a:gd name="connsiteY23" fmla="*/ 553031 h 582585"/>
              <a:gd name="connsiteX24" fmla="*/ 1804987 w 1978818"/>
              <a:gd name="connsiteY24" fmla="*/ 498262 h 582585"/>
              <a:gd name="connsiteX25" fmla="*/ 1885950 w 1978818"/>
              <a:gd name="connsiteY25" fmla="*/ 572081 h 582585"/>
              <a:gd name="connsiteX26" fmla="*/ 1978818 w 1978818"/>
              <a:gd name="connsiteY26" fmla="*/ 283950 h 582585"/>
              <a:gd name="connsiteX0" fmla="*/ 0 w 1978818"/>
              <a:gd name="connsiteY0" fmla="*/ 312525 h 582585"/>
              <a:gd name="connsiteX1" fmla="*/ 66675 w 1978818"/>
              <a:gd name="connsiteY1" fmla="*/ 12487 h 582585"/>
              <a:gd name="connsiteX2" fmla="*/ 154781 w 1978818"/>
              <a:gd name="connsiteY2" fmla="*/ 79162 h 582585"/>
              <a:gd name="connsiteX3" fmla="*/ 250031 w 1978818"/>
              <a:gd name="connsiteY3" fmla="*/ 29156 h 582585"/>
              <a:gd name="connsiteX4" fmla="*/ 340518 w 1978818"/>
              <a:gd name="connsiteY4" fmla="*/ 76781 h 582585"/>
              <a:gd name="connsiteX5" fmla="*/ 433387 w 1978818"/>
              <a:gd name="connsiteY5" fmla="*/ 10106 h 582585"/>
              <a:gd name="connsiteX6" fmla="*/ 495299 w 1978818"/>
              <a:gd name="connsiteY6" fmla="*/ 245851 h 582585"/>
              <a:gd name="connsiteX7" fmla="*/ 561975 w 1978818"/>
              <a:gd name="connsiteY7" fmla="*/ 560174 h 582585"/>
              <a:gd name="connsiteX8" fmla="*/ 659606 w 1978818"/>
              <a:gd name="connsiteY8" fmla="*/ 500644 h 582585"/>
              <a:gd name="connsiteX9" fmla="*/ 747712 w 1978818"/>
              <a:gd name="connsiteY9" fmla="*/ 550650 h 582585"/>
              <a:gd name="connsiteX10" fmla="*/ 828675 w 1978818"/>
              <a:gd name="connsiteY10" fmla="*/ 491119 h 582585"/>
              <a:gd name="connsiteX11" fmla="*/ 914400 w 1978818"/>
              <a:gd name="connsiteY11" fmla="*/ 569700 h 582585"/>
              <a:gd name="connsiteX12" fmla="*/ 983456 w 1978818"/>
              <a:gd name="connsiteY12" fmla="*/ 312525 h 582585"/>
              <a:gd name="connsiteX13" fmla="*/ 1038225 w 1978818"/>
              <a:gd name="connsiteY13" fmla="*/ 38681 h 582585"/>
              <a:gd name="connsiteX14" fmla="*/ 1088231 w 1978818"/>
              <a:gd name="connsiteY14" fmla="*/ 10106 h 582585"/>
              <a:gd name="connsiteX15" fmla="*/ 1150143 w 1978818"/>
              <a:gd name="connsiteY15" fmla="*/ 76781 h 582585"/>
              <a:gd name="connsiteX16" fmla="*/ 1233487 w 1978818"/>
              <a:gd name="connsiteY16" fmla="*/ 31537 h 582585"/>
              <a:gd name="connsiteX17" fmla="*/ 1304925 w 1978818"/>
              <a:gd name="connsiteY17" fmla="*/ 81544 h 582585"/>
              <a:gd name="connsiteX18" fmla="*/ 1385887 w 1978818"/>
              <a:gd name="connsiteY18" fmla="*/ 581 h 582585"/>
              <a:gd name="connsiteX19" fmla="*/ 1457325 w 1978818"/>
              <a:gd name="connsiteY19" fmla="*/ 131550 h 582585"/>
              <a:gd name="connsiteX20" fmla="*/ 1524000 w 1978818"/>
              <a:gd name="connsiteY20" fmla="*/ 522075 h 582585"/>
              <a:gd name="connsiteX21" fmla="*/ 1574006 w 1978818"/>
              <a:gd name="connsiteY21" fmla="*/ 579225 h 582585"/>
              <a:gd name="connsiteX22" fmla="*/ 1635918 w 1978818"/>
              <a:gd name="connsiteY22" fmla="*/ 500644 h 582585"/>
              <a:gd name="connsiteX23" fmla="*/ 1724025 w 1978818"/>
              <a:gd name="connsiteY23" fmla="*/ 553031 h 582585"/>
              <a:gd name="connsiteX24" fmla="*/ 1804987 w 1978818"/>
              <a:gd name="connsiteY24" fmla="*/ 498262 h 582585"/>
              <a:gd name="connsiteX25" fmla="*/ 1885950 w 1978818"/>
              <a:gd name="connsiteY25" fmla="*/ 572081 h 582585"/>
              <a:gd name="connsiteX26" fmla="*/ 1978818 w 1978818"/>
              <a:gd name="connsiteY26" fmla="*/ 283950 h 582585"/>
              <a:gd name="connsiteX0" fmla="*/ 0 w 1978818"/>
              <a:gd name="connsiteY0" fmla="*/ 312525 h 582585"/>
              <a:gd name="connsiteX1" fmla="*/ 66675 w 1978818"/>
              <a:gd name="connsiteY1" fmla="*/ 12487 h 582585"/>
              <a:gd name="connsiteX2" fmla="*/ 154781 w 1978818"/>
              <a:gd name="connsiteY2" fmla="*/ 79162 h 582585"/>
              <a:gd name="connsiteX3" fmla="*/ 250031 w 1978818"/>
              <a:gd name="connsiteY3" fmla="*/ 29156 h 582585"/>
              <a:gd name="connsiteX4" fmla="*/ 340518 w 1978818"/>
              <a:gd name="connsiteY4" fmla="*/ 76781 h 582585"/>
              <a:gd name="connsiteX5" fmla="*/ 433387 w 1978818"/>
              <a:gd name="connsiteY5" fmla="*/ 10106 h 582585"/>
              <a:gd name="connsiteX6" fmla="*/ 495299 w 1978818"/>
              <a:gd name="connsiteY6" fmla="*/ 245851 h 582585"/>
              <a:gd name="connsiteX7" fmla="*/ 561975 w 1978818"/>
              <a:gd name="connsiteY7" fmla="*/ 560174 h 582585"/>
              <a:gd name="connsiteX8" fmla="*/ 659606 w 1978818"/>
              <a:gd name="connsiteY8" fmla="*/ 500644 h 582585"/>
              <a:gd name="connsiteX9" fmla="*/ 747712 w 1978818"/>
              <a:gd name="connsiteY9" fmla="*/ 550650 h 582585"/>
              <a:gd name="connsiteX10" fmla="*/ 828675 w 1978818"/>
              <a:gd name="connsiteY10" fmla="*/ 491119 h 582585"/>
              <a:gd name="connsiteX11" fmla="*/ 914400 w 1978818"/>
              <a:gd name="connsiteY11" fmla="*/ 569700 h 582585"/>
              <a:gd name="connsiteX12" fmla="*/ 983456 w 1978818"/>
              <a:gd name="connsiteY12" fmla="*/ 312525 h 582585"/>
              <a:gd name="connsiteX13" fmla="*/ 1038225 w 1978818"/>
              <a:gd name="connsiteY13" fmla="*/ 38681 h 582585"/>
              <a:gd name="connsiteX14" fmla="*/ 1088231 w 1978818"/>
              <a:gd name="connsiteY14" fmla="*/ 10106 h 582585"/>
              <a:gd name="connsiteX15" fmla="*/ 1150143 w 1978818"/>
              <a:gd name="connsiteY15" fmla="*/ 76781 h 582585"/>
              <a:gd name="connsiteX16" fmla="*/ 1233487 w 1978818"/>
              <a:gd name="connsiteY16" fmla="*/ 31537 h 582585"/>
              <a:gd name="connsiteX17" fmla="*/ 1304925 w 1978818"/>
              <a:gd name="connsiteY17" fmla="*/ 81544 h 582585"/>
              <a:gd name="connsiteX18" fmla="*/ 1395412 w 1978818"/>
              <a:gd name="connsiteY18" fmla="*/ 581 h 582585"/>
              <a:gd name="connsiteX19" fmla="*/ 1457325 w 1978818"/>
              <a:gd name="connsiteY19" fmla="*/ 131550 h 582585"/>
              <a:gd name="connsiteX20" fmla="*/ 1524000 w 1978818"/>
              <a:gd name="connsiteY20" fmla="*/ 522075 h 582585"/>
              <a:gd name="connsiteX21" fmla="*/ 1574006 w 1978818"/>
              <a:gd name="connsiteY21" fmla="*/ 579225 h 582585"/>
              <a:gd name="connsiteX22" fmla="*/ 1635918 w 1978818"/>
              <a:gd name="connsiteY22" fmla="*/ 500644 h 582585"/>
              <a:gd name="connsiteX23" fmla="*/ 1724025 w 1978818"/>
              <a:gd name="connsiteY23" fmla="*/ 553031 h 582585"/>
              <a:gd name="connsiteX24" fmla="*/ 1804987 w 1978818"/>
              <a:gd name="connsiteY24" fmla="*/ 498262 h 582585"/>
              <a:gd name="connsiteX25" fmla="*/ 1885950 w 1978818"/>
              <a:gd name="connsiteY25" fmla="*/ 572081 h 582585"/>
              <a:gd name="connsiteX26" fmla="*/ 1978818 w 1978818"/>
              <a:gd name="connsiteY26" fmla="*/ 283950 h 582585"/>
              <a:gd name="connsiteX0" fmla="*/ 0 w 1978818"/>
              <a:gd name="connsiteY0" fmla="*/ 312525 h 582585"/>
              <a:gd name="connsiteX1" fmla="*/ 66675 w 1978818"/>
              <a:gd name="connsiteY1" fmla="*/ 12487 h 582585"/>
              <a:gd name="connsiteX2" fmla="*/ 154781 w 1978818"/>
              <a:gd name="connsiteY2" fmla="*/ 79162 h 582585"/>
              <a:gd name="connsiteX3" fmla="*/ 250031 w 1978818"/>
              <a:gd name="connsiteY3" fmla="*/ 29156 h 582585"/>
              <a:gd name="connsiteX4" fmla="*/ 340518 w 1978818"/>
              <a:gd name="connsiteY4" fmla="*/ 76781 h 582585"/>
              <a:gd name="connsiteX5" fmla="*/ 433387 w 1978818"/>
              <a:gd name="connsiteY5" fmla="*/ 10106 h 582585"/>
              <a:gd name="connsiteX6" fmla="*/ 495299 w 1978818"/>
              <a:gd name="connsiteY6" fmla="*/ 245851 h 582585"/>
              <a:gd name="connsiteX7" fmla="*/ 561975 w 1978818"/>
              <a:gd name="connsiteY7" fmla="*/ 560174 h 582585"/>
              <a:gd name="connsiteX8" fmla="*/ 659606 w 1978818"/>
              <a:gd name="connsiteY8" fmla="*/ 500644 h 582585"/>
              <a:gd name="connsiteX9" fmla="*/ 747712 w 1978818"/>
              <a:gd name="connsiteY9" fmla="*/ 550650 h 582585"/>
              <a:gd name="connsiteX10" fmla="*/ 828675 w 1978818"/>
              <a:gd name="connsiteY10" fmla="*/ 491119 h 582585"/>
              <a:gd name="connsiteX11" fmla="*/ 914400 w 1978818"/>
              <a:gd name="connsiteY11" fmla="*/ 569700 h 582585"/>
              <a:gd name="connsiteX12" fmla="*/ 983456 w 1978818"/>
              <a:gd name="connsiteY12" fmla="*/ 312525 h 582585"/>
              <a:gd name="connsiteX13" fmla="*/ 1038225 w 1978818"/>
              <a:gd name="connsiteY13" fmla="*/ 38681 h 582585"/>
              <a:gd name="connsiteX14" fmla="*/ 1088231 w 1978818"/>
              <a:gd name="connsiteY14" fmla="*/ 10106 h 582585"/>
              <a:gd name="connsiteX15" fmla="*/ 1150143 w 1978818"/>
              <a:gd name="connsiteY15" fmla="*/ 76781 h 582585"/>
              <a:gd name="connsiteX16" fmla="*/ 1233487 w 1978818"/>
              <a:gd name="connsiteY16" fmla="*/ 31537 h 582585"/>
              <a:gd name="connsiteX17" fmla="*/ 1304925 w 1978818"/>
              <a:gd name="connsiteY17" fmla="*/ 81544 h 582585"/>
              <a:gd name="connsiteX18" fmla="*/ 1395412 w 1978818"/>
              <a:gd name="connsiteY18" fmla="*/ 581 h 582585"/>
              <a:gd name="connsiteX19" fmla="*/ 1457325 w 1978818"/>
              <a:gd name="connsiteY19" fmla="*/ 131550 h 582585"/>
              <a:gd name="connsiteX20" fmla="*/ 1524000 w 1978818"/>
              <a:gd name="connsiteY20" fmla="*/ 522075 h 582585"/>
              <a:gd name="connsiteX21" fmla="*/ 1574006 w 1978818"/>
              <a:gd name="connsiteY21" fmla="*/ 579225 h 582585"/>
              <a:gd name="connsiteX22" fmla="*/ 1635918 w 1978818"/>
              <a:gd name="connsiteY22" fmla="*/ 500644 h 582585"/>
              <a:gd name="connsiteX23" fmla="*/ 1724025 w 1978818"/>
              <a:gd name="connsiteY23" fmla="*/ 553031 h 582585"/>
              <a:gd name="connsiteX24" fmla="*/ 1804987 w 1978818"/>
              <a:gd name="connsiteY24" fmla="*/ 498262 h 582585"/>
              <a:gd name="connsiteX25" fmla="*/ 1885950 w 1978818"/>
              <a:gd name="connsiteY25" fmla="*/ 572081 h 582585"/>
              <a:gd name="connsiteX26" fmla="*/ 1978818 w 1978818"/>
              <a:gd name="connsiteY26" fmla="*/ 283950 h 582585"/>
              <a:gd name="connsiteX0" fmla="*/ 0 w 1978818"/>
              <a:gd name="connsiteY0" fmla="*/ 312685 h 582501"/>
              <a:gd name="connsiteX1" fmla="*/ 66675 w 1978818"/>
              <a:gd name="connsiteY1" fmla="*/ 12647 h 582501"/>
              <a:gd name="connsiteX2" fmla="*/ 154781 w 1978818"/>
              <a:gd name="connsiteY2" fmla="*/ 79322 h 582501"/>
              <a:gd name="connsiteX3" fmla="*/ 250031 w 1978818"/>
              <a:gd name="connsiteY3" fmla="*/ 29316 h 582501"/>
              <a:gd name="connsiteX4" fmla="*/ 340518 w 1978818"/>
              <a:gd name="connsiteY4" fmla="*/ 76941 h 582501"/>
              <a:gd name="connsiteX5" fmla="*/ 433387 w 1978818"/>
              <a:gd name="connsiteY5" fmla="*/ 10266 h 582501"/>
              <a:gd name="connsiteX6" fmla="*/ 495299 w 1978818"/>
              <a:gd name="connsiteY6" fmla="*/ 246011 h 582501"/>
              <a:gd name="connsiteX7" fmla="*/ 561975 w 1978818"/>
              <a:gd name="connsiteY7" fmla="*/ 560334 h 582501"/>
              <a:gd name="connsiteX8" fmla="*/ 659606 w 1978818"/>
              <a:gd name="connsiteY8" fmla="*/ 500804 h 582501"/>
              <a:gd name="connsiteX9" fmla="*/ 747712 w 1978818"/>
              <a:gd name="connsiteY9" fmla="*/ 550810 h 582501"/>
              <a:gd name="connsiteX10" fmla="*/ 828675 w 1978818"/>
              <a:gd name="connsiteY10" fmla="*/ 491279 h 582501"/>
              <a:gd name="connsiteX11" fmla="*/ 914400 w 1978818"/>
              <a:gd name="connsiteY11" fmla="*/ 569860 h 582501"/>
              <a:gd name="connsiteX12" fmla="*/ 983456 w 1978818"/>
              <a:gd name="connsiteY12" fmla="*/ 312685 h 582501"/>
              <a:gd name="connsiteX13" fmla="*/ 1038225 w 1978818"/>
              <a:gd name="connsiteY13" fmla="*/ 38841 h 582501"/>
              <a:gd name="connsiteX14" fmla="*/ 1088231 w 1978818"/>
              <a:gd name="connsiteY14" fmla="*/ 10266 h 582501"/>
              <a:gd name="connsiteX15" fmla="*/ 1150143 w 1978818"/>
              <a:gd name="connsiteY15" fmla="*/ 76941 h 582501"/>
              <a:gd name="connsiteX16" fmla="*/ 1233487 w 1978818"/>
              <a:gd name="connsiteY16" fmla="*/ 31697 h 582501"/>
              <a:gd name="connsiteX17" fmla="*/ 1304925 w 1978818"/>
              <a:gd name="connsiteY17" fmla="*/ 81704 h 582501"/>
              <a:gd name="connsiteX18" fmla="*/ 1395412 w 1978818"/>
              <a:gd name="connsiteY18" fmla="*/ 741 h 582501"/>
              <a:gd name="connsiteX19" fmla="*/ 1447800 w 1978818"/>
              <a:gd name="connsiteY19" fmla="*/ 138854 h 582501"/>
              <a:gd name="connsiteX20" fmla="*/ 1524000 w 1978818"/>
              <a:gd name="connsiteY20" fmla="*/ 522235 h 582501"/>
              <a:gd name="connsiteX21" fmla="*/ 1574006 w 1978818"/>
              <a:gd name="connsiteY21" fmla="*/ 579385 h 582501"/>
              <a:gd name="connsiteX22" fmla="*/ 1635918 w 1978818"/>
              <a:gd name="connsiteY22" fmla="*/ 500804 h 582501"/>
              <a:gd name="connsiteX23" fmla="*/ 1724025 w 1978818"/>
              <a:gd name="connsiteY23" fmla="*/ 553191 h 582501"/>
              <a:gd name="connsiteX24" fmla="*/ 1804987 w 1978818"/>
              <a:gd name="connsiteY24" fmla="*/ 498422 h 582501"/>
              <a:gd name="connsiteX25" fmla="*/ 1885950 w 1978818"/>
              <a:gd name="connsiteY25" fmla="*/ 572241 h 582501"/>
              <a:gd name="connsiteX26" fmla="*/ 1978818 w 1978818"/>
              <a:gd name="connsiteY26" fmla="*/ 284110 h 582501"/>
              <a:gd name="connsiteX0" fmla="*/ 0 w 1978818"/>
              <a:gd name="connsiteY0" fmla="*/ 312685 h 582501"/>
              <a:gd name="connsiteX1" fmla="*/ 66675 w 1978818"/>
              <a:gd name="connsiteY1" fmla="*/ 12647 h 582501"/>
              <a:gd name="connsiteX2" fmla="*/ 154781 w 1978818"/>
              <a:gd name="connsiteY2" fmla="*/ 79322 h 582501"/>
              <a:gd name="connsiteX3" fmla="*/ 250031 w 1978818"/>
              <a:gd name="connsiteY3" fmla="*/ 29316 h 582501"/>
              <a:gd name="connsiteX4" fmla="*/ 340518 w 1978818"/>
              <a:gd name="connsiteY4" fmla="*/ 76941 h 582501"/>
              <a:gd name="connsiteX5" fmla="*/ 433387 w 1978818"/>
              <a:gd name="connsiteY5" fmla="*/ 10266 h 582501"/>
              <a:gd name="connsiteX6" fmla="*/ 495299 w 1978818"/>
              <a:gd name="connsiteY6" fmla="*/ 246011 h 582501"/>
              <a:gd name="connsiteX7" fmla="*/ 561975 w 1978818"/>
              <a:gd name="connsiteY7" fmla="*/ 560334 h 582501"/>
              <a:gd name="connsiteX8" fmla="*/ 659606 w 1978818"/>
              <a:gd name="connsiteY8" fmla="*/ 500804 h 582501"/>
              <a:gd name="connsiteX9" fmla="*/ 747712 w 1978818"/>
              <a:gd name="connsiteY9" fmla="*/ 550810 h 582501"/>
              <a:gd name="connsiteX10" fmla="*/ 828675 w 1978818"/>
              <a:gd name="connsiteY10" fmla="*/ 491279 h 582501"/>
              <a:gd name="connsiteX11" fmla="*/ 914400 w 1978818"/>
              <a:gd name="connsiteY11" fmla="*/ 569860 h 582501"/>
              <a:gd name="connsiteX12" fmla="*/ 983456 w 1978818"/>
              <a:gd name="connsiteY12" fmla="*/ 312685 h 582501"/>
              <a:gd name="connsiteX13" fmla="*/ 1038225 w 1978818"/>
              <a:gd name="connsiteY13" fmla="*/ 38841 h 582501"/>
              <a:gd name="connsiteX14" fmla="*/ 1088231 w 1978818"/>
              <a:gd name="connsiteY14" fmla="*/ 10266 h 582501"/>
              <a:gd name="connsiteX15" fmla="*/ 1150143 w 1978818"/>
              <a:gd name="connsiteY15" fmla="*/ 76941 h 582501"/>
              <a:gd name="connsiteX16" fmla="*/ 1233487 w 1978818"/>
              <a:gd name="connsiteY16" fmla="*/ 31697 h 582501"/>
              <a:gd name="connsiteX17" fmla="*/ 1304925 w 1978818"/>
              <a:gd name="connsiteY17" fmla="*/ 81704 h 582501"/>
              <a:gd name="connsiteX18" fmla="*/ 1395412 w 1978818"/>
              <a:gd name="connsiteY18" fmla="*/ 741 h 582501"/>
              <a:gd name="connsiteX19" fmla="*/ 1447800 w 1978818"/>
              <a:gd name="connsiteY19" fmla="*/ 138854 h 582501"/>
              <a:gd name="connsiteX20" fmla="*/ 1524000 w 1978818"/>
              <a:gd name="connsiteY20" fmla="*/ 522235 h 582501"/>
              <a:gd name="connsiteX21" fmla="*/ 1574006 w 1978818"/>
              <a:gd name="connsiteY21" fmla="*/ 579385 h 582501"/>
              <a:gd name="connsiteX22" fmla="*/ 1635918 w 1978818"/>
              <a:gd name="connsiteY22" fmla="*/ 500804 h 582501"/>
              <a:gd name="connsiteX23" fmla="*/ 1724025 w 1978818"/>
              <a:gd name="connsiteY23" fmla="*/ 553191 h 582501"/>
              <a:gd name="connsiteX24" fmla="*/ 1804987 w 1978818"/>
              <a:gd name="connsiteY24" fmla="*/ 498422 h 582501"/>
              <a:gd name="connsiteX25" fmla="*/ 1902619 w 1978818"/>
              <a:gd name="connsiteY25" fmla="*/ 572241 h 582501"/>
              <a:gd name="connsiteX26" fmla="*/ 1978818 w 1978818"/>
              <a:gd name="connsiteY26" fmla="*/ 284110 h 582501"/>
              <a:gd name="connsiteX0" fmla="*/ 0 w 1978818"/>
              <a:gd name="connsiteY0" fmla="*/ 312685 h 582501"/>
              <a:gd name="connsiteX1" fmla="*/ 66675 w 1978818"/>
              <a:gd name="connsiteY1" fmla="*/ 12647 h 582501"/>
              <a:gd name="connsiteX2" fmla="*/ 154781 w 1978818"/>
              <a:gd name="connsiteY2" fmla="*/ 79322 h 582501"/>
              <a:gd name="connsiteX3" fmla="*/ 250031 w 1978818"/>
              <a:gd name="connsiteY3" fmla="*/ 29316 h 582501"/>
              <a:gd name="connsiteX4" fmla="*/ 340518 w 1978818"/>
              <a:gd name="connsiteY4" fmla="*/ 76941 h 582501"/>
              <a:gd name="connsiteX5" fmla="*/ 433387 w 1978818"/>
              <a:gd name="connsiteY5" fmla="*/ 10266 h 582501"/>
              <a:gd name="connsiteX6" fmla="*/ 495299 w 1978818"/>
              <a:gd name="connsiteY6" fmla="*/ 246011 h 582501"/>
              <a:gd name="connsiteX7" fmla="*/ 561975 w 1978818"/>
              <a:gd name="connsiteY7" fmla="*/ 560334 h 582501"/>
              <a:gd name="connsiteX8" fmla="*/ 659606 w 1978818"/>
              <a:gd name="connsiteY8" fmla="*/ 500804 h 582501"/>
              <a:gd name="connsiteX9" fmla="*/ 747712 w 1978818"/>
              <a:gd name="connsiteY9" fmla="*/ 550810 h 582501"/>
              <a:gd name="connsiteX10" fmla="*/ 828675 w 1978818"/>
              <a:gd name="connsiteY10" fmla="*/ 491279 h 582501"/>
              <a:gd name="connsiteX11" fmla="*/ 914400 w 1978818"/>
              <a:gd name="connsiteY11" fmla="*/ 569860 h 582501"/>
              <a:gd name="connsiteX12" fmla="*/ 983456 w 1978818"/>
              <a:gd name="connsiteY12" fmla="*/ 312685 h 582501"/>
              <a:gd name="connsiteX13" fmla="*/ 1038225 w 1978818"/>
              <a:gd name="connsiteY13" fmla="*/ 38841 h 582501"/>
              <a:gd name="connsiteX14" fmla="*/ 1088231 w 1978818"/>
              <a:gd name="connsiteY14" fmla="*/ 10266 h 582501"/>
              <a:gd name="connsiteX15" fmla="*/ 1150143 w 1978818"/>
              <a:gd name="connsiteY15" fmla="*/ 76941 h 582501"/>
              <a:gd name="connsiteX16" fmla="*/ 1233487 w 1978818"/>
              <a:gd name="connsiteY16" fmla="*/ 31697 h 582501"/>
              <a:gd name="connsiteX17" fmla="*/ 1304925 w 1978818"/>
              <a:gd name="connsiteY17" fmla="*/ 81704 h 582501"/>
              <a:gd name="connsiteX18" fmla="*/ 1395412 w 1978818"/>
              <a:gd name="connsiteY18" fmla="*/ 741 h 582501"/>
              <a:gd name="connsiteX19" fmla="*/ 1447800 w 1978818"/>
              <a:gd name="connsiteY19" fmla="*/ 138854 h 582501"/>
              <a:gd name="connsiteX20" fmla="*/ 1524000 w 1978818"/>
              <a:gd name="connsiteY20" fmla="*/ 522235 h 582501"/>
              <a:gd name="connsiteX21" fmla="*/ 1574006 w 1978818"/>
              <a:gd name="connsiteY21" fmla="*/ 579385 h 582501"/>
              <a:gd name="connsiteX22" fmla="*/ 1635918 w 1978818"/>
              <a:gd name="connsiteY22" fmla="*/ 500804 h 582501"/>
              <a:gd name="connsiteX23" fmla="*/ 1724025 w 1978818"/>
              <a:gd name="connsiteY23" fmla="*/ 553191 h 582501"/>
              <a:gd name="connsiteX24" fmla="*/ 1814512 w 1978818"/>
              <a:gd name="connsiteY24" fmla="*/ 498422 h 582501"/>
              <a:gd name="connsiteX25" fmla="*/ 1902619 w 1978818"/>
              <a:gd name="connsiteY25" fmla="*/ 572241 h 582501"/>
              <a:gd name="connsiteX26" fmla="*/ 1978818 w 1978818"/>
              <a:gd name="connsiteY26" fmla="*/ 284110 h 582501"/>
              <a:gd name="connsiteX0" fmla="*/ 0 w 1978818"/>
              <a:gd name="connsiteY0" fmla="*/ 312685 h 579565"/>
              <a:gd name="connsiteX1" fmla="*/ 66675 w 1978818"/>
              <a:gd name="connsiteY1" fmla="*/ 12647 h 579565"/>
              <a:gd name="connsiteX2" fmla="*/ 154781 w 1978818"/>
              <a:gd name="connsiteY2" fmla="*/ 79322 h 579565"/>
              <a:gd name="connsiteX3" fmla="*/ 250031 w 1978818"/>
              <a:gd name="connsiteY3" fmla="*/ 29316 h 579565"/>
              <a:gd name="connsiteX4" fmla="*/ 340518 w 1978818"/>
              <a:gd name="connsiteY4" fmla="*/ 76941 h 579565"/>
              <a:gd name="connsiteX5" fmla="*/ 433387 w 1978818"/>
              <a:gd name="connsiteY5" fmla="*/ 10266 h 579565"/>
              <a:gd name="connsiteX6" fmla="*/ 495299 w 1978818"/>
              <a:gd name="connsiteY6" fmla="*/ 246011 h 579565"/>
              <a:gd name="connsiteX7" fmla="*/ 561975 w 1978818"/>
              <a:gd name="connsiteY7" fmla="*/ 560334 h 579565"/>
              <a:gd name="connsiteX8" fmla="*/ 659606 w 1978818"/>
              <a:gd name="connsiteY8" fmla="*/ 500804 h 579565"/>
              <a:gd name="connsiteX9" fmla="*/ 747712 w 1978818"/>
              <a:gd name="connsiteY9" fmla="*/ 550810 h 579565"/>
              <a:gd name="connsiteX10" fmla="*/ 828675 w 1978818"/>
              <a:gd name="connsiteY10" fmla="*/ 491279 h 579565"/>
              <a:gd name="connsiteX11" fmla="*/ 914400 w 1978818"/>
              <a:gd name="connsiteY11" fmla="*/ 569860 h 579565"/>
              <a:gd name="connsiteX12" fmla="*/ 983456 w 1978818"/>
              <a:gd name="connsiteY12" fmla="*/ 312685 h 579565"/>
              <a:gd name="connsiteX13" fmla="*/ 1038225 w 1978818"/>
              <a:gd name="connsiteY13" fmla="*/ 38841 h 579565"/>
              <a:gd name="connsiteX14" fmla="*/ 1088231 w 1978818"/>
              <a:gd name="connsiteY14" fmla="*/ 10266 h 579565"/>
              <a:gd name="connsiteX15" fmla="*/ 1150143 w 1978818"/>
              <a:gd name="connsiteY15" fmla="*/ 76941 h 579565"/>
              <a:gd name="connsiteX16" fmla="*/ 1233487 w 1978818"/>
              <a:gd name="connsiteY16" fmla="*/ 31697 h 579565"/>
              <a:gd name="connsiteX17" fmla="*/ 1304925 w 1978818"/>
              <a:gd name="connsiteY17" fmla="*/ 81704 h 579565"/>
              <a:gd name="connsiteX18" fmla="*/ 1395412 w 1978818"/>
              <a:gd name="connsiteY18" fmla="*/ 741 h 579565"/>
              <a:gd name="connsiteX19" fmla="*/ 1447800 w 1978818"/>
              <a:gd name="connsiteY19" fmla="*/ 138854 h 579565"/>
              <a:gd name="connsiteX20" fmla="*/ 1512093 w 1978818"/>
              <a:gd name="connsiteY20" fmla="*/ 484135 h 579565"/>
              <a:gd name="connsiteX21" fmla="*/ 1574006 w 1978818"/>
              <a:gd name="connsiteY21" fmla="*/ 579385 h 579565"/>
              <a:gd name="connsiteX22" fmla="*/ 1635918 w 1978818"/>
              <a:gd name="connsiteY22" fmla="*/ 500804 h 579565"/>
              <a:gd name="connsiteX23" fmla="*/ 1724025 w 1978818"/>
              <a:gd name="connsiteY23" fmla="*/ 553191 h 579565"/>
              <a:gd name="connsiteX24" fmla="*/ 1814512 w 1978818"/>
              <a:gd name="connsiteY24" fmla="*/ 498422 h 579565"/>
              <a:gd name="connsiteX25" fmla="*/ 1902619 w 1978818"/>
              <a:gd name="connsiteY25" fmla="*/ 572241 h 579565"/>
              <a:gd name="connsiteX26" fmla="*/ 1978818 w 1978818"/>
              <a:gd name="connsiteY26" fmla="*/ 284110 h 579565"/>
              <a:gd name="connsiteX0" fmla="*/ 0 w 1978818"/>
              <a:gd name="connsiteY0" fmla="*/ 312685 h 579565"/>
              <a:gd name="connsiteX1" fmla="*/ 66675 w 1978818"/>
              <a:gd name="connsiteY1" fmla="*/ 12647 h 579565"/>
              <a:gd name="connsiteX2" fmla="*/ 154781 w 1978818"/>
              <a:gd name="connsiteY2" fmla="*/ 79322 h 579565"/>
              <a:gd name="connsiteX3" fmla="*/ 250031 w 1978818"/>
              <a:gd name="connsiteY3" fmla="*/ 29316 h 579565"/>
              <a:gd name="connsiteX4" fmla="*/ 340518 w 1978818"/>
              <a:gd name="connsiteY4" fmla="*/ 76941 h 579565"/>
              <a:gd name="connsiteX5" fmla="*/ 433387 w 1978818"/>
              <a:gd name="connsiteY5" fmla="*/ 10266 h 579565"/>
              <a:gd name="connsiteX6" fmla="*/ 495299 w 1978818"/>
              <a:gd name="connsiteY6" fmla="*/ 246011 h 579565"/>
              <a:gd name="connsiteX7" fmla="*/ 561975 w 1978818"/>
              <a:gd name="connsiteY7" fmla="*/ 560334 h 579565"/>
              <a:gd name="connsiteX8" fmla="*/ 659606 w 1978818"/>
              <a:gd name="connsiteY8" fmla="*/ 500804 h 579565"/>
              <a:gd name="connsiteX9" fmla="*/ 747712 w 1978818"/>
              <a:gd name="connsiteY9" fmla="*/ 550810 h 579565"/>
              <a:gd name="connsiteX10" fmla="*/ 828675 w 1978818"/>
              <a:gd name="connsiteY10" fmla="*/ 491279 h 579565"/>
              <a:gd name="connsiteX11" fmla="*/ 914400 w 1978818"/>
              <a:gd name="connsiteY11" fmla="*/ 569860 h 579565"/>
              <a:gd name="connsiteX12" fmla="*/ 983456 w 1978818"/>
              <a:gd name="connsiteY12" fmla="*/ 312685 h 579565"/>
              <a:gd name="connsiteX13" fmla="*/ 1038225 w 1978818"/>
              <a:gd name="connsiteY13" fmla="*/ 38841 h 579565"/>
              <a:gd name="connsiteX14" fmla="*/ 1088231 w 1978818"/>
              <a:gd name="connsiteY14" fmla="*/ 10266 h 579565"/>
              <a:gd name="connsiteX15" fmla="*/ 1150143 w 1978818"/>
              <a:gd name="connsiteY15" fmla="*/ 76941 h 579565"/>
              <a:gd name="connsiteX16" fmla="*/ 1233487 w 1978818"/>
              <a:gd name="connsiteY16" fmla="*/ 31697 h 579565"/>
              <a:gd name="connsiteX17" fmla="*/ 1304925 w 1978818"/>
              <a:gd name="connsiteY17" fmla="*/ 81704 h 579565"/>
              <a:gd name="connsiteX18" fmla="*/ 1395412 w 1978818"/>
              <a:gd name="connsiteY18" fmla="*/ 741 h 579565"/>
              <a:gd name="connsiteX19" fmla="*/ 1447800 w 1978818"/>
              <a:gd name="connsiteY19" fmla="*/ 138854 h 579565"/>
              <a:gd name="connsiteX20" fmla="*/ 1512093 w 1978818"/>
              <a:gd name="connsiteY20" fmla="*/ 484135 h 579565"/>
              <a:gd name="connsiteX21" fmla="*/ 1562099 w 1978818"/>
              <a:gd name="connsiteY21" fmla="*/ 569860 h 579565"/>
              <a:gd name="connsiteX22" fmla="*/ 1635918 w 1978818"/>
              <a:gd name="connsiteY22" fmla="*/ 500804 h 579565"/>
              <a:gd name="connsiteX23" fmla="*/ 1724025 w 1978818"/>
              <a:gd name="connsiteY23" fmla="*/ 553191 h 579565"/>
              <a:gd name="connsiteX24" fmla="*/ 1814512 w 1978818"/>
              <a:gd name="connsiteY24" fmla="*/ 498422 h 579565"/>
              <a:gd name="connsiteX25" fmla="*/ 1902619 w 1978818"/>
              <a:gd name="connsiteY25" fmla="*/ 572241 h 579565"/>
              <a:gd name="connsiteX26" fmla="*/ 1978818 w 1978818"/>
              <a:gd name="connsiteY26" fmla="*/ 284110 h 579565"/>
              <a:gd name="connsiteX0" fmla="*/ 0 w 1978818"/>
              <a:gd name="connsiteY0" fmla="*/ 312685 h 579565"/>
              <a:gd name="connsiteX1" fmla="*/ 66675 w 1978818"/>
              <a:gd name="connsiteY1" fmla="*/ 12647 h 579565"/>
              <a:gd name="connsiteX2" fmla="*/ 154781 w 1978818"/>
              <a:gd name="connsiteY2" fmla="*/ 79322 h 579565"/>
              <a:gd name="connsiteX3" fmla="*/ 250031 w 1978818"/>
              <a:gd name="connsiteY3" fmla="*/ 29316 h 579565"/>
              <a:gd name="connsiteX4" fmla="*/ 340518 w 1978818"/>
              <a:gd name="connsiteY4" fmla="*/ 76941 h 579565"/>
              <a:gd name="connsiteX5" fmla="*/ 433387 w 1978818"/>
              <a:gd name="connsiteY5" fmla="*/ 10266 h 579565"/>
              <a:gd name="connsiteX6" fmla="*/ 495299 w 1978818"/>
              <a:gd name="connsiteY6" fmla="*/ 246011 h 579565"/>
              <a:gd name="connsiteX7" fmla="*/ 561975 w 1978818"/>
              <a:gd name="connsiteY7" fmla="*/ 560334 h 579565"/>
              <a:gd name="connsiteX8" fmla="*/ 659606 w 1978818"/>
              <a:gd name="connsiteY8" fmla="*/ 500804 h 579565"/>
              <a:gd name="connsiteX9" fmla="*/ 747712 w 1978818"/>
              <a:gd name="connsiteY9" fmla="*/ 550810 h 579565"/>
              <a:gd name="connsiteX10" fmla="*/ 828675 w 1978818"/>
              <a:gd name="connsiteY10" fmla="*/ 491279 h 579565"/>
              <a:gd name="connsiteX11" fmla="*/ 914400 w 1978818"/>
              <a:gd name="connsiteY11" fmla="*/ 569860 h 579565"/>
              <a:gd name="connsiteX12" fmla="*/ 983456 w 1978818"/>
              <a:gd name="connsiteY12" fmla="*/ 312685 h 579565"/>
              <a:gd name="connsiteX13" fmla="*/ 1038225 w 1978818"/>
              <a:gd name="connsiteY13" fmla="*/ 38841 h 579565"/>
              <a:gd name="connsiteX14" fmla="*/ 1088231 w 1978818"/>
              <a:gd name="connsiteY14" fmla="*/ 10266 h 579565"/>
              <a:gd name="connsiteX15" fmla="*/ 1150143 w 1978818"/>
              <a:gd name="connsiteY15" fmla="*/ 76941 h 579565"/>
              <a:gd name="connsiteX16" fmla="*/ 1233487 w 1978818"/>
              <a:gd name="connsiteY16" fmla="*/ 31697 h 579565"/>
              <a:gd name="connsiteX17" fmla="*/ 1304925 w 1978818"/>
              <a:gd name="connsiteY17" fmla="*/ 81704 h 579565"/>
              <a:gd name="connsiteX18" fmla="*/ 1395412 w 1978818"/>
              <a:gd name="connsiteY18" fmla="*/ 741 h 579565"/>
              <a:gd name="connsiteX19" fmla="*/ 1447800 w 1978818"/>
              <a:gd name="connsiteY19" fmla="*/ 138854 h 579565"/>
              <a:gd name="connsiteX20" fmla="*/ 1512093 w 1978818"/>
              <a:gd name="connsiteY20" fmla="*/ 484135 h 579565"/>
              <a:gd name="connsiteX21" fmla="*/ 1562099 w 1978818"/>
              <a:gd name="connsiteY21" fmla="*/ 569860 h 579565"/>
              <a:gd name="connsiteX22" fmla="*/ 1645443 w 1978818"/>
              <a:gd name="connsiteY22" fmla="*/ 500804 h 579565"/>
              <a:gd name="connsiteX23" fmla="*/ 1724025 w 1978818"/>
              <a:gd name="connsiteY23" fmla="*/ 553191 h 579565"/>
              <a:gd name="connsiteX24" fmla="*/ 1814512 w 1978818"/>
              <a:gd name="connsiteY24" fmla="*/ 498422 h 579565"/>
              <a:gd name="connsiteX25" fmla="*/ 1902619 w 1978818"/>
              <a:gd name="connsiteY25" fmla="*/ 572241 h 579565"/>
              <a:gd name="connsiteX26" fmla="*/ 1978818 w 1978818"/>
              <a:gd name="connsiteY26" fmla="*/ 284110 h 579565"/>
              <a:gd name="connsiteX0" fmla="*/ 0 w 1966911"/>
              <a:gd name="connsiteY0" fmla="*/ 312685 h 579565"/>
              <a:gd name="connsiteX1" fmla="*/ 66675 w 1966911"/>
              <a:gd name="connsiteY1" fmla="*/ 12647 h 579565"/>
              <a:gd name="connsiteX2" fmla="*/ 154781 w 1966911"/>
              <a:gd name="connsiteY2" fmla="*/ 79322 h 579565"/>
              <a:gd name="connsiteX3" fmla="*/ 250031 w 1966911"/>
              <a:gd name="connsiteY3" fmla="*/ 29316 h 579565"/>
              <a:gd name="connsiteX4" fmla="*/ 340518 w 1966911"/>
              <a:gd name="connsiteY4" fmla="*/ 76941 h 579565"/>
              <a:gd name="connsiteX5" fmla="*/ 433387 w 1966911"/>
              <a:gd name="connsiteY5" fmla="*/ 10266 h 579565"/>
              <a:gd name="connsiteX6" fmla="*/ 495299 w 1966911"/>
              <a:gd name="connsiteY6" fmla="*/ 246011 h 579565"/>
              <a:gd name="connsiteX7" fmla="*/ 561975 w 1966911"/>
              <a:gd name="connsiteY7" fmla="*/ 560334 h 579565"/>
              <a:gd name="connsiteX8" fmla="*/ 659606 w 1966911"/>
              <a:gd name="connsiteY8" fmla="*/ 500804 h 579565"/>
              <a:gd name="connsiteX9" fmla="*/ 747712 w 1966911"/>
              <a:gd name="connsiteY9" fmla="*/ 550810 h 579565"/>
              <a:gd name="connsiteX10" fmla="*/ 828675 w 1966911"/>
              <a:gd name="connsiteY10" fmla="*/ 491279 h 579565"/>
              <a:gd name="connsiteX11" fmla="*/ 914400 w 1966911"/>
              <a:gd name="connsiteY11" fmla="*/ 569860 h 579565"/>
              <a:gd name="connsiteX12" fmla="*/ 983456 w 1966911"/>
              <a:gd name="connsiteY12" fmla="*/ 312685 h 579565"/>
              <a:gd name="connsiteX13" fmla="*/ 1038225 w 1966911"/>
              <a:gd name="connsiteY13" fmla="*/ 38841 h 579565"/>
              <a:gd name="connsiteX14" fmla="*/ 1088231 w 1966911"/>
              <a:gd name="connsiteY14" fmla="*/ 10266 h 579565"/>
              <a:gd name="connsiteX15" fmla="*/ 1150143 w 1966911"/>
              <a:gd name="connsiteY15" fmla="*/ 76941 h 579565"/>
              <a:gd name="connsiteX16" fmla="*/ 1233487 w 1966911"/>
              <a:gd name="connsiteY16" fmla="*/ 31697 h 579565"/>
              <a:gd name="connsiteX17" fmla="*/ 1304925 w 1966911"/>
              <a:gd name="connsiteY17" fmla="*/ 81704 h 579565"/>
              <a:gd name="connsiteX18" fmla="*/ 1395412 w 1966911"/>
              <a:gd name="connsiteY18" fmla="*/ 741 h 579565"/>
              <a:gd name="connsiteX19" fmla="*/ 1447800 w 1966911"/>
              <a:gd name="connsiteY19" fmla="*/ 138854 h 579565"/>
              <a:gd name="connsiteX20" fmla="*/ 1512093 w 1966911"/>
              <a:gd name="connsiteY20" fmla="*/ 484135 h 579565"/>
              <a:gd name="connsiteX21" fmla="*/ 1562099 w 1966911"/>
              <a:gd name="connsiteY21" fmla="*/ 569860 h 579565"/>
              <a:gd name="connsiteX22" fmla="*/ 1645443 w 1966911"/>
              <a:gd name="connsiteY22" fmla="*/ 500804 h 579565"/>
              <a:gd name="connsiteX23" fmla="*/ 1724025 w 1966911"/>
              <a:gd name="connsiteY23" fmla="*/ 553191 h 579565"/>
              <a:gd name="connsiteX24" fmla="*/ 1814512 w 1966911"/>
              <a:gd name="connsiteY24" fmla="*/ 498422 h 579565"/>
              <a:gd name="connsiteX25" fmla="*/ 1902619 w 1966911"/>
              <a:gd name="connsiteY25" fmla="*/ 572241 h 579565"/>
              <a:gd name="connsiteX26" fmla="*/ 1966911 w 1966911"/>
              <a:gd name="connsiteY26" fmla="*/ 284110 h 579565"/>
              <a:gd name="connsiteX0" fmla="*/ 0 w 1966911"/>
              <a:gd name="connsiteY0" fmla="*/ 312685 h 579565"/>
              <a:gd name="connsiteX1" fmla="*/ 66675 w 1966911"/>
              <a:gd name="connsiteY1" fmla="*/ 12647 h 579565"/>
              <a:gd name="connsiteX2" fmla="*/ 154781 w 1966911"/>
              <a:gd name="connsiteY2" fmla="*/ 79322 h 579565"/>
              <a:gd name="connsiteX3" fmla="*/ 250031 w 1966911"/>
              <a:gd name="connsiteY3" fmla="*/ 29316 h 579565"/>
              <a:gd name="connsiteX4" fmla="*/ 340518 w 1966911"/>
              <a:gd name="connsiteY4" fmla="*/ 76941 h 579565"/>
              <a:gd name="connsiteX5" fmla="*/ 433387 w 1966911"/>
              <a:gd name="connsiteY5" fmla="*/ 10266 h 579565"/>
              <a:gd name="connsiteX6" fmla="*/ 495299 w 1966911"/>
              <a:gd name="connsiteY6" fmla="*/ 246011 h 579565"/>
              <a:gd name="connsiteX7" fmla="*/ 561975 w 1966911"/>
              <a:gd name="connsiteY7" fmla="*/ 560334 h 579565"/>
              <a:gd name="connsiteX8" fmla="*/ 659606 w 1966911"/>
              <a:gd name="connsiteY8" fmla="*/ 500804 h 579565"/>
              <a:gd name="connsiteX9" fmla="*/ 747712 w 1966911"/>
              <a:gd name="connsiteY9" fmla="*/ 550810 h 579565"/>
              <a:gd name="connsiteX10" fmla="*/ 828675 w 1966911"/>
              <a:gd name="connsiteY10" fmla="*/ 491279 h 579565"/>
              <a:gd name="connsiteX11" fmla="*/ 914400 w 1966911"/>
              <a:gd name="connsiteY11" fmla="*/ 569860 h 579565"/>
              <a:gd name="connsiteX12" fmla="*/ 983456 w 1966911"/>
              <a:gd name="connsiteY12" fmla="*/ 312685 h 579565"/>
              <a:gd name="connsiteX13" fmla="*/ 1038225 w 1966911"/>
              <a:gd name="connsiteY13" fmla="*/ 38841 h 579565"/>
              <a:gd name="connsiteX14" fmla="*/ 1088231 w 1966911"/>
              <a:gd name="connsiteY14" fmla="*/ 10266 h 579565"/>
              <a:gd name="connsiteX15" fmla="*/ 1150143 w 1966911"/>
              <a:gd name="connsiteY15" fmla="*/ 76941 h 579565"/>
              <a:gd name="connsiteX16" fmla="*/ 1233487 w 1966911"/>
              <a:gd name="connsiteY16" fmla="*/ 31697 h 579565"/>
              <a:gd name="connsiteX17" fmla="*/ 1304925 w 1966911"/>
              <a:gd name="connsiteY17" fmla="*/ 81704 h 579565"/>
              <a:gd name="connsiteX18" fmla="*/ 1395412 w 1966911"/>
              <a:gd name="connsiteY18" fmla="*/ 741 h 579565"/>
              <a:gd name="connsiteX19" fmla="*/ 1447800 w 1966911"/>
              <a:gd name="connsiteY19" fmla="*/ 138854 h 579565"/>
              <a:gd name="connsiteX20" fmla="*/ 1512093 w 1966911"/>
              <a:gd name="connsiteY20" fmla="*/ 484135 h 579565"/>
              <a:gd name="connsiteX21" fmla="*/ 1562099 w 1966911"/>
              <a:gd name="connsiteY21" fmla="*/ 569860 h 579565"/>
              <a:gd name="connsiteX22" fmla="*/ 1645443 w 1966911"/>
              <a:gd name="connsiteY22" fmla="*/ 500804 h 579565"/>
              <a:gd name="connsiteX23" fmla="*/ 1724025 w 1966911"/>
              <a:gd name="connsiteY23" fmla="*/ 553191 h 579565"/>
              <a:gd name="connsiteX24" fmla="*/ 1814512 w 1966911"/>
              <a:gd name="connsiteY24" fmla="*/ 498422 h 579565"/>
              <a:gd name="connsiteX25" fmla="*/ 1902619 w 1966911"/>
              <a:gd name="connsiteY25" fmla="*/ 572241 h 579565"/>
              <a:gd name="connsiteX26" fmla="*/ 1966911 w 1966911"/>
              <a:gd name="connsiteY26" fmla="*/ 284110 h 579565"/>
              <a:gd name="connsiteX0" fmla="*/ 0 w 1955005"/>
              <a:gd name="connsiteY0" fmla="*/ 312685 h 579565"/>
              <a:gd name="connsiteX1" fmla="*/ 54769 w 1955005"/>
              <a:gd name="connsiteY1" fmla="*/ 12647 h 579565"/>
              <a:gd name="connsiteX2" fmla="*/ 142875 w 1955005"/>
              <a:gd name="connsiteY2" fmla="*/ 79322 h 579565"/>
              <a:gd name="connsiteX3" fmla="*/ 238125 w 1955005"/>
              <a:gd name="connsiteY3" fmla="*/ 29316 h 579565"/>
              <a:gd name="connsiteX4" fmla="*/ 328612 w 1955005"/>
              <a:gd name="connsiteY4" fmla="*/ 76941 h 579565"/>
              <a:gd name="connsiteX5" fmla="*/ 421481 w 1955005"/>
              <a:gd name="connsiteY5" fmla="*/ 10266 h 579565"/>
              <a:gd name="connsiteX6" fmla="*/ 483393 w 1955005"/>
              <a:gd name="connsiteY6" fmla="*/ 246011 h 579565"/>
              <a:gd name="connsiteX7" fmla="*/ 550069 w 1955005"/>
              <a:gd name="connsiteY7" fmla="*/ 560334 h 579565"/>
              <a:gd name="connsiteX8" fmla="*/ 647700 w 1955005"/>
              <a:gd name="connsiteY8" fmla="*/ 500804 h 579565"/>
              <a:gd name="connsiteX9" fmla="*/ 735806 w 1955005"/>
              <a:gd name="connsiteY9" fmla="*/ 550810 h 579565"/>
              <a:gd name="connsiteX10" fmla="*/ 816769 w 1955005"/>
              <a:gd name="connsiteY10" fmla="*/ 491279 h 579565"/>
              <a:gd name="connsiteX11" fmla="*/ 902494 w 1955005"/>
              <a:gd name="connsiteY11" fmla="*/ 569860 h 579565"/>
              <a:gd name="connsiteX12" fmla="*/ 971550 w 1955005"/>
              <a:gd name="connsiteY12" fmla="*/ 312685 h 579565"/>
              <a:gd name="connsiteX13" fmla="*/ 1026319 w 1955005"/>
              <a:gd name="connsiteY13" fmla="*/ 38841 h 579565"/>
              <a:gd name="connsiteX14" fmla="*/ 1076325 w 1955005"/>
              <a:gd name="connsiteY14" fmla="*/ 10266 h 579565"/>
              <a:gd name="connsiteX15" fmla="*/ 1138237 w 1955005"/>
              <a:gd name="connsiteY15" fmla="*/ 76941 h 579565"/>
              <a:gd name="connsiteX16" fmla="*/ 1221581 w 1955005"/>
              <a:gd name="connsiteY16" fmla="*/ 31697 h 579565"/>
              <a:gd name="connsiteX17" fmla="*/ 1293019 w 1955005"/>
              <a:gd name="connsiteY17" fmla="*/ 81704 h 579565"/>
              <a:gd name="connsiteX18" fmla="*/ 1383506 w 1955005"/>
              <a:gd name="connsiteY18" fmla="*/ 741 h 579565"/>
              <a:gd name="connsiteX19" fmla="*/ 1435894 w 1955005"/>
              <a:gd name="connsiteY19" fmla="*/ 138854 h 579565"/>
              <a:gd name="connsiteX20" fmla="*/ 1500187 w 1955005"/>
              <a:gd name="connsiteY20" fmla="*/ 484135 h 579565"/>
              <a:gd name="connsiteX21" fmla="*/ 1550193 w 1955005"/>
              <a:gd name="connsiteY21" fmla="*/ 569860 h 579565"/>
              <a:gd name="connsiteX22" fmla="*/ 1633537 w 1955005"/>
              <a:gd name="connsiteY22" fmla="*/ 500804 h 579565"/>
              <a:gd name="connsiteX23" fmla="*/ 1712119 w 1955005"/>
              <a:gd name="connsiteY23" fmla="*/ 553191 h 579565"/>
              <a:gd name="connsiteX24" fmla="*/ 1802606 w 1955005"/>
              <a:gd name="connsiteY24" fmla="*/ 498422 h 579565"/>
              <a:gd name="connsiteX25" fmla="*/ 1890713 w 1955005"/>
              <a:gd name="connsiteY25" fmla="*/ 572241 h 579565"/>
              <a:gd name="connsiteX26" fmla="*/ 1955005 w 1955005"/>
              <a:gd name="connsiteY26" fmla="*/ 284110 h 579565"/>
              <a:gd name="connsiteX0" fmla="*/ 0 w 1955005"/>
              <a:gd name="connsiteY0" fmla="*/ 312685 h 579565"/>
              <a:gd name="connsiteX1" fmla="*/ 61913 w 1955005"/>
              <a:gd name="connsiteY1" fmla="*/ 12647 h 579565"/>
              <a:gd name="connsiteX2" fmla="*/ 142875 w 1955005"/>
              <a:gd name="connsiteY2" fmla="*/ 79322 h 579565"/>
              <a:gd name="connsiteX3" fmla="*/ 238125 w 1955005"/>
              <a:gd name="connsiteY3" fmla="*/ 29316 h 579565"/>
              <a:gd name="connsiteX4" fmla="*/ 328612 w 1955005"/>
              <a:gd name="connsiteY4" fmla="*/ 76941 h 579565"/>
              <a:gd name="connsiteX5" fmla="*/ 421481 w 1955005"/>
              <a:gd name="connsiteY5" fmla="*/ 10266 h 579565"/>
              <a:gd name="connsiteX6" fmla="*/ 483393 w 1955005"/>
              <a:gd name="connsiteY6" fmla="*/ 246011 h 579565"/>
              <a:gd name="connsiteX7" fmla="*/ 550069 w 1955005"/>
              <a:gd name="connsiteY7" fmla="*/ 560334 h 579565"/>
              <a:gd name="connsiteX8" fmla="*/ 647700 w 1955005"/>
              <a:gd name="connsiteY8" fmla="*/ 500804 h 579565"/>
              <a:gd name="connsiteX9" fmla="*/ 735806 w 1955005"/>
              <a:gd name="connsiteY9" fmla="*/ 550810 h 579565"/>
              <a:gd name="connsiteX10" fmla="*/ 816769 w 1955005"/>
              <a:gd name="connsiteY10" fmla="*/ 491279 h 579565"/>
              <a:gd name="connsiteX11" fmla="*/ 902494 w 1955005"/>
              <a:gd name="connsiteY11" fmla="*/ 569860 h 579565"/>
              <a:gd name="connsiteX12" fmla="*/ 971550 w 1955005"/>
              <a:gd name="connsiteY12" fmla="*/ 312685 h 579565"/>
              <a:gd name="connsiteX13" fmla="*/ 1026319 w 1955005"/>
              <a:gd name="connsiteY13" fmla="*/ 38841 h 579565"/>
              <a:gd name="connsiteX14" fmla="*/ 1076325 w 1955005"/>
              <a:gd name="connsiteY14" fmla="*/ 10266 h 579565"/>
              <a:gd name="connsiteX15" fmla="*/ 1138237 w 1955005"/>
              <a:gd name="connsiteY15" fmla="*/ 76941 h 579565"/>
              <a:gd name="connsiteX16" fmla="*/ 1221581 w 1955005"/>
              <a:gd name="connsiteY16" fmla="*/ 31697 h 579565"/>
              <a:gd name="connsiteX17" fmla="*/ 1293019 w 1955005"/>
              <a:gd name="connsiteY17" fmla="*/ 81704 h 579565"/>
              <a:gd name="connsiteX18" fmla="*/ 1383506 w 1955005"/>
              <a:gd name="connsiteY18" fmla="*/ 741 h 579565"/>
              <a:gd name="connsiteX19" fmla="*/ 1435894 w 1955005"/>
              <a:gd name="connsiteY19" fmla="*/ 138854 h 579565"/>
              <a:gd name="connsiteX20" fmla="*/ 1500187 w 1955005"/>
              <a:gd name="connsiteY20" fmla="*/ 484135 h 579565"/>
              <a:gd name="connsiteX21" fmla="*/ 1550193 w 1955005"/>
              <a:gd name="connsiteY21" fmla="*/ 569860 h 579565"/>
              <a:gd name="connsiteX22" fmla="*/ 1633537 w 1955005"/>
              <a:gd name="connsiteY22" fmla="*/ 500804 h 579565"/>
              <a:gd name="connsiteX23" fmla="*/ 1712119 w 1955005"/>
              <a:gd name="connsiteY23" fmla="*/ 553191 h 579565"/>
              <a:gd name="connsiteX24" fmla="*/ 1802606 w 1955005"/>
              <a:gd name="connsiteY24" fmla="*/ 498422 h 579565"/>
              <a:gd name="connsiteX25" fmla="*/ 1890713 w 1955005"/>
              <a:gd name="connsiteY25" fmla="*/ 572241 h 579565"/>
              <a:gd name="connsiteX26" fmla="*/ 1955005 w 1955005"/>
              <a:gd name="connsiteY26" fmla="*/ 284110 h 579565"/>
              <a:gd name="connsiteX0" fmla="*/ 0 w 1955005"/>
              <a:gd name="connsiteY0" fmla="*/ 312685 h 579565"/>
              <a:gd name="connsiteX1" fmla="*/ 61913 w 1955005"/>
              <a:gd name="connsiteY1" fmla="*/ 12647 h 579565"/>
              <a:gd name="connsiteX2" fmla="*/ 150019 w 1955005"/>
              <a:gd name="connsiteY2" fmla="*/ 69797 h 579565"/>
              <a:gd name="connsiteX3" fmla="*/ 238125 w 1955005"/>
              <a:gd name="connsiteY3" fmla="*/ 29316 h 579565"/>
              <a:gd name="connsiteX4" fmla="*/ 328612 w 1955005"/>
              <a:gd name="connsiteY4" fmla="*/ 76941 h 579565"/>
              <a:gd name="connsiteX5" fmla="*/ 421481 w 1955005"/>
              <a:gd name="connsiteY5" fmla="*/ 10266 h 579565"/>
              <a:gd name="connsiteX6" fmla="*/ 483393 w 1955005"/>
              <a:gd name="connsiteY6" fmla="*/ 246011 h 579565"/>
              <a:gd name="connsiteX7" fmla="*/ 550069 w 1955005"/>
              <a:gd name="connsiteY7" fmla="*/ 560334 h 579565"/>
              <a:gd name="connsiteX8" fmla="*/ 647700 w 1955005"/>
              <a:gd name="connsiteY8" fmla="*/ 500804 h 579565"/>
              <a:gd name="connsiteX9" fmla="*/ 735806 w 1955005"/>
              <a:gd name="connsiteY9" fmla="*/ 550810 h 579565"/>
              <a:gd name="connsiteX10" fmla="*/ 816769 w 1955005"/>
              <a:gd name="connsiteY10" fmla="*/ 491279 h 579565"/>
              <a:gd name="connsiteX11" fmla="*/ 902494 w 1955005"/>
              <a:gd name="connsiteY11" fmla="*/ 569860 h 579565"/>
              <a:gd name="connsiteX12" fmla="*/ 971550 w 1955005"/>
              <a:gd name="connsiteY12" fmla="*/ 312685 h 579565"/>
              <a:gd name="connsiteX13" fmla="*/ 1026319 w 1955005"/>
              <a:gd name="connsiteY13" fmla="*/ 38841 h 579565"/>
              <a:gd name="connsiteX14" fmla="*/ 1076325 w 1955005"/>
              <a:gd name="connsiteY14" fmla="*/ 10266 h 579565"/>
              <a:gd name="connsiteX15" fmla="*/ 1138237 w 1955005"/>
              <a:gd name="connsiteY15" fmla="*/ 76941 h 579565"/>
              <a:gd name="connsiteX16" fmla="*/ 1221581 w 1955005"/>
              <a:gd name="connsiteY16" fmla="*/ 31697 h 579565"/>
              <a:gd name="connsiteX17" fmla="*/ 1293019 w 1955005"/>
              <a:gd name="connsiteY17" fmla="*/ 81704 h 579565"/>
              <a:gd name="connsiteX18" fmla="*/ 1383506 w 1955005"/>
              <a:gd name="connsiteY18" fmla="*/ 741 h 579565"/>
              <a:gd name="connsiteX19" fmla="*/ 1435894 w 1955005"/>
              <a:gd name="connsiteY19" fmla="*/ 138854 h 579565"/>
              <a:gd name="connsiteX20" fmla="*/ 1500187 w 1955005"/>
              <a:gd name="connsiteY20" fmla="*/ 484135 h 579565"/>
              <a:gd name="connsiteX21" fmla="*/ 1550193 w 1955005"/>
              <a:gd name="connsiteY21" fmla="*/ 569860 h 579565"/>
              <a:gd name="connsiteX22" fmla="*/ 1633537 w 1955005"/>
              <a:gd name="connsiteY22" fmla="*/ 500804 h 579565"/>
              <a:gd name="connsiteX23" fmla="*/ 1712119 w 1955005"/>
              <a:gd name="connsiteY23" fmla="*/ 553191 h 579565"/>
              <a:gd name="connsiteX24" fmla="*/ 1802606 w 1955005"/>
              <a:gd name="connsiteY24" fmla="*/ 498422 h 579565"/>
              <a:gd name="connsiteX25" fmla="*/ 1890713 w 1955005"/>
              <a:gd name="connsiteY25" fmla="*/ 572241 h 579565"/>
              <a:gd name="connsiteX26" fmla="*/ 1955005 w 1955005"/>
              <a:gd name="connsiteY26" fmla="*/ 284110 h 579565"/>
              <a:gd name="connsiteX0" fmla="*/ 0 w 1964530"/>
              <a:gd name="connsiteY0" fmla="*/ 310304 h 579565"/>
              <a:gd name="connsiteX1" fmla="*/ 71438 w 1964530"/>
              <a:gd name="connsiteY1" fmla="*/ 12647 h 579565"/>
              <a:gd name="connsiteX2" fmla="*/ 159544 w 1964530"/>
              <a:gd name="connsiteY2" fmla="*/ 69797 h 579565"/>
              <a:gd name="connsiteX3" fmla="*/ 247650 w 1964530"/>
              <a:gd name="connsiteY3" fmla="*/ 29316 h 579565"/>
              <a:gd name="connsiteX4" fmla="*/ 338137 w 1964530"/>
              <a:gd name="connsiteY4" fmla="*/ 76941 h 579565"/>
              <a:gd name="connsiteX5" fmla="*/ 431006 w 1964530"/>
              <a:gd name="connsiteY5" fmla="*/ 10266 h 579565"/>
              <a:gd name="connsiteX6" fmla="*/ 492918 w 1964530"/>
              <a:gd name="connsiteY6" fmla="*/ 246011 h 579565"/>
              <a:gd name="connsiteX7" fmla="*/ 559594 w 1964530"/>
              <a:gd name="connsiteY7" fmla="*/ 560334 h 579565"/>
              <a:gd name="connsiteX8" fmla="*/ 657225 w 1964530"/>
              <a:gd name="connsiteY8" fmla="*/ 500804 h 579565"/>
              <a:gd name="connsiteX9" fmla="*/ 745331 w 1964530"/>
              <a:gd name="connsiteY9" fmla="*/ 550810 h 579565"/>
              <a:gd name="connsiteX10" fmla="*/ 826294 w 1964530"/>
              <a:gd name="connsiteY10" fmla="*/ 491279 h 579565"/>
              <a:gd name="connsiteX11" fmla="*/ 912019 w 1964530"/>
              <a:gd name="connsiteY11" fmla="*/ 569860 h 579565"/>
              <a:gd name="connsiteX12" fmla="*/ 981075 w 1964530"/>
              <a:gd name="connsiteY12" fmla="*/ 312685 h 579565"/>
              <a:gd name="connsiteX13" fmla="*/ 1035844 w 1964530"/>
              <a:gd name="connsiteY13" fmla="*/ 38841 h 579565"/>
              <a:gd name="connsiteX14" fmla="*/ 1085850 w 1964530"/>
              <a:gd name="connsiteY14" fmla="*/ 10266 h 579565"/>
              <a:gd name="connsiteX15" fmla="*/ 1147762 w 1964530"/>
              <a:gd name="connsiteY15" fmla="*/ 76941 h 579565"/>
              <a:gd name="connsiteX16" fmla="*/ 1231106 w 1964530"/>
              <a:gd name="connsiteY16" fmla="*/ 31697 h 579565"/>
              <a:gd name="connsiteX17" fmla="*/ 1302544 w 1964530"/>
              <a:gd name="connsiteY17" fmla="*/ 81704 h 579565"/>
              <a:gd name="connsiteX18" fmla="*/ 1393031 w 1964530"/>
              <a:gd name="connsiteY18" fmla="*/ 741 h 579565"/>
              <a:gd name="connsiteX19" fmla="*/ 1445419 w 1964530"/>
              <a:gd name="connsiteY19" fmla="*/ 138854 h 579565"/>
              <a:gd name="connsiteX20" fmla="*/ 1509712 w 1964530"/>
              <a:gd name="connsiteY20" fmla="*/ 484135 h 579565"/>
              <a:gd name="connsiteX21" fmla="*/ 1559718 w 1964530"/>
              <a:gd name="connsiteY21" fmla="*/ 569860 h 579565"/>
              <a:gd name="connsiteX22" fmla="*/ 1643062 w 1964530"/>
              <a:gd name="connsiteY22" fmla="*/ 500804 h 579565"/>
              <a:gd name="connsiteX23" fmla="*/ 1721644 w 1964530"/>
              <a:gd name="connsiteY23" fmla="*/ 553191 h 579565"/>
              <a:gd name="connsiteX24" fmla="*/ 1812131 w 1964530"/>
              <a:gd name="connsiteY24" fmla="*/ 498422 h 579565"/>
              <a:gd name="connsiteX25" fmla="*/ 1900238 w 1964530"/>
              <a:gd name="connsiteY25" fmla="*/ 572241 h 579565"/>
              <a:gd name="connsiteX26" fmla="*/ 1964530 w 1964530"/>
              <a:gd name="connsiteY26" fmla="*/ 284110 h 579565"/>
              <a:gd name="connsiteX0" fmla="*/ 0 w 1964530"/>
              <a:gd name="connsiteY0" fmla="*/ 310304 h 579565"/>
              <a:gd name="connsiteX1" fmla="*/ 71438 w 1964530"/>
              <a:gd name="connsiteY1" fmla="*/ 12647 h 579565"/>
              <a:gd name="connsiteX2" fmla="*/ 159544 w 1964530"/>
              <a:gd name="connsiteY2" fmla="*/ 69797 h 579565"/>
              <a:gd name="connsiteX3" fmla="*/ 247650 w 1964530"/>
              <a:gd name="connsiteY3" fmla="*/ 29316 h 579565"/>
              <a:gd name="connsiteX4" fmla="*/ 338137 w 1964530"/>
              <a:gd name="connsiteY4" fmla="*/ 76941 h 579565"/>
              <a:gd name="connsiteX5" fmla="*/ 431006 w 1964530"/>
              <a:gd name="connsiteY5" fmla="*/ 10266 h 579565"/>
              <a:gd name="connsiteX6" fmla="*/ 492918 w 1964530"/>
              <a:gd name="connsiteY6" fmla="*/ 246011 h 579565"/>
              <a:gd name="connsiteX7" fmla="*/ 559594 w 1964530"/>
              <a:gd name="connsiteY7" fmla="*/ 560334 h 579565"/>
              <a:gd name="connsiteX8" fmla="*/ 657225 w 1964530"/>
              <a:gd name="connsiteY8" fmla="*/ 500804 h 579565"/>
              <a:gd name="connsiteX9" fmla="*/ 745331 w 1964530"/>
              <a:gd name="connsiteY9" fmla="*/ 550810 h 579565"/>
              <a:gd name="connsiteX10" fmla="*/ 826294 w 1964530"/>
              <a:gd name="connsiteY10" fmla="*/ 491279 h 579565"/>
              <a:gd name="connsiteX11" fmla="*/ 912019 w 1964530"/>
              <a:gd name="connsiteY11" fmla="*/ 569860 h 579565"/>
              <a:gd name="connsiteX12" fmla="*/ 981075 w 1964530"/>
              <a:gd name="connsiteY12" fmla="*/ 312685 h 579565"/>
              <a:gd name="connsiteX13" fmla="*/ 1035844 w 1964530"/>
              <a:gd name="connsiteY13" fmla="*/ 38841 h 579565"/>
              <a:gd name="connsiteX14" fmla="*/ 1085850 w 1964530"/>
              <a:gd name="connsiteY14" fmla="*/ 10266 h 579565"/>
              <a:gd name="connsiteX15" fmla="*/ 1147762 w 1964530"/>
              <a:gd name="connsiteY15" fmla="*/ 76941 h 579565"/>
              <a:gd name="connsiteX16" fmla="*/ 1231106 w 1964530"/>
              <a:gd name="connsiteY16" fmla="*/ 31697 h 579565"/>
              <a:gd name="connsiteX17" fmla="*/ 1302544 w 1964530"/>
              <a:gd name="connsiteY17" fmla="*/ 81704 h 579565"/>
              <a:gd name="connsiteX18" fmla="*/ 1393031 w 1964530"/>
              <a:gd name="connsiteY18" fmla="*/ 741 h 579565"/>
              <a:gd name="connsiteX19" fmla="*/ 1445419 w 1964530"/>
              <a:gd name="connsiteY19" fmla="*/ 138854 h 579565"/>
              <a:gd name="connsiteX20" fmla="*/ 1509712 w 1964530"/>
              <a:gd name="connsiteY20" fmla="*/ 484135 h 579565"/>
              <a:gd name="connsiteX21" fmla="*/ 1559718 w 1964530"/>
              <a:gd name="connsiteY21" fmla="*/ 569860 h 579565"/>
              <a:gd name="connsiteX22" fmla="*/ 1643062 w 1964530"/>
              <a:gd name="connsiteY22" fmla="*/ 500804 h 579565"/>
              <a:gd name="connsiteX23" fmla="*/ 1721644 w 1964530"/>
              <a:gd name="connsiteY23" fmla="*/ 553191 h 579565"/>
              <a:gd name="connsiteX24" fmla="*/ 1812131 w 1964530"/>
              <a:gd name="connsiteY24" fmla="*/ 498422 h 579565"/>
              <a:gd name="connsiteX25" fmla="*/ 1900238 w 1964530"/>
              <a:gd name="connsiteY25" fmla="*/ 572241 h 579565"/>
              <a:gd name="connsiteX26" fmla="*/ 1964530 w 1964530"/>
              <a:gd name="connsiteY26" fmla="*/ 284110 h 579565"/>
              <a:gd name="connsiteX0" fmla="*/ 0 w 1964530"/>
              <a:gd name="connsiteY0" fmla="*/ 310466 h 579727"/>
              <a:gd name="connsiteX1" fmla="*/ 71438 w 1964530"/>
              <a:gd name="connsiteY1" fmla="*/ 12809 h 579727"/>
              <a:gd name="connsiteX2" fmla="*/ 159544 w 1964530"/>
              <a:gd name="connsiteY2" fmla="*/ 69959 h 579727"/>
              <a:gd name="connsiteX3" fmla="*/ 247650 w 1964530"/>
              <a:gd name="connsiteY3" fmla="*/ 29478 h 579727"/>
              <a:gd name="connsiteX4" fmla="*/ 338137 w 1964530"/>
              <a:gd name="connsiteY4" fmla="*/ 77103 h 579727"/>
              <a:gd name="connsiteX5" fmla="*/ 431006 w 1964530"/>
              <a:gd name="connsiteY5" fmla="*/ 10428 h 579727"/>
              <a:gd name="connsiteX6" fmla="*/ 492918 w 1964530"/>
              <a:gd name="connsiteY6" fmla="*/ 246173 h 579727"/>
              <a:gd name="connsiteX7" fmla="*/ 559594 w 1964530"/>
              <a:gd name="connsiteY7" fmla="*/ 560496 h 579727"/>
              <a:gd name="connsiteX8" fmla="*/ 657225 w 1964530"/>
              <a:gd name="connsiteY8" fmla="*/ 500966 h 579727"/>
              <a:gd name="connsiteX9" fmla="*/ 745331 w 1964530"/>
              <a:gd name="connsiteY9" fmla="*/ 550972 h 579727"/>
              <a:gd name="connsiteX10" fmla="*/ 826294 w 1964530"/>
              <a:gd name="connsiteY10" fmla="*/ 491441 h 579727"/>
              <a:gd name="connsiteX11" fmla="*/ 912019 w 1964530"/>
              <a:gd name="connsiteY11" fmla="*/ 570022 h 579727"/>
              <a:gd name="connsiteX12" fmla="*/ 981075 w 1964530"/>
              <a:gd name="connsiteY12" fmla="*/ 312847 h 579727"/>
              <a:gd name="connsiteX13" fmla="*/ 1035844 w 1964530"/>
              <a:gd name="connsiteY13" fmla="*/ 39003 h 579727"/>
              <a:gd name="connsiteX14" fmla="*/ 1085850 w 1964530"/>
              <a:gd name="connsiteY14" fmla="*/ 10428 h 579727"/>
              <a:gd name="connsiteX15" fmla="*/ 1147762 w 1964530"/>
              <a:gd name="connsiteY15" fmla="*/ 77103 h 579727"/>
              <a:gd name="connsiteX16" fmla="*/ 1231106 w 1964530"/>
              <a:gd name="connsiteY16" fmla="*/ 31859 h 579727"/>
              <a:gd name="connsiteX17" fmla="*/ 1316832 w 1964530"/>
              <a:gd name="connsiteY17" fmla="*/ 77103 h 579727"/>
              <a:gd name="connsiteX18" fmla="*/ 1393031 w 1964530"/>
              <a:gd name="connsiteY18" fmla="*/ 903 h 579727"/>
              <a:gd name="connsiteX19" fmla="*/ 1445419 w 1964530"/>
              <a:gd name="connsiteY19" fmla="*/ 139016 h 579727"/>
              <a:gd name="connsiteX20" fmla="*/ 1509712 w 1964530"/>
              <a:gd name="connsiteY20" fmla="*/ 484297 h 579727"/>
              <a:gd name="connsiteX21" fmla="*/ 1559718 w 1964530"/>
              <a:gd name="connsiteY21" fmla="*/ 570022 h 579727"/>
              <a:gd name="connsiteX22" fmla="*/ 1643062 w 1964530"/>
              <a:gd name="connsiteY22" fmla="*/ 500966 h 579727"/>
              <a:gd name="connsiteX23" fmla="*/ 1721644 w 1964530"/>
              <a:gd name="connsiteY23" fmla="*/ 553353 h 579727"/>
              <a:gd name="connsiteX24" fmla="*/ 1812131 w 1964530"/>
              <a:gd name="connsiteY24" fmla="*/ 498584 h 579727"/>
              <a:gd name="connsiteX25" fmla="*/ 1900238 w 1964530"/>
              <a:gd name="connsiteY25" fmla="*/ 572403 h 579727"/>
              <a:gd name="connsiteX26" fmla="*/ 1964530 w 1964530"/>
              <a:gd name="connsiteY26" fmla="*/ 284272 h 579727"/>
              <a:gd name="connsiteX0" fmla="*/ 0 w 1964530"/>
              <a:gd name="connsiteY0" fmla="*/ 310872 h 580133"/>
              <a:gd name="connsiteX1" fmla="*/ 71438 w 1964530"/>
              <a:gd name="connsiteY1" fmla="*/ 13215 h 580133"/>
              <a:gd name="connsiteX2" fmla="*/ 159544 w 1964530"/>
              <a:gd name="connsiteY2" fmla="*/ 70365 h 580133"/>
              <a:gd name="connsiteX3" fmla="*/ 247650 w 1964530"/>
              <a:gd name="connsiteY3" fmla="*/ 29884 h 580133"/>
              <a:gd name="connsiteX4" fmla="*/ 338137 w 1964530"/>
              <a:gd name="connsiteY4" fmla="*/ 77509 h 580133"/>
              <a:gd name="connsiteX5" fmla="*/ 431006 w 1964530"/>
              <a:gd name="connsiteY5" fmla="*/ 10834 h 580133"/>
              <a:gd name="connsiteX6" fmla="*/ 492918 w 1964530"/>
              <a:gd name="connsiteY6" fmla="*/ 246579 h 580133"/>
              <a:gd name="connsiteX7" fmla="*/ 559594 w 1964530"/>
              <a:gd name="connsiteY7" fmla="*/ 560902 h 580133"/>
              <a:gd name="connsiteX8" fmla="*/ 657225 w 1964530"/>
              <a:gd name="connsiteY8" fmla="*/ 501372 h 580133"/>
              <a:gd name="connsiteX9" fmla="*/ 745331 w 1964530"/>
              <a:gd name="connsiteY9" fmla="*/ 551378 h 580133"/>
              <a:gd name="connsiteX10" fmla="*/ 826294 w 1964530"/>
              <a:gd name="connsiteY10" fmla="*/ 491847 h 580133"/>
              <a:gd name="connsiteX11" fmla="*/ 912019 w 1964530"/>
              <a:gd name="connsiteY11" fmla="*/ 570428 h 580133"/>
              <a:gd name="connsiteX12" fmla="*/ 981075 w 1964530"/>
              <a:gd name="connsiteY12" fmla="*/ 313253 h 580133"/>
              <a:gd name="connsiteX13" fmla="*/ 1035844 w 1964530"/>
              <a:gd name="connsiteY13" fmla="*/ 39409 h 580133"/>
              <a:gd name="connsiteX14" fmla="*/ 1085850 w 1964530"/>
              <a:gd name="connsiteY14" fmla="*/ 10834 h 580133"/>
              <a:gd name="connsiteX15" fmla="*/ 1147762 w 1964530"/>
              <a:gd name="connsiteY15" fmla="*/ 77509 h 580133"/>
              <a:gd name="connsiteX16" fmla="*/ 1231106 w 1964530"/>
              <a:gd name="connsiteY16" fmla="*/ 32265 h 580133"/>
              <a:gd name="connsiteX17" fmla="*/ 1316832 w 1964530"/>
              <a:gd name="connsiteY17" fmla="*/ 77509 h 580133"/>
              <a:gd name="connsiteX18" fmla="*/ 1393031 w 1964530"/>
              <a:gd name="connsiteY18" fmla="*/ 1309 h 580133"/>
              <a:gd name="connsiteX19" fmla="*/ 1445419 w 1964530"/>
              <a:gd name="connsiteY19" fmla="*/ 139422 h 580133"/>
              <a:gd name="connsiteX20" fmla="*/ 1509712 w 1964530"/>
              <a:gd name="connsiteY20" fmla="*/ 484703 h 580133"/>
              <a:gd name="connsiteX21" fmla="*/ 1559718 w 1964530"/>
              <a:gd name="connsiteY21" fmla="*/ 570428 h 580133"/>
              <a:gd name="connsiteX22" fmla="*/ 1643062 w 1964530"/>
              <a:gd name="connsiteY22" fmla="*/ 501372 h 580133"/>
              <a:gd name="connsiteX23" fmla="*/ 1721644 w 1964530"/>
              <a:gd name="connsiteY23" fmla="*/ 553759 h 580133"/>
              <a:gd name="connsiteX24" fmla="*/ 1812131 w 1964530"/>
              <a:gd name="connsiteY24" fmla="*/ 498990 h 580133"/>
              <a:gd name="connsiteX25" fmla="*/ 1900238 w 1964530"/>
              <a:gd name="connsiteY25" fmla="*/ 572809 h 580133"/>
              <a:gd name="connsiteX26" fmla="*/ 1964530 w 1964530"/>
              <a:gd name="connsiteY26" fmla="*/ 284678 h 580133"/>
              <a:gd name="connsiteX0" fmla="*/ 0 w 1964530"/>
              <a:gd name="connsiteY0" fmla="*/ 307553 h 576814"/>
              <a:gd name="connsiteX1" fmla="*/ 71438 w 1964530"/>
              <a:gd name="connsiteY1" fmla="*/ 9896 h 576814"/>
              <a:gd name="connsiteX2" fmla="*/ 159544 w 1964530"/>
              <a:gd name="connsiteY2" fmla="*/ 67046 h 576814"/>
              <a:gd name="connsiteX3" fmla="*/ 247650 w 1964530"/>
              <a:gd name="connsiteY3" fmla="*/ 26565 h 576814"/>
              <a:gd name="connsiteX4" fmla="*/ 338137 w 1964530"/>
              <a:gd name="connsiteY4" fmla="*/ 74190 h 576814"/>
              <a:gd name="connsiteX5" fmla="*/ 431006 w 1964530"/>
              <a:gd name="connsiteY5" fmla="*/ 7515 h 576814"/>
              <a:gd name="connsiteX6" fmla="*/ 492918 w 1964530"/>
              <a:gd name="connsiteY6" fmla="*/ 243260 h 576814"/>
              <a:gd name="connsiteX7" fmla="*/ 559594 w 1964530"/>
              <a:gd name="connsiteY7" fmla="*/ 557583 h 576814"/>
              <a:gd name="connsiteX8" fmla="*/ 657225 w 1964530"/>
              <a:gd name="connsiteY8" fmla="*/ 498053 h 576814"/>
              <a:gd name="connsiteX9" fmla="*/ 745331 w 1964530"/>
              <a:gd name="connsiteY9" fmla="*/ 548059 h 576814"/>
              <a:gd name="connsiteX10" fmla="*/ 826294 w 1964530"/>
              <a:gd name="connsiteY10" fmla="*/ 488528 h 576814"/>
              <a:gd name="connsiteX11" fmla="*/ 912019 w 1964530"/>
              <a:gd name="connsiteY11" fmla="*/ 567109 h 576814"/>
              <a:gd name="connsiteX12" fmla="*/ 981075 w 1964530"/>
              <a:gd name="connsiteY12" fmla="*/ 309934 h 576814"/>
              <a:gd name="connsiteX13" fmla="*/ 1035844 w 1964530"/>
              <a:gd name="connsiteY13" fmla="*/ 36090 h 576814"/>
              <a:gd name="connsiteX14" fmla="*/ 1085850 w 1964530"/>
              <a:gd name="connsiteY14" fmla="*/ 7515 h 576814"/>
              <a:gd name="connsiteX15" fmla="*/ 1147762 w 1964530"/>
              <a:gd name="connsiteY15" fmla="*/ 74190 h 576814"/>
              <a:gd name="connsiteX16" fmla="*/ 1231106 w 1964530"/>
              <a:gd name="connsiteY16" fmla="*/ 28946 h 576814"/>
              <a:gd name="connsiteX17" fmla="*/ 1316832 w 1964530"/>
              <a:gd name="connsiteY17" fmla="*/ 74190 h 576814"/>
              <a:gd name="connsiteX18" fmla="*/ 1404937 w 1964530"/>
              <a:gd name="connsiteY18" fmla="*/ 5134 h 576814"/>
              <a:gd name="connsiteX19" fmla="*/ 1445419 w 1964530"/>
              <a:gd name="connsiteY19" fmla="*/ 136103 h 576814"/>
              <a:gd name="connsiteX20" fmla="*/ 1509712 w 1964530"/>
              <a:gd name="connsiteY20" fmla="*/ 481384 h 576814"/>
              <a:gd name="connsiteX21" fmla="*/ 1559718 w 1964530"/>
              <a:gd name="connsiteY21" fmla="*/ 567109 h 576814"/>
              <a:gd name="connsiteX22" fmla="*/ 1643062 w 1964530"/>
              <a:gd name="connsiteY22" fmla="*/ 498053 h 576814"/>
              <a:gd name="connsiteX23" fmla="*/ 1721644 w 1964530"/>
              <a:gd name="connsiteY23" fmla="*/ 550440 h 576814"/>
              <a:gd name="connsiteX24" fmla="*/ 1812131 w 1964530"/>
              <a:gd name="connsiteY24" fmla="*/ 495671 h 576814"/>
              <a:gd name="connsiteX25" fmla="*/ 1900238 w 1964530"/>
              <a:gd name="connsiteY25" fmla="*/ 569490 h 576814"/>
              <a:gd name="connsiteX26" fmla="*/ 1964530 w 1964530"/>
              <a:gd name="connsiteY26" fmla="*/ 281359 h 576814"/>
              <a:gd name="connsiteX0" fmla="*/ 0 w 1964530"/>
              <a:gd name="connsiteY0" fmla="*/ 307553 h 576814"/>
              <a:gd name="connsiteX1" fmla="*/ 71438 w 1964530"/>
              <a:gd name="connsiteY1" fmla="*/ 9896 h 576814"/>
              <a:gd name="connsiteX2" fmla="*/ 159544 w 1964530"/>
              <a:gd name="connsiteY2" fmla="*/ 67046 h 576814"/>
              <a:gd name="connsiteX3" fmla="*/ 247650 w 1964530"/>
              <a:gd name="connsiteY3" fmla="*/ 26565 h 576814"/>
              <a:gd name="connsiteX4" fmla="*/ 338137 w 1964530"/>
              <a:gd name="connsiteY4" fmla="*/ 74190 h 576814"/>
              <a:gd name="connsiteX5" fmla="*/ 431006 w 1964530"/>
              <a:gd name="connsiteY5" fmla="*/ 7515 h 576814"/>
              <a:gd name="connsiteX6" fmla="*/ 492918 w 1964530"/>
              <a:gd name="connsiteY6" fmla="*/ 243260 h 576814"/>
              <a:gd name="connsiteX7" fmla="*/ 559594 w 1964530"/>
              <a:gd name="connsiteY7" fmla="*/ 557583 h 576814"/>
              <a:gd name="connsiteX8" fmla="*/ 657225 w 1964530"/>
              <a:gd name="connsiteY8" fmla="*/ 498053 h 576814"/>
              <a:gd name="connsiteX9" fmla="*/ 745331 w 1964530"/>
              <a:gd name="connsiteY9" fmla="*/ 548059 h 576814"/>
              <a:gd name="connsiteX10" fmla="*/ 826294 w 1964530"/>
              <a:gd name="connsiteY10" fmla="*/ 488528 h 576814"/>
              <a:gd name="connsiteX11" fmla="*/ 912019 w 1964530"/>
              <a:gd name="connsiteY11" fmla="*/ 567109 h 576814"/>
              <a:gd name="connsiteX12" fmla="*/ 981075 w 1964530"/>
              <a:gd name="connsiteY12" fmla="*/ 309934 h 576814"/>
              <a:gd name="connsiteX13" fmla="*/ 1035844 w 1964530"/>
              <a:gd name="connsiteY13" fmla="*/ 36090 h 576814"/>
              <a:gd name="connsiteX14" fmla="*/ 1085850 w 1964530"/>
              <a:gd name="connsiteY14" fmla="*/ 7515 h 576814"/>
              <a:gd name="connsiteX15" fmla="*/ 1147762 w 1964530"/>
              <a:gd name="connsiteY15" fmla="*/ 74190 h 576814"/>
              <a:gd name="connsiteX16" fmla="*/ 1228724 w 1964530"/>
              <a:gd name="connsiteY16" fmla="*/ 21803 h 576814"/>
              <a:gd name="connsiteX17" fmla="*/ 1316832 w 1964530"/>
              <a:gd name="connsiteY17" fmla="*/ 74190 h 576814"/>
              <a:gd name="connsiteX18" fmla="*/ 1404937 w 1964530"/>
              <a:gd name="connsiteY18" fmla="*/ 5134 h 576814"/>
              <a:gd name="connsiteX19" fmla="*/ 1445419 w 1964530"/>
              <a:gd name="connsiteY19" fmla="*/ 136103 h 576814"/>
              <a:gd name="connsiteX20" fmla="*/ 1509712 w 1964530"/>
              <a:gd name="connsiteY20" fmla="*/ 481384 h 576814"/>
              <a:gd name="connsiteX21" fmla="*/ 1559718 w 1964530"/>
              <a:gd name="connsiteY21" fmla="*/ 567109 h 576814"/>
              <a:gd name="connsiteX22" fmla="*/ 1643062 w 1964530"/>
              <a:gd name="connsiteY22" fmla="*/ 498053 h 576814"/>
              <a:gd name="connsiteX23" fmla="*/ 1721644 w 1964530"/>
              <a:gd name="connsiteY23" fmla="*/ 550440 h 576814"/>
              <a:gd name="connsiteX24" fmla="*/ 1812131 w 1964530"/>
              <a:gd name="connsiteY24" fmla="*/ 495671 h 576814"/>
              <a:gd name="connsiteX25" fmla="*/ 1900238 w 1964530"/>
              <a:gd name="connsiteY25" fmla="*/ 569490 h 576814"/>
              <a:gd name="connsiteX26" fmla="*/ 1964530 w 1964530"/>
              <a:gd name="connsiteY26" fmla="*/ 281359 h 576814"/>
              <a:gd name="connsiteX0" fmla="*/ 0 w 1964530"/>
              <a:gd name="connsiteY0" fmla="*/ 307553 h 576814"/>
              <a:gd name="connsiteX1" fmla="*/ 71438 w 1964530"/>
              <a:gd name="connsiteY1" fmla="*/ 9896 h 576814"/>
              <a:gd name="connsiteX2" fmla="*/ 159544 w 1964530"/>
              <a:gd name="connsiteY2" fmla="*/ 67046 h 576814"/>
              <a:gd name="connsiteX3" fmla="*/ 247650 w 1964530"/>
              <a:gd name="connsiteY3" fmla="*/ 26565 h 576814"/>
              <a:gd name="connsiteX4" fmla="*/ 338137 w 1964530"/>
              <a:gd name="connsiteY4" fmla="*/ 74190 h 576814"/>
              <a:gd name="connsiteX5" fmla="*/ 431006 w 1964530"/>
              <a:gd name="connsiteY5" fmla="*/ 7515 h 576814"/>
              <a:gd name="connsiteX6" fmla="*/ 492918 w 1964530"/>
              <a:gd name="connsiteY6" fmla="*/ 243260 h 576814"/>
              <a:gd name="connsiteX7" fmla="*/ 559594 w 1964530"/>
              <a:gd name="connsiteY7" fmla="*/ 557583 h 576814"/>
              <a:gd name="connsiteX8" fmla="*/ 657225 w 1964530"/>
              <a:gd name="connsiteY8" fmla="*/ 498053 h 576814"/>
              <a:gd name="connsiteX9" fmla="*/ 745331 w 1964530"/>
              <a:gd name="connsiteY9" fmla="*/ 548059 h 576814"/>
              <a:gd name="connsiteX10" fmla="*/ 826294 w 1964530"/>
              <a:gd name="connsiteY10" fmla="*/ 488528 h 576814"/>
              <a:gd name="connsiteX11" fmla="*/ 912019 w 1964530"/>
              <a:gd name="connsiteY11" fmla="*/ 567109 h 576814"/>
              <a:gd name="connsiteX12" fmla="*/ 981075 w 1964530"/>
              <a:gd name="connsiteY12" fmla="*/ 309934 h 576814"/>
              <a:gd name="connsiteX13" fmla="*/ 1035844 w 1964530"/>
              <a:gd name="connsiteY13" fmla="*/ 36090 h 576814"/>
              <a:gd name="connsiteX14" fmla="*/ 1085850 w 1964530"/>
              <a:gd name="connsiteY14" fmla="*/ 7515 h 576814"/>
              <a:gd name="connsiteX15" fmla="*/ 1140618 w 1964530"/>
              <a:gd name="connsiteY15" fmla="*/ 74190 h 576814"/>
              <a:gd name="connsiteX16" fmla="*/ 1228724 w 1964530"/>
              <a:gd name="connsiteY16" fmla="*/ 21803 h 576814"/>
              <a:gd name="connsiteX17" fmla="*/ 1316832 w 1964530"/>
              <a:gd name="connsiteY17" fmla="*/ 74190 h 576814"/>
              <a:gd name="connsiteX18" fmla="*/ 1404937 w 1964530"/>
              <a:gd name="connsiteY18" fmla="*/ 5134 h 576814"/>
              <a:gd name="connsiteX19" fmla="*/ 1445419 w 1964530"/>
              <a:gd name="connsiteY19" fmla="*/ 136103 h 576814"/>
              <a:gd name="connsiteX20" fmla="*/ 1509712 w 1964530"/>
              <a:gd name="connsiteY20" fmla="*/ 481384 h 576814"/>
              <a:gd name="connsiteX21" fmla="*/ 1559718 w 1964530"/>
              <a:gd name="connsiteY21" fmla="*/ 567109 h 576814"/>
              <a:gd name="connsiteX22" fmla="*/ 1643062 w 1964530"/>
              <a:gd name="connsiteY22" fmla="*/ 498053 h 576814"/>
              <a:gd name="connsiteX23" fmla="*/ 1721644 w 1964530"/>
              <a:gd name="connsiteY23" fmla="*/ 550440 h 576814"/>
              <a:gd name="connsiteX24" fmla="*/ 1812131 w 1964530"/>
              <a:gd name="connsiteY24" fmla="*/ 495671 h 576814"/>
              <a:gd name="connsiteX25" fmla="*/ 1900238 w 1964530"/>
              <a:gd name="connsiteY25" fmla="*/ 569490 h 576814"/>
              <a:gd name="connsiteX26" fmla="*/ 1964530 w 1964530"/>
              <a:gd name="connsiteY26" fmla="*/ 281359 h 576814"/>
              <a:gd name="connsiteX0" fmla="*/ 0 w 1964530"/>
              <a:gd name="connsiteY0" fmla="*/ 307553 h 576814"/>
              <a:gd name="connsiteX1" fmla="*/ 71438 w 1964530"/>
              <a:gd name="connsiteY1" fmla="*/ 9896 h 576814"/>
              <a:gd name="connsiteX2" fmla="*/ 159544 w 1964530"/>
              <a:gd name="connsiteY2" fmla="*/ 67046 h 576814"/>
              <a:gd name="connsiteX3" fmla="*/ 247650 w 1964530"/>
              <a:gd name="connsiteY3" fmla="*/ 26565 h 576814"/>
              <a:gd name="connsiteX4" fmla="*/ 338137 w 1964530"/>
              <a:gd name="connsiteY4" fmla="*/ 74190 h 576814"/>
              <a:gd name="connsiteX5" fmla="*/ 431006 w 1964530"/>
              <a:gd name="connsiteY5" fmla="*/ 7515 h 576814"/>
              <a:gd name="connsiteX6" fmla="*/ 492918 w 1964530"/>
              <a:gd name="connsiteY6" fmla="*/ 243260 h 576814"/>
              <a:gd name="connsiteX7" fmla="*/ 559594 w 1964530"/>
              <a:gd name="connsiteY7" fmla="*/ 557583 h 576814"/>
              <a:gd name="connsiteX8" fmla="*/ 657225 w 1964530"/>
              <a:gd name="connsiteY8" fmla="*/ 498053 h 576814"/>
              <a:gd name="connsiteX9" fmla="*/ 745331 w 1964530"/>
              <a:gd name="connsiteY9" fmla="*/ 548059 h 576814"/>
              <a:gd name="connsiteX10" fmla="*/ 826294 w 1964530"/>
              <a:gd name="connsiteY10" fmla="*/ 488528 h 576814"/>
              <a:gd name="connsiteX11" fmla="*/ 912019 w 1964530"/>
              <a:gd name="connsiteY11" fmla="*/ 567109 h 576814"/>
              <a:gd name="connsiteX12" fmla="*/ 981075 w 1964530"/>
              <a:gd name="connsiteY12" fmla="*/ 309934 h 576814"/>
              <a:gd name="connsiteX13" fmla="*/ 1035844 w 1964530"/>
              <a:gd name="connsiteY13" fmla="*/ 36090 h 576814"/>
              <a:gd name="connsiteX14" fmla="*/ 1085850 w 1964530"/>
              <a:gd name="connsiteY14" fmla="*/ 7515 h 576814"/>
              <a:gd name="connsiteX15" fmla="*/ 1140618 w 1964530"/>
              <a:gd name="connsiteY15" fmla="*/ 74190 h 576814"/>
              <a:gd name="connsiteX16" fmla="*/ 1228724 w 1964530"/>
              <a:gd name="connsiteY16" fmla="*/ 21803 h 576814"/>
              <a:gd name="connsiteX17" fmla="*/ 1316832 w 1964530"/>
              <a:gd name="connsiteY17" fmla="*/ 74190 h 576814"/>
              <a:gd name="connsiteX18" fmla="*/ 1404937 w 1964530"/>
              <a:gd name="connsiteY18" fmla="*/ 5134 h 576814"/>
              <a:gd name="connsiteX19" fmla="*/ 1445419 w 1964530"/>
              <a:gd name="connsiteY19" fmla="*/ 136103 h 576814"/>
              <a:gd name="connsiteX20" fmla="*/ 1509712 w 1964530"/>
              <a:gd name="connsiteY20" fmla="*/ 481384 h 576814"/>
              <a:gd name="connsiteX21" fmla="*/ 1559718 w 1964530"/>
              <a:gd name="connsiteY21" fmla="*/ 567109 h 576814"/>
              <a:gd name="connsiteX22" fmla="*/ 1633537 w 1964530"/>
              <a:gd name="connsiteY22" fmla="*/ 488528 h 576814"/>
              <a:gd name="connsiteX23" fmla="*/ 1721644 w 1964530"/>
              <a:gd name="connsiteY23" fmla="*/ 550440 h 576814"/>
              <a:gd name="connsiteX24" fmla="*/ 1812131 w 1964530"/>
              <a:gd name="connsiteY24" fmla="*/ 495671 h 576814"/>
              <a:gd name="connsiteX25" fmla="*/ 1900238 w 1964530"/>
              <a:gd name="connsiteY25" fmla="*/ 569490 h 576814"/>
              <a:gd name="connsiteX26" fmla="*/ 1964530 w 1964530"/>
              <a:gd name="connsiteY26" fmla="*/ 281359 h 576814"/>
              <a:gd name="connsiteX0" fmla="*/ 0 w 1964530"/>
              <a:gd name="connsiteY0" fmla="*/ 307553 h 572409"/>
              <a:gd name="connsiteX1" fmla="*/ 71438 w 1964530"/>
              <a:gd name="connsiteY1" fmla="*/ 9896 h 572409"/>
              <a:gd name="connsiteX2" fmla="*/ 159544 w 1964530"/>
              <a:gd name="connsiteY2" fmla="*/ 67046 h 572409"/>
              <a:gd name="connsiteX3" fmla="*/ 247650 w 1964530"/>
              <a:gd name="connsiteY3" fmla="*/ 26565 h 572409"/>
              <a:gd name="connsiteX4" fmla="*/ 338137 w 1964530"/>
              <a:gd name="connsiteY4" fmla="*/ 74190 h 572409"/>
              <a:gd name="connsiteX5" fmla="*/ 431006 w 1964530"/>
              <a:gd name="connsiteY5" fmla="*/ 7515 h 572409"/>
              <a:gd name="connsiteX6" fmla="*/ 492918 w 1964530"/>
              <a:gd name="connsiteY6" fmla="*/ 243260 h 572409"/>
              <a:gd name="connsiteX7" fmla="*/ 559594 w 1964530"/>
              <a:gd name="connsiteY7" fmla="*/ 557583 h 572409"/>
              <a:gd name="connsiteX8" fmla="*/ 657225 w 1964530"/>
              <a:gd name="connsiteY8" fmla="*/ 498053 h 572409"/>
              <a:gd name="connsiteX9" fmla="*/ 745331 w 1964530"/>
              <a:gd name="connsiteY9" fmla="*/ 548059 h 572409"/>
              <a:gd name="connsiteX10" fmla="*/ 826294 w 1964530"/>
              <a:gd name="connsiteY10" fmla="*/ 488528 h 572409"/>
              <a:gd name="connsiteX11" fmla="*/ 912019 w 1964530"/>
              <a:gd name="connsiteY11" fmla="*/ 567109 h 572409"/>
              <a:gd name="connsiteX12" fmla="*/ 981075 w 1964530"/>
              <a:gd name="connsiteY12" fmla="*/ 309934 h 572409"/>
              <a:gd name="connsiteX13" fmla="*/ 1035844 w 1964530"/>
              <a:gd name="connsiteY13" fmla="*/ 36090 h 572409"/>
              <a:gd name="connsiteX14" fmla="*/ 1085850 w 1964530"/>
              <a:gd name="connsiteY14" fmla="*/ 7515 h 572409"/>
              <a:gd name="connsiteX15" fmla="*/ 1140618 w 1964530"/>
              <a:gd name="connsiteY15" fmla="*/ 74190 h 572409"/>
              <a:gd name="connsiteX16" fmla="*/ 1228724 w 1964530"/>
              <a:gd name="connsiteY16" fmla="*/ 21803 h 572409"/>
              <a:gd name="connsiteX17" fmla="*/ 1316832 w 1964530"/>
              <a:gd name="connsiteY17" fmla="*/ 74190 h 572409"/>
              <a:gd name="connsiteX18" fmla="*/ 1404937 w 1964530"/>
              <a:gd name="connsiteY18" fmla="*/ 5134 h 572409"/>
              <a:gd name="connsiteX19" fmla="*/ 1445419 w 1964530"/>
              <a:gd name="connsiteY19" fmla="*/ 136103 h 572409"/>
              <a:gd name="connsiteX20" fmla="*/ 1509712 w 1964530"/>
              <a:gd name="connsiteY20" fmla="*/ 481384 h 572409"/>
              <a:gd name="connsiteX21" fmla="*/ 1559718 w 1964530"/>
              <a:gd name="connsiteY21" fmla="*/ 567109 h 572409"/>
              <a:gd name="connsiteX22" fmla="*/ 1633537 w 1964530"/>
              <a:gd name="connsiteY22" fmla="*/ 488528 h 572409"/>
              <a:gd name="connsiteX23" fmla="*/ 1721644 w 1964530"/>
              <a:gd name="connsiteY23" fmla="*/ 550440 h 572409"/>
              <a:gd name="connsiteX24" fmla="*/ 1812131 w 1964530"/>
              <a:gd name="connsiteY24" fmla="*/ 495671 h 572409"/>
              <a:gd name="connsiteX25" fmla="*/ 1897857 w 1964530"/>
              <a:gd name="connsiteY25" fmla="*/ 557584 h 572409"/>
              <a:gd name="connsiteX26" fmla="*/ 1964530 w 1964530"/>
              <a:gd name="connsiteY26" fmla="*/ 281359 h 572409"/>
              <a:gd name="connsiteX0" fmla="*/ 0 w 1964530"/>
              <a:gd name="connsiteY0" fmla="*/ 307553 h 572409"/>
              <a:gd name="connsiteX1" fmla="*/ 71438 w 1964530"/>
              <a:gd name="connsiteY1" fmla="*/ 9896 h 572409"/>
              <a:gd name="connsiteX2" fmla="*/ 159544 w 1964530"/>
              <a:gd name="connsiteY2" fmla="*/ 67046 h 572409"/>
              <a:gd name="connsiteX3" fmla="*/ 247650 w 1964530"/>
              <a:gd name="connsiteY3" fmla="*/ 26565 h 572409"/>
              <a:gd name="connsiteX4" fmla="*/ 338137 w 1964530"/>
              <a:gd name="connsiteY4" fmla="*/ 74190 h 572409"/>
              <a:gd name="connsiteX5" fmla="*/ 431006 w 1964530"/>
              <a:gd name="connsiteY5" fmla="*/ 7515 h 572409"/>
              <a:gd name="connsiteX6" fmla="*/ 492918 w 1964530"/>
              <a:gd name="connsiteY6" fmla="*/ 243260 h 572409"/>
              <a:gd name="connsiteX7" fmla="*/ 559594 w 1964530"/>
              <a:gd name="connsiteY7" fmla="*/ 557583 h 572409"/>
              <a:gd name="connsiteX8" fmla="*/ 657225 w 1964530"/>
              <a:gd name="connsiteY8" fmla="*/ 498053 h 572409"/>
              <a:gd name="connsiteX9" fmla="*/ 745331 w 1964530"/>
              <a:gd name="connsiteY9" fmla="*/ 548059 h 572409"/>
              <a:gd name="connsiteX10" fmla="*/ 826294 w 1964530"/>
              <a:gd name="connsiteY10" fmla="*/ 488528 h 572409"/>
              <a:gd name="connsiteX11" fmla="*/ 912019 w 1964530"/>
              <a:gd name="connsiteY11" fmla="*/ 567109 h 572409"/>
              <a:gd name="connsiteX12" fmla="*/ 981075 w 1964530"/>
              <a:gd name="connsiteY12" fmla="*/ 309934 h 572409"/>
              <a:gd name="connsiteX13" fmla="*/ 1035844 w 1964530"/>
              <a:gd name="connsiteY13" fmla="*/ 36090 h 572409"/>
              <a:gd name="connsiteX14" fmla="*/ 1085850 w 1964530"/>
              <a:gd name="connsiteY14" fmla="*/ 7515 h 572409"/>
              <a:gd name="connsiteX15" fmla="*/ 1140618 w 1964530"/>
              <a:gd name="connsiteY15" fmla="*/ 74190 h 572409"/>
              <a:gd name="connsiteX16" fmla="*/ 1228724 w 1964530"/>
              <a:gd name="connsiteY16" fmla="*/ 21803 h 572409"/>
              <a:gd name="connsiteX17" fmla="*/ 1316832 w 1964530"/>
              <a:gd name="connsiteY17" fmla="*/ 74190 h 572409"/>
              <a:gd name="connsiteX18" fmla="*/ 1404937 w 1964530"/>
              <a:gd name="connsiteY18" fmla="*/ 5134 h 572409"/>
              <a:gd name="connsiteX19" fmla="*/ 1445419 w 1964530"/>
              <a:gd name="connsiteY19" fmla="*/ 136103 h 572409"/>
              <a:gd name="connsiteX20" fmla="*/ 1509712 w 1964530"/>
              <a:gd name="connsiteY20" fmla="*/ 481384 h 572409"/>
              <a:gd name="connsiteX21" fmla="*/ 1559718 w 1964530"/>
              <a:gd name="connsiteY21" fmla="*/ 567109 h 572409"/>
              <a:gd name="connsiteX22" fmla="*/ 1633537 w 1964530"/>
              <a:gd name="connsiteY22" fmla="*/ 488528 h 572409"/>
              <a:gd name="connsiteX23" fmla="*/ 1721644 w 1964530"/>
              <a:gd name="connsiteY23" fmla="*/ 550440 h 572409"/>
              <a:gd name="connsiteX24" fmla="*/ 1812131 w 1964530"/>
              <a:gd name="connsiteY24" fmla="*/ 495671 h 572409"/>
              <a:gd name="connsiteX25" fmla="*/ 1897857 w 1964530"/>
              <a:gd name="connsiteY25" fmla="*/ 557584 h 572409"/>
              <a:gd name="connsiteX26" fmla="*/ 1964530 w 1964530"/>
              <a:gd name="connsiteY26" fmla="*/ 281359 h 572409"/>
              <a:gd name="connsiteX0" fmla="*/ 0 w 1964530"/>
              <a:gd name="connsiteY0" fmla="*/ 307553 h 572409"/>
              <a:gd name="connsiteX1" fmla="*/ 71438 w 1964530"/>
              <a:gd name="connsiteY1" fmla="*/ 9896 h 572409"/>
              <a:gd name="connsiteX2" fmla="*/ 159544 w 1964530"/>
              <a:gd name="connsiteY2" fmla="*/ 67046 h 572409"/>
              <a:gd name="connsiteX3" fmla="*/ 247650 w 1964530"/>
              <a:gd name="connsiteY3" fmla="*/ 26565 h 572409"/>
              <a:gd name="connsiteX4" fmla="*/ 338137 w 1964530"/>
              <a:gd name="connsiteY4" fmla="*/ 74190 h 572409"/>
              <a:gd name="connsiteX5" fmla="*/ 431006 w 1964530"/>
              <a:gd name="connsiteY5" fmla="*/ 7515 h 572409"/>
              <a:gd name="connsiteX6" fmla="*/ 492918 w 1964530"/>
              <a:gd name="connsiteY6" fmla="*/ 243260 h 572409"/>
              <a:gd name="connsiteX7" fmla="*/ 559594 w 1964530"/>
              <a:gd name="connsiteY7" fmla="*/ 557583 h 572409"/>
              <a:gd name="connsiteX8" fmla="*/ 657225 w 1964530"/>
              <a:gd name="connsiteY8" fmla="*/ 498053 h 572409"/>
              <a:gd name="connsiteX9" fmla="*/ 745331 w 1964530"/>
              <a:gd name="connsiteY9" fmla="*/ 548059 h 572409"/>
              <a:gd name="connsiteX10" fmla="*/ 826294 w 1964530"/>
              <a:gd name="connsiteY10" fmla="*/ 488528 h 572409"/>
              <a:gd name="connsiteX11" fmla="*/ 912019 w 1964530"/>
              <a:gd name="connsiteY11" fmla="*/ 567109 h 572409"/>
              <a:gd name="connsiteX12" fmla="*/ 981075 w 1964530"/>
              <a:gd name="connsiteY12" fmla="*/ 309934 h 572409"/>
              <a:gd name="connsiteX13" fmla="*/ 1035844 w 1964530"/>
              <a:gd name="connsiteY13" fmla="*/ 36090 h 572409"/>
              <a:gd name="connsiteX14" fmla="*/ 1085850 w 1964530"/>
              <a:gd name="connsiteY14" fmla="*/ 7515 h 572409"/>
              <a:gd name="connsiteX15" fmla="*/ 1140618 w 1964530"/>
              <a:gd name="connsiteY15" fmla="*/ 74190 h 572409"/>
              <a:gd name="connsiteX16" fmla="*/ 1228724 w 1964530"/>
              <a:gd name="connsiteY16" fmla="*/ 21803 h 572409"/>
              <a:gd name="connsiteX17" fmla="*/ 1316832 w 1964530"/>
              <a:gd name="connsiteY17" fmla="*/ 74190 h 572409"/>
              <a:gd name="connsiteX18" fmla="*/ 1404937 w 1964530"/>
              <a:gd name="connsiteY18" fmla="*/ 5134 h 572409"/>
              <a:gd name="connsiteX19" fmla="*/ 1445419 w 1964530"/>
              <a:gd name="connsiteY19" fmla="*/ 136103 h 572409"/>
              <a:gd name="connsiteX20" fmla="*/ 1509712 w 1964530"/>
              <a:gd name="connsiteY20" fmla="*/ 481384 h 572409"/>
              <a:gd name="connsiteX21" fmla="*/ 1562100 w 1964530"/>
              <a:gd name="connsiteY21" fmla="*/ 540915 h 572409"/>
              <a:gd name="connsiteX22" fmla="*/ 1633537 w 1964530"/>
              <a:gd name="connsiteY22" fmla="*/ 488528 h 572409"/>
              <a:gd name="connsiteX23" fmla="*/ 1721644 w 1964530"/>
              <a:gd name="connsiteY23" fmla="*/ 550440 h 572409"/>
              <a:gd name="connsiteX24" fmla="*/ 1812131 w 1964530"/>
              <a:gd name="connsiteY24" fmla="*/ 495671 h 572409"/>
              <a:gd name="connsiteX25" fmla="*/ 1897857 w 1964530"/>
              <a:gd name="connsiteY25" fmla="*/ 557584 h 572409"/>
              <a:gd name="connsiteX26" fmla="*/ 1964530 w 1964530"/>
              <a:gd name="connsiteY26" fmla="*/ 281359 h 572409"/>
              <a:gd name="connsiteX0" fmla="*/ 0 w 1964530"/>
              <a:gd name="connsiteY0" fmla="*/ 307553 h 572409"/>
              <a:gd name="connsiteX1" fmla="*/ 71438 w 1964530"/>
              <a:gd name="connsiteY1" fmla="*/ 9896 h 572409"/>
              <a:gd name="connsiteX2" fmla="*/ 159544 w 1964530"/>
              <a:gd name="connsiteY2" fmla="*/ 67046 h 572409"/>
              <a:gd name="connsiteX3" fmla="*/ 247650 w 1964530"/>
              <a:gd name="connsiteY3" fmla="*/ 26565 h 572409"/>
              <a:gd name="connsiteX4" fmla="*/ 338137 w 1964530"/>
              <a:gd name="connsiteY4" fmla="*/ 74190 h 572409"/>
              <a:gd name="connsiteX5" fmla="*/ 431006 w 1964530"/>
              <a:gd name="connsiteY5" fmla="*/ 7515 h 572409"/>
              <a:gd name="connsiteX6" fmla="*/ 492918 w 1964530"/>
              <a:gd name="connsiteY6" fmla="*/ 243260 h 572409"/>
              <a:gd name="connsiteX7" fmla="*/ 559594 w 1964530"/>
              <a:gd name="connsiteY7" fmla="*/ 557583 h 572409"/>
              <a:gd name="connsiteX8" fmla="*/ 657225 w 1964530"/>
              <a:gd name="connsiteY8" fmla="*/ 498053 h 572409"/>
              <a:gd name="connsiteX9" fmla="*/ 745331 w 1964530"/>
              <a:gd name="connsiteY9" fmla="*/ 548059 h 572409"/>
              <a:gd name="connsiteX10" fmla="*/ 826294 w 1964530"/>
              <a:gd name="connsiteY10" fmla="*/ 488528 h 572409"/>
              <a:gd name="connsiteX11" fmla="*/ 912019 w 1964530"/>
              <a:gd name="connsiteY11" fmla="*/ 567109 h 572409"/>
              <a:gd name="connsiteX12" fmla="*/ 981075 w 1964530"/>
              <a:gd name="connsiteY12" fmla="*/ 309934 h 572409"/>
              <a:gd name="connsiteX13" fmla="*/ 1035844 w 1964530"/>
              <a:gd name="connsiteY13" fmla="*/ 36090 h 572409"/>
              <a:gd name="connsiteX14" fmla="*/ 1085850 w 1964530"/>
              <a:gd name="connsiteY14" fmla="*/ 7515 h 572409"/>
              <a:gd name="connsiteX15" fmla="*/ 1140618 w 1964530"/>
              <a:gd name="connsiteY15" fmla="*/ 74190 h 572409"/>
              <a:gd name="connsiteX16" fmla="*/ 1228724 w 1964530"/>
              <a:gd name="connsiteY16" fmla="*/ 21803 h 572409"/>
              <a:gd name="connsiteX17" fmla="*/ 1316832 w 1964530"/>
              <a:gd name="connsiteY17" fmla="*/ 74190 h 572409"/>
              <a:gd name="connsiteX18" fmla="*/ 1404937 w 1964530"/>
              <a:gd name="connsiteY18" fmla="*/ 5134 h 572409"/>
              <a:gd name="connsiteX19" fmla="*/ 1445419 w 1964530"/>
              <a:gd name="connsiteY19" fmla="*/ 136103 h 572409"/>
              <a:gd name="connsiteX20" fmla="*/ 1509712 w 1964530"/>
              <a:gd name="connsiteY20" fmla="*/ 481384 h 572409"/>
              <a:gd name="connsiteX21" fmla="*/ 1562100 w 1964530"/>
              <a:gd name="connsiteY21" fmla="*/ 557584 h 572409"/>
              <a:gd name="connsiteX22" fmla="*/ 1633537 w 1964530"/>
              <a:gd name="connsiteY22" fmla="*/ 488528 h 572409"/>
              <a:gd name="connsiteX23" fmla="*/ 1721644 w 1964530"/>
              <a:gd name="connsiteY23" fmla="*/ 550440 h 572409"/>
              <a:gd name="connsiteX24" fmla="*/ 1812131 w 1964530"/>
              <a:gd name="connsiteY24" fmla="*/ 495671 h 572409"/>
              <a:gd name="connsiteX25" fmla="*/ 1897857 w 1964530"/>
              <a:gd name="connsiteY25" fmla="*/ 557584 h 572409"/>
              <a:gd name="connsiteX26" fmla="*/ 1964530 w 1964530"/>
              <a:gd name="connsiteY26" fmla="*/ 281359 h 572409"/>
              <a:gd name="connsiteX0" fmla="*/ 0 w 1964530"/>
              <a:gd name="connsiteY0" fmla="*/ 307553 h 572409"/>
              <a:gd name="connsiteX1" fmla="*/ 71438 w 1964530"/>
              <a:gd name="connsiteY1" fmla="*/ 9896 h 572409"/>
              <a:gd name="connsiteX2" fmla="*/ 159544 w 1964530"/>
              <a:gd name="connsiteY2" fmla="*/ 67046 h 572409"/>
              <a:gd name="connsiteX3" fmla="*/ 247650 w 1964530"/>
              <a:gd name="connsiteY3" fmla="*/ 26565 h 572409"/>
              <a:gd name="connsiteX4" fmla="*/ 338137 w 1964530"/>
              <a:gd name="connsiteY4" fmla="*/ 74190 h 572409"/>
              <a:gd name="connsiteX5" fmla="*/ 431006 w 1964530"/>
              <a:gd name="connsiteY5" fmla="*/ 7515 h 572409"/>
              <a:gd name="connsiteX6" fmla="*/ 492918 w 1964530"/>
              <a:gd name="connsiteY6" fmla="*/ 243260 h 572409"/>
              <a:gd name="connsiteX7" fmla="*/ 559594 w 1964530"/>
              <a:gd name="connsiteY7" fmla="*/ 557583 h 572409"/>
              <a:gd name="connsiteX8" fmla="*/ 657225 w 1964530"/>
              <a:gd name="connsiteY8" fmla="*/ 498053 h 572409"/>
              <a:gd name="connsiteX9" fmla="*/ 745331 w 1964530"/>
              <a:gd name="connsiteY9" fmla="*/ 548059 h 572409"/>
              <a:gd name="connsiteX10" fmla="*/ 826294 w 1964530"/>
              <a:gd name="connsiteY10" fmla="*/ 488528 h 572409"/>
              <a:gd name="connsiteX11" fmla="*/ 912019 w 1964530"/>
              <a:gd name="connsiteY11" fmla="*/ 567109 h 572409"/>
              <a:gd name="connsiteX12" fmla="*/ 981075 w 1964530"/>
              <a:gd name="connsiteY12" fmla="*/ 309934 h 572409"/>
              <a:gd name="connsiteX13" fmla="*/ 1035844 w 1964530"/>
              <a:gd name="connsiteY13" fmla="*/ 36090 h 572409"/>
              <a:gd name="connsiteX14" fmla="*/ 1085850 w 1964530"/>
              <a:gd name="connsiteY14" fmla="*/ 7515 h 572409"/>
              <a:gd name="connsiteX15" fmla="*/ 1140618 w 1964530"/>
              <a:gd name="connsiteY15" fmla="*/ 74190 h 572409"/>
              <a:gd name="connsiteX16" fmla="*/ 1228724 w 1964530"/>
              <a:gd name="connsiteY16" fmla="*/ 21803 h 572409"/>
              <a:gd name="connsiteX17" fmla="*/ 1316832 w 1964530"/>
              <a:gd name="connsiteY17" fmla="*/ 74190 h 572409"/>
              <a:gd name="connsiteX18" fmla="*/ 1404937 w 1964530"/>
              <a:gd name="connsiteY18" fmla="*/ 5134 h 572409"/>
              <a:gd name="connsiteX19" fmla="*/ 1445419 w 1964530"/>
              <a:gd name="connsiteY19" fmla="*/ 136103 h 572409"/>
              <a:gd name="connsiteX20" fmla="*/ 1509712 w 1964530"/>
              <a:gd name="connsiteY20" fmla="*/ 481384 h 572409"/>
              <a:gd name="connsiteX21" fmla="*/ 1562100 w 1964530"/>
              <a:gd name="connsiteY21" fmla="*/ 567109 h 572409"/>
              <a:gd name="connsiteX22" fmla="*/ 1633537 w 1964530"/>
              <a:gd name="connsiteY22" fmla="*/ 488528 h 572409"/>
              <a:gd name="connsiteX23" fmla="*/ 1721644 w 1964530"/>
              <a:gd name="connsiteY23" fmla="*/ 550440 h 572409"/>
              <a:gd name="connsiteX24" fmla="*/ 1812131 w 1964530"/>
              <a:gd name="connsiteY24" fmla="*/ 495671 h 572409"/>
              <a:gd name="connsiteX25" fmla="*/ 1897857 w 1964530"/>
              <a:gd name="connsiteY25" fmla="*/ 557584 h 572409"/>
              <a:gd name="connsiteX26" fmla="*/ 1964530 w 1964530"/>
              <a:gd name="connsiteY26" fmla="*/ 281359 h 572409"/>
              <a:gd name="connsiteX0" fmla="*/ 0 w 1964530"/>
              <a:gd name="connsiteY0" fmla="*/ 307553 h 572409"/>
              <a:gd name="connsiteX1" fmla="*/ 71438 w 1964530"/>
              <a:gd name="connsiteY1" fmla="*/ 9896 h 572409"/>
              <a:gd name="connsiteX2" fmla="*/ 159544 w 1964530"/>
              <a:gd name="connsiteY2" fmla="*/ 67046 h 572409"/>
              <a:gd name="connsiteX3" fmla="*/ 247650 w 1964530"/>
              <a:gd name="connsiteY3" fmla="*/ 26565 h 572409"/>
              <a:gd name="connsiteX4" fmla="*/ 338137 w 1964530"/>
              <a:gd name="connsiteY4" fmla="*/ 74190 h 572409"/>
              <a:gd name="connsiteX5" fmla="*/ 431006 w 1964530"/>
              <a:gd name="connsiteY5" fmla="*/ 7515 h 572409"/>
              <a:gd name="connsiteX6" fmla="*/ 492918 w 1964530"/>
              <a:gd name="connsiteY6" fmla="*/ 243260 h 572409"/>
              <a:gd name="connsiteX7" fmla="*/ 559594 w 1964530"/>
              <a:gd name="connsiteY7" fmla="*/ 557583 h 572409"/>
              <a:gd name="connsiteX8" fmla="*/ 657225 w 1964530"/>
              <a:gd name="connsiteY8" fmla="*/ 498053 h 572409"/>
              <a:gd name="connsiteX9" fmla="*/ 745331 w 1964530"/>
              <a:gd name="connsiteY9" fmla="*/ 548059 h 572409"/>
              <a:gd name="connsiteX10" fmla="*/ 826294 w 1964530"/>
              <a:gd name="connsiteY10" fmla="*/ 488528 h 572409"/>
              <a:gd name="connsiteX11" fmla="*/ 912019 w 1964530"/>
              <a:gd name="connsiteY11" fmla="*/ 567109 h 572409"/>
              <a:gd name="connsiteX12" fmla="*/ 981075 w 1964530"/>
              <a:gd name="connsiteY12" fmla="*/ 309934 h 572409"/>
              <a:gd name="connsiteX13" fmla="*/ 1035844 w 1964530"/>
              <a:gd name="connsiteY13" fmla="*/ 36090 h 572409"/>
              <a:gd name="connsiteX14" fmla="*/ 1085850 w 1964530"/>
              <a:gd name="connsiteY14" fmla="*/ 7515 h 572409"/>
              <a:gd name="connsiteX15" fmla="*/ 1140618 w 1964530"/>
              <a:gd name="connsiteY15" fmla="*/ 74190 h 572409"/>
              <a:gd name="connsiteX16" fmla="*/ 1228724 w 1964530"/>
              <a:gd name="connsiteY16" fmla="*/ 21803 h 572409"/>
              <a:gd name="connsiteX17" fmla="*/ 1316832 w 1964530"/>
              <a:gd name="connsiteY17" fmla="*/ 74190 h 572409"/>
              <a:gd name="connsiteX18" fmla="*/ 1404937 w 1964530"/>
              <a:gd name="connsiteY18" fmla="*/ 5134 h 572409"/>
              <a:gd name="connsiteX19" fmla="*/ 1445419 w 1964530"/>
              <a:gd name="connsiteY19" fmla="*/ 136103 h 572409"/>
              <a:gd name="connsiteX20" fmla="*/ 1509712 w 1964530"/>
              <a:gd name="connsiteY20" fmla="*/ 481384 h 572409"/>
              <a:gd name="connsiteX21" fmla="*/ 1562100 w 1964530"/>
              <a:gd name="connsiteY21" fmla="*/ 567109 h 572409"/>
              <a:gd name="connsiteX22" fmla="*/ 1643062 w 1964530"/>
              <a:gd name="connsiteY22" fmla="*/ 498053 h 572409"/>
              <a:gd name="connsiteX23" fmla="*/ 1721644 w 1964530"/>
              <a:gd name="connsiteY23" fmla="*/ 550440 h 572409"/>
              <a:gd name="connsiteX24" fmla="*/ 1812131 w 1964530"/>
              <a:gd name="connsiteY24" fmla="*/ 495671 h 572409"/>
              <a:gd name="connsiteX25" fmla="*/ 1897857 w 1964530"/>
              <a:gd name="connsiteY25" fmla="*/ 557584 h 572409"/>
              <a:gd name="connsiteX26" fmla="*/ 1964530 w 1964530"/>
              <a:gd name="connsiteY26" fmla="*/ 281359 h 572409"/>
              <a:gd name="connsiteX0" fmla="*/ 0 w 1964530"/>
              <a:gd name="connsiteY0" fmla="*/ 307553 h 572409"/>
              <a:gd name="connsiteX1" fmla="*/ 71438 w 1964530"/>
              <a:gd name="connsiteY1" fmla="*/ 9896 h 572409"/>
              <a:gd name="connsiteX2" fmla="*/ 159544 w 1964530"/>
              <a:gd name="connsiteY2" fmla="*/ 67046 h 572409"/>
              <a:gd name="connsiteX3" fmla="*/ 247650 w 1964530"/>
              <a:gd name="connsiteY3" fmla="*/ 26565 h 572409"/>
              <a:gd name="connsiteX4" fmla="*/ 338137 w 1964530"/>
              <a:gd name="connsiteY4" fmla="*/ 74190 h 572409"/>
              <a:gd name="connsiteX5" fmla="*/ 431006 w 1964530"/>
              <a:gd name="connsiteY5" fmla="*/ 7515 h 572409"/>
              <a:gd name="connsiteX6" fmla="*/ 492918 w 1964530"/>
              <a:gd name="connsiteY6" fmla="*/ 243260 h 572409"/>
              <a:gd name="connsiteX7" fmla="*/ 559594 w 1964530"/>
              <a:gd name="connsiteY7" fmla="*/ 557583 h 572409"/>
              <a:gd name="connsiteX8" fmla="*/ 657225 w 1964530"/>
              <a:gd name="connsiteY8" fmla="*/ 498053 h 572409"/>
              <a:gd name="connsiteX9" fmla="*/ 745331 w 1964530"/>
              <a:gd name="connsiteY9" fmla="*/ 548059 h 572409"/>
              <a:gd name="connsiteX10" fmla="*/ 826294 w 1964530"/>
              <a:gd name="connsiteY10" fmla="*/ 488528 h 572409"/>
              <a:gd name="connsiteX11" fmla="*/ 912019 w 1964530"/>
              <a:gd name="connsiteY11" fmla="*/ 567109 h 572409"/>
              <a:gd name="connsiteX12" fmla="*/ 981075 w 1964530"/>
              <a:gd name="connsiteY12" fmla="*/ 309934 h 572409"/>
              <a:gd name="connsiteX13" fmla="*/ 1035844 w 1964530"/>
              <a:gd name="connsiteY13" fmla="*/ 36090 h 572409"/>
              <a:gd name="connsiteX14" fmla="*/ 1085850 w 1964530"/>
              <a:gd name="connsiteY14" fmla="*/ 7515 h 572409"/>
              <a:gd name="connsiteX15" fmla="*/ 1140618 w 1964530"/>
              <a:gd name="connsiteY15" fmla="*/ 74190 h 572409"/>
              <a:gd name="connsiteX16" fmla="*/ 1228724 w 1964530"/>
              <a:gd name="connsiteY16" fmla="*/ 21803 h 572409"/>
              <a:gd name="connsiteX17" fmla="*/ 1316832 w 1964530"/>
              <a:gd name="connsiteY17" fmla="*/ 74190 h 572409"/>
              <a:gd name="connsiteX18" fmla="*/ 1404937 w 1964530"/>
              <a:gd name="connsiteY18" fmla="*/ 5134 h 572409"/>
              <a:gd name="connsiteX19" fmla="*/ 1445419 w 1964530"/>
              <a:gd name="connsiteY19" fmla="*/ 136103 h 572409"/>
              <a:gd name="connsiteX20" fmla="*/ 1509712 w 1964530"/>
              <a:gd name="connsiteY20" fmla="*/ 481384 h 572409"/>
              <a:gd name="connsiteX21" fmla="*/ 1562100 w 1964530"/>
              <a:gd name="connsiteY21" fmla="*/ 567109 h 572409"/>
              <a:gd name="connsiteX22" fmla="*/ 1643062 w 1964530"/>
              <a:gd name="connsiteY22" fmla="*/ 498053 h 572409"/>
              <a:gd name="connsiteX23" fmla="*/ 1721644 w 1964530"/>
              <a:gd name="connsiteY23" fmla="*/ 550440 h 572409"/>
              <a:gd name="connsiteX24" fmla="*/ 1812131 w 1964530"/>
              <a:gd name="connsiteY24" fmla="*/ 495671 h 572409"/>
              <a:gd name="connsiteX25" fmla="*/ 1897857 w 1964530"/>
              <a:gd name="connsiteY25" fmla="*/ 557584 h 572409"/>
              <a:gd name="connsiteX26" fmla="*/ 1964530 w 1964530"/>
              <a:gd name="connsiteY26" fmla="*/ 281359 h 57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64530" h="572409">
                <a:moveTo>
                  <a:pt x="0" y="307553"/>
                </a:moveTo>
                <a:cubicBezTo>
                  <a:pt x="20439" y="176981"/>
                  <a:pt x="44847" y="49980"/>
                  <a:pt x="71438" y="9896"/>
                </a:cubicBezTo>
                <a:cubicBezTo>
                  <a:pt x="98029" y="-30188"/>
                  <a:pt x="130175" y="64268"/>
                  <a:pt x="159544" y="67046"/>
                </a:cubicBezTo>
                <a:cubicBezTo>
                  <a:pt x="188913" y="69824"/>
                  <a:pt x="217885" y="25374"/>
                  <a:pt x="247650" y="26565"/>
                </a:cubicBezTo>
                <a:cubicBezTo>
                  <a:pt x="277415" y="27756"/>
                  <a:pt x="307578" y="77365"/>
                  <a:pt x="338137" y="74190"/>
                </a:cubicBezTo>
                <a:cubicBezTo>
                  <a:pt x="368696" y="71015"/>
                  <a:pt x="405209" y="-20663"/>
                  <a:pt x="431006" y="7515"/>
                </a:cubicBezTo>
                <a:cubicBezTo>
                  <a:pt x="456803" y="35693"/>
                  <a:pt x="481012" y="149201"/>
                  <a:pt x="492918" y="243260"/>
                </a:cubicBezTo>
                <a:cubicBezTo>
                  <a:pt x="504824" y="337319"/>
                  <a:pt x="532210" y="515118"/>
                  <a:pt x="559594" y="557583"/>
                </a:cubicBezTo>
                <a:cubicBezTo>
                  <a:pt x="586978" y="600048"/>
                  <a:pt x="626269" y="499640"/>
                  <a:pt x="657225" y="498053"/>
                </a:cubicBezTo>
                <a:cubicBezTo>
                  <a:pt x="688181" y="496466"/>
                  <a:pt x="717153" y="549646"/>
                  <a:pt x="745331" y="548059"/>
                </a:cubicBezTo>
                <a:cubicBezTo>
                  <a:pt x="773509" y="546472"/>
                  <a:pt x="798513" y="485353"/>
                  <a:pt x="826294" y="488528"/>
                </a:cubicBezTo>
                <a:cubicBezTo>
                  <a:pt x="854075" y="491703"/>
                  <a:pt x="886222" y="596875"/>
                  <a:pt x="912019" y="567109"/>
                </a:cubicBezTo>
                <a:cubicBezTo>
                  <a:pt x="937816" y="537343"/>
                  <a:pt x="960438" y="398437"/>
                  <a:pt x="981075" y="309934"/>
                </a:cubicBezTo>
                <a:cubicBezTo>
                  <a:pt x="1001712" y="221431"/>
                  <a:pt x="1018381" y="86493"/>
                  <a:pt x="1035844" y="36090"/>
                </a:cubicBezTo>
                <a:cubicBezTo>
                  <a:pt x="1053307" y="-14313"/>
                  <a:pt x="1068388" y="1165"/>
                  <a:pt x="1085850" y="7515"/>
                </a:cubicBezTo>
                <a:cubicBezTo>
                  <a:pt x="1103312" y="13865"/>
                  <a:pt x="1116806" y="71809"/>
                  <a:pt x="1140618" y="74190"/>
                </a:cubicBezTo>
                <a:cubicBezTo>
                  <a:pt x="1164430" y="76571"/>
                  <a:pt x="1199355" y="21803"/>
                  <a:pt x="1228724" y="21803"/>
                </a:cubicBezTo>
                <a:cubicBezTo>
                  <a:pt x="1258093" y="21803"/>
                  <a:pt x="1287463" y="76968"/>
                  <a:pt x="1316832" y="74190"/>
                </a:cubicBezTo>
                <a:cubicBezTo>
                  <a:pt x="1346201" y="71412"/>
                  <a:pt x="1369218" y="-7567"/>
                  <a:pt x="1404937" y="5134"/>
                </a:cubicBezTo>
                <a:cubicBezTo>
                  <a:pt x="1440656" y="17835"/>
                  <a:pt x="1427957" y="56728"/>
                  <a:pt x="1445419" y="136103"/>
                </a:cubicBezTo>
                <a:cubicBezTo>
                  <a:pt x="1462881" y="215478"/>
                  <a:pt x="1490265" y="409550"/>
                  <a:pt x="1509712" y="481384"/>
                </a:cubicBezTo>
                <a:cubicBezTo>
                  <a:pt x="1529159" y="553218"/>
                  <a:pt x="1539875" y="564331"/>
                  <a:pt x="1562100" y="567109"/>
                </a:cubicBezTo>
                <a:cubicBezTo>
                  <a:pt x="1584325" y="569887"/>
                  <a:pt x="1606946" y="503213"/>
                  <a:pt x="1643062" y="498053"/>
                </a:cubicBezTo>
                <a:cubicBezTo>
                  <a:pt x="1679178" y="492893"/>
                  <a:pt x="1693466" y="550837"/>
                  <a:pt x="1721644" y="550440"/>
                </a:cubicBezTo>
                <a:cubicBezTo>
                  <a:pt x="1749822" y="550043"/>
                  <a:pt x="1782762" y="494480"/>
                  <a:pt x="1812131" y="495671"/>
                </a:cubicBezTo>
                <a:cubicBezTo>
                  <a:pt x="1841500" y="496862"/>
                  <a:pt x="1862932" y="588540"/>
                  <a:pt x="1897857" y="557584"/>
                </a:cubicBezTo>
                <a:cubicBezTo>
                  <a:pt x="1932782" y="526628"/>
                  <a:pt x="1949251" y="407565"/>
                  <a:pt x="1964530" y="281359"/>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9" name="Group 58"/>
          <p:cNvGrpSpPr/>
          <p:nvPr/>
        </p:nvGrpSpPr>
        <p:grpSpPr>
          <a:xfrm>
            <a:off x="5531644" y="5328356"/>
            <a:ext cx="2000250" cy="647629"/>
            <a:chOff x="5531644" y="5328356"/>
            <a:chExt cx="2000250" cy="647629"/>
          </a:xfrm>
        </p:grpSpPr>
        <p:cxnSp>
          <p:nvCxnSpPr>
            <p:cNvPr id="37911" name="Straight Connector 37910"/>
            <p:cNvCxnSpPr/>
            <p:nvPr/>
          </p:nvCxnSpPr>
          <p:spPr>
            <a:xfrm flipV="1">
              <a:off x="5550694" y="5334000"/>
              <a:ext cx="0" cy="309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6045637" y="5334000"/>
              <a:ext cx="0" cy="63484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530161" y="5334001"/>
              <a:ext cx="0" cy="63484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7018316" y="5334000"/>
              <a:ext cx="0" cy="63484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7514391" y="5650707"/>
              <a:ext cx="0" cy="32527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5531644" y="5328356"/>
              <a:ext cx="53304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511113" y="5328356"/>
              <a:ext cx="52548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027971" y="5959146"/>
              <a:ext cx="52046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6997915" y="5959146"/>
              <a:ext cx="53397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7" name="SMARTInkShape-Group31"/>
          <p:cNvGrpSpPr/>
          <p:nvPr/>
        </p:nvGrpSpPr>
        <p:grpSpPr>
          <a:xfrm>
            <a:off x="1943100" y="4483100"/>
            <a:ext cx="82551" cy="38101"/>
            <a:chOff x="1943100" y="4483100"/>
            <a:chExt cx="82551" cy="38101"/>
          </a:xfrm>
        </p:grpSpPr>
        <p:sp>
          <p:nvSpPr>
            <p:cNvPr id="35" name="SMARTInkShape-14"/>
            <p:cNvSpPr/>
            <p:nvPr>
              <p:custDataLst>
                <p:tags r:id="rId1"/>
              </p:custDataLst>
            </p:nvPr>
          </p:nvSpPr>
          <p:spPr>
            <a:xfrm>
              <a:off x="2019300" y="4483100"/>
              <a:ext cx="6351" cy="1"/>
            </a:xfrm>
            <a:custGeom>
              <a:avLst/>
              <a:gdLst/>
              <a:ahLst/>
              <a:cxnLst/>
              <a:rect l="0" t="0" r="0" b="0"/>
              <a:pathLst>
                <a:path w="6351" h="1">
                  <a:moveTo>
                    <a:pt x="0" y="0"/>
                  </a:moveTo>
                  <a:lnTo>
                    <a:pt x="0" y="0"/>
                  </a:lnTo>
                  <a:lnTo>
                    <a:pt x="6350" y="0"/>
                  </a:lnTo>
                </a:path>
              </a:pathLst>
            </a:custGeom>
            <a:ln w="19050">
              <a:solidFill>
                <a:srgbClr val="32CD3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SMARTInkShape-15"/>
            <p:cNvSpPr/>
            <p:nvPr>
              <p:custDataLst>
                <p:tags r:id="rId2"/>
              </p:custDataLst>
            </p:nvPr>
          </p:nvSpPr>
          <p:spPr>
            <a:xfrm>
              <a:off x="1943100" y="4521200"/>
              <a:ext cx="6351" cy="1"/>
            </a:xfrm>
            <a:custGeom>
              <a:avLst/>
              <a:gdLst/>
              <a:ahLst/>
              <a:cxnLst/>
              <a:rect l="0" t="0" r="0" b="0"/>
              <a:pathLst>
                <a:path w="6351" h="1">
                  <a:moveTo>
                    <a:pt x="0" y="0"/>
                  </a:moveTo>
                  <a:lnTo>
                    <a:pt x="0" y="0"/>
                  </a:lnTo>
                  <a:lnTo>
                    <a:pt x="6350" y="0"/>
                  </a:lnTo>
                </a:path>
              </a:pathLst>
            </a:custGeom>
            <a:ln w="19050">
              <a:solidFill>
                <a:srgbClr val="32CD3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FOURIER SERIES REPRESENTATION OF SIGNALS</a:t>
            </a:r>
          </a:p>
        </p:txBody>
      </p:sp>
      <p:pic>
        <p:nvPicPr>
          <p:cNvPr id="30" name="15S1_MA2011_A2D_Cai(Fourier_Series 3 Rows)_V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86606" y="915902"/>
            <a:ext cx="4482081" cy="4162208"/>
          </a:xfrm>
          <a:prstGeom prst="rect">
            <a:avLst/>
          </a:prstGeom>
        </p:spPr>
      </p:pic>
      <p:grpSp>
        <p:nvGrpSpPr>
          <p:cNvPr id="31" name="Group 30"/>
          <p:cNvGrpSpPr/>
          <p:nvPr/>
        </p:nvGrpSpPr>
        <p:grpSpPr>
          <a:xfrm>
            <a:off x="1335739" y="915902"/>
            <a:ext cx="1320801" cy="4064447"/>
            <a:chOff x="372655" y="994601"/>
            <a:chExt cx="1320801" cy="4064447"/>
          </a:xfrm>
        </p:grpSpPr>
        <mc:AlternateContent xmlns:mc="http://schemas.openxmlformats.org/markup-compatibility/2006" xmlns:a14="http://schemas.microsoft.com/office/drawing/2010/main">
          <mc:Choice Requires="a14">
            <p:sp>
              <p:nvSpPr>
                <p:cNvPr id="32" name="TextBox 31"/>
                <p:cNvSpPr txBox="1"/>
                <p:nvPr/>
              </p:nvSpPr>
              <p:spPr>
                <a:xfrm>
                  <a:off x="391861" y="994601"/>
                  <a:ext cx="1282393" cy="954107"/>
                </a:xfrm>
                <a:prstGeom prst="rect">
                  <a:avLst/>
                </a:prstGeom>
                <a:noFill/>
              </p:spPr>
              <p:txBody>
                <a:bodyPr wrap="square" rtlCol="0">
                  <a:spAutoFit/>
                </a:bodyPr>
                <a:lstStyle/>
                <a:p>
                  <a:pPr algn="ctr"/>
                  <a:r>
                    <a:rPr lang="en-US" sz="1400" b="0" dirty="0">
                      <a:latin typeface="+mj-lt"/>
                    </a:rPr>
                    <a:t>Individual</a:t>
                  </a:r>
                </a:p>
                <a:p>
                  <a:pPr algn="ctr"/>
                  <a:r>
                    <a:rPr lang="en-US" sz="1400" b="0" dirty="0">
                      <a:latin typeface="+mj-lt"/>
                    </a:rPr>
                    <a:t>Harmonics</a:t>
                  </a:r>
                </a:p>
                <a:p>
                  <a:pPr algn="ctr"/>
                  <a:r>
                    <a:rPr lang="en-US" sz="1400" b="0" dirty="0">
                      <a:latin typeface="+mj-lt"/>
                    </a:rPr>
                    <a:t>ω</a:t>
                  </a:r>
                  <a:r>
                    <a:rPr lang="en-US" sz="1400" b="0" baseline="-25000" dirty="0">
                      <a:latin typeface="+mj-lt"/>
                    </a:rPr>
                    <a:t>0</a:t>
                  </a:r>
                  <a:endParaRPr lang="en-US" sz="1400" b="0" dirty="0">
                    <a:latin typeface="+mj-lt"/>
                  </a:endParaRPr>
                </a:p>
                <a:p>
                  <a:pPr algn="ctr"/>
                  <a:r>
                    <a:rPr lang="en-US" sz="1400" b="0" dirty="0">
                      <a:latin typeface="+mj-lt"/>
                    </a:rPr>
                    <a:t>amp = 4/</a:t>
                  </a:r>
                  <a14:m>
                    <m:oMath xmlns:m="http://schemas.openxmlformats.org/officeDocument/2006/math">
                      <m:r>
                        <a:rPr lang="en-US" sz="1400" b="0" i="1" dirty="0" smtClean="0">
                          <a:latin typeface="Cambria Math" panose="02040503050406030204" pitchFamily="18" charset="0"/>
                        </a:rPr>
                        <m:t>𝜋</m:t>
                      </m:r>
                    </m:oMath>
                  </a14:m>
                  <a:endParaRPr lang="en-US" sz="1400" b="0" dirty="0">
                    <a:latin typeface="+mj-lt"/>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391861" y="994601"/>
                  <a:ext cx="1282393" cy="954107"/>
                </a:xfrm>
                <a:prstGeom prst="rect">
                  <a:avLst/>
                </a:prstGeom>
                <a:blipFill rotWithShape="0">
                  <a:blip r:embed="rId6"/>
                  <a:stretch>
                    <a:fillRect t="-1274" b="-573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91860" y="2729300"/>
                  <a:ext cx="1282393" cy="954107"/>
                </a:xfrm>
                <a:prstGeom prst="rect">
                  <a:avLst/>
                </a:prstGeom>
                <a:noFill/>
              </p:spPr>
              <p:txBody>
                <a:bodyPr wrap="square" rtlCol="0">
                  <a:spAutoFit/>
                </a:bodyPr>
                <a:lstStyle/>
                <a:p>
                  <a:pPr algn="ctr"/>
                  <a:r>
                    <a:rPr lang="en-US" sz="1400" b="0" dirty="0">
                      <a:latin typeface="+mj-lt"/>
                    </a:rPr>
                    <a:t>Individual</a:t>
                  </a:r>
                </a:p>
                <a:p>
                  <a:pPr algn="ctr"/>
                  <a:r>
                    <a:rPr lang="en-US" sz="1400" b="0" dirty="0">
                      <a:latin typeface="+mj-lt"/>
                    </a:rPr>
                    <a:t>Harmonics</a:t>
                  </a:r>
                </a:p>
                <a:p>
                  <a:pPr algn="ctr"/>
                  <a:r>
                    <a:rPr lang="en-US" sz="1400" b="0" dirty="0">
                      <a:latin typeface="+mj-lt"/>
                    </a:rPr>
                    <a:t>3ω</a:t>
                  </a:r>
                  <a:r>
                    <a:rPr lang="en-US" sz="1400" b="0" baseline="-25000" dirty="0">
                      <a:latin typeface="+mj-lt"/>
                    </a:rPr>
                    <a:t>0</a:t>
                  </a:r>
                  <a:endParaRPr lang="en-US" sz="1400" b="0" dirty="0">
                    <a:latin typeface="+mj-lt"/>
                  </a:endParaRPr>
                </a:p>
                <a:p>
                  <a:pPr algn="ctr"/>
                  <a:r>
                    <a:rPr lang="en-US" sz="1400" b="0" dirty="0">
                      <a:latin typeface="+mj-lt"/>
                    </a:rPr>
                    <a:t>amp = 4/3</a:t>
                  </a:r>
                  <a14:m>
                    <m:oMath xmlns:m="http://schemas.openxmlformats.org/officeDocument/2006/math">
                      <m:r>
                        <a:rPr lang="en-US" sz="1400" b="0" i="1" dirty="0" smtClean="0">
                          <a:latin typeface="Cambria Math" panose="02040503050406030204" pitchFamily="18" charset="0"/>
                        </a:rPr>
                        <m:t>𝜋</m:t>
                      </m:r>
                    </m:oMath>
                  </a14:m>
                  <a:endParaRPr lang="en-US" sz="1400" b="0" dirty="0">
                    <a:latin typeface="+mj-lt"/>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391860" y="2729300"/>
                  <a:ext cx="1282393" cy="954107"/>
                </a:xfrm>
                <a:prstGeom prst="rect">
                  <a:avLst/>
                </a:prstGeom>
                <a:blipFill rotWithShape="0">
                  <a:blip r:embed="rId7"/>
                  <a:stretch>
                    <a:fillRect l="-474" t="-1282" b="-5769"/>
                  </a:stretch>
                </a:blipFill>
              </p:spPr>
              <p:txBody>
                <a:bodyPr/>
                <a:lstStyle/>
                <a:p>
                  <a:r>
                    <a:rPr lang="en-SG">
                      <a:noFill/>
                    </a:rPr>
                    <a:t> </a:t>
                  </a:r>
                </a:p>
              </p:txBody>
            </p:sp>
          </mc:Fallback>
        </mc:AlternateContent>
        <p:sp>
          <p:nvSpPr>
            <p:cNvPr id="34" name="TextBox 33"/>
            <p:cNvSpPr txBox="1"/>
            <p:nvPr/>
          </p:nvSpPr>
          <p:spPr>
            <a:xfrm>
              <a:off x="372655" y="4320384"/>
              <a:ext cx="1320801" cy="738664"/>
            </a:xfrm>
            <a:prstGeom prst="rect">
              <a:avLst/>
            </a:prstGeom>
            <a:noFill/>
          </p:spPr>
          <p:txBody>
            <a:bodyPr wrap="square" rtlCol="0">
              <a:spAutoFit/>
            </a:bodyPr>
            <a:lstStyle/>
            <a:p>
              <a:pPr algn="ctr"/>
              <a:r>
                <a:rPr lang="en-US" sz="1400" b="0" dirty="0">
                  <a:latin typeface="+mj-lt"/>
                </a:rPr>
                <a:t>Combined</a:t>
              </a:r>
            </a:p>
            <a:p>
              <a:pPr algn="ctr"/>
              <a:r>
                <a:rPr lang="en-US" sz="1400" b="0" dirty="0">
                  <a:latin typeface="+mj-lt"/>
                </a:rPr>
                <a:t>Harmonics</a:t>
              </a:r>
            </a:p>
            <a:p>
              <a:pPr algn="ctr"/>
              <a:r>
                <a:rPr lang="en-US" sz="1400" b="0" dirty="0">
                  <a:latin typeface="+mj-lt"/>
                </a:rPr>
                <a:t>ω</a:t>
              </a:r>
              <a:r>
                <a:rPr lang="en-US" sz="1400" b="0" baseline="-25000" dirty="0">
                  <a:latin typeface="+mj-lt"/>
                </a:rPr>
                <a:t>0</a:t>
              </a:r>
              <a:r>
                <a:rPr lang="en-US" sz="1400" b="0" dirty="0">
                  <a:latin typeface="+mj-lt"/>
                </a:rPr>
                <a:t>, 3ω</a:t>
              </a:r>
              <a:r>
                <a:rPr lang="en-US" sz="1400" b="0" baseline="-25000" dirty="0">
                  <a:latin typeface="+mj-lt"/>
                </a:rPr>
                <a:t>0</a:t>
              </a:r>
              <a:endParaRPr lang="en-US" sz="1400" b="0" dirty="0">
                <a:latin typeface="+mj-lt"/>
              </a:endParaRPr>
            </a:p>
          </p:txBody>
        </p:sp>
        <p:sp>
          <p:nvSpPr>
            <p:cNvPr id="36" name="TextBox 35"/>
            <p:cNvSpPr txBox="1"/>
            <p:nvPr/>
          </p:nvSpPr>
          <p:spPr>
            <a:xfrm>
              <a:off x="546445" y="1780527"/>
              <a:ext cx="660400" cy="1107996"/>
            </a:xfrm>
            <a:prstGeom prst="rect">
              <a:avLst/>
            </a:prstGeom>
            <a:noFill/>
          </p:spPr>
          <p:txBody>
            <a:bodyPr wrap="square" rtlCol="0">
              <a:spAutoFit/>
            </a:bodyPr>
            <a:lstStyle/>
            <a:p>
              <a:r>
                <a:rPr lang="en-US" sz="6600" dirty="0">
                  <a:latin typeface="+mj-lt"/>
                </a:rPr>
                <a:t>+</a:t>
              </a:r>
            </a:p>
          </p:txBody>
        </p:sp>
        <p:sp>
          <p:nvSpPr>
            <p:cNvPr id="37" name="TextBox 36"/>
            <p:cNvSpPr txBox="1"/>
            <p:nvPr/>
          </p:nvSpPr>
          <p:spPr>
            <a:xfrm>
              <a:off x="544784" y="3508491"/>
              <a:ext cx="660400" cy="1107996"/>
            </a:xfrm>
            <a:prstGeom prst="rect">
              <a:avLst/>
            </a:prstGeom>
            <a:noFill/>
          </p:spPr>
          <p:txBody>
            <a:bodyPr wrap="square" rtlCol="0">
              <a:spAutoFit/>
            </a:bodyPr>
            <a:lstStyle/>
            <a:p>
              <a:r>
                <a:rPr lang="en-US" sz="6600" dirty="0">
                  <a:latin typeface="+mj-lt"/>
                </a:rPr>
                <a:t>=</a:t>
              </a:r>
            </a:p>
          </p:txBody>
        </p:sp>
      </p:grpSp>
      <p:sp>
        <p:nvSpPr>
          <p:cNvPr id="4" name="TextBox 3"/>
          <p:cNvSpPr txBox="1"/>
          <p:nvPr/>
        </p:nvSpPr>
        <p:spPr>
          <a:xfrm>
            <a:off x="5444003" y="5085962"/>
            <a:ext cx="2124684" cy="276999"/>
          </a:xfrm>
          <a:prstGeom prst="rect">
            <a:avLst/>
          </a:prstGeom>
          <a:noFill/>
        </p:spPr>
        <p:txBody>
          <a:bodyPr wrap="none" rtlCol="0">
            <a:spAutoFit/>
          </a:bodyPr>
          <a:lstStyle/>
          <a:p>
            <a:pPr algn="r"/>
            <a:r>
              <a:rPr lang="en-US" sz="1200" b="0" dirty="0">
                <a:latin typeface="+mj-lt"/>
              </a:rPr>
              <a:t>Click image to play video</a:t>
            </a:r>
            <a:endParaRPr lang="en-SG" sz="1200" b="0" dirty="0">
              <a:latin typeface="+mj-lt"/>
            </a:endParaRPr>
          </a:p>
        </p:txBody>
      </p:sp>
    </p:spTree>
    <p:extLst>
      <p:ext uri="{BB962C8B-B14F-4D97-AF65-F5344CB8AC3E}">
        <p14:creationId xmlns:p14="http://schemas.microsoft.com/office/powerpoint/2010/main" val="212045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fill="hold" display="0">
                  <p:stCondLst>
                    <p:cond delay="indefinite"/>
                  </p:stCondLst>
                </p:cTn>
                <p:tgtEl>
                  <p:spTgt spid="30"/>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FOURIER SERIES REPRESENTATION OF SIGNALS</a:t>
            </a:r>
          </a:p>
        </p:txBody>
      </p:sp>
      <p:grpSp>
        <p:nvGrpSpPr>
          <p:cNvPr id="4" name="Group 3"/>
          <p:cNvGrpSpPr/>
          <p:nvPr/>
        </p:nvGrpSpPr>
        <p:grpSpPr>
          <a:xfrm>
            <a:off x="1335739" y="915902"/>
            <a:ext cx="1320801" cy="5550124"/>
            <a:chOff x="372655" y="994601"/>
            <a:chExt cx="1320801" cy="5550124"/>
          </a:xfrm>
        </p:grpSpPr>
        <mc:AlternateContent xmlns:mc="http://schemas.openxmlformats.org/markup-compatibility/2006" xmlns:a14="http://schemas.microsoft.com/office/drawing/2010/main">
          <mc:Choice Requires="a14">
            <p:sp>
              <p:nvSpPr>
                <p:cNvPr id="39" name="TextBox 38"/>
                <p:cNvSpPr txBox="1"/>
                <p:nvPr/>
              </p:nvSpPr>
              <p:spPr>
                <a:xfrm>
                  <a:off x="391861" y="994601"/>
                  <a:ext cx="1282393" cy="954107"/>
                </a:xfrm>
                <a:prstGeom prst="rect">
                  <a:avLst/>
                </a:prstGeom>
                <a:noFill/>
              </p:spPr>
              <p:txBody>
                <a:bodyPr wrap="square" rtlCol="0">
                  <a:spAutoFit/>
                </a:bodyPr>
                <a:lstStyle/>
                <a:p>
                  <a:pPr algn="ctr"/>
                  <a:r>
                    <a:rPr lang="en-US" sz="1400" b="0" dirty="0">
                      <a:latin typeface="+mj-lt"/>
                    </a:rPr>
                    <a:t>Individual</a:t>
                  </a:r>
                </a:p>
                <a:p>
                  <a:pPr algn="ctr"/>
                  <a:r>
                    <a:rPr lang="en-US" sz="1400" b="0" dirty="0">
                      <a:latin typeface="+mj-lt"/>
                    </a:rPr>
                    <a:t>Harmonics</a:t>
                  </a:r>
                </a:p>
                <a:p>
                  <a:pPr algn="ctr"/>
                  <a:r>
                    <a:rPr lang="en-US" sz="1400" b="0" dirty="0">
                      <a:latin typeface="+mj-lt"/>
                    </a:rPr>
                    <a:t>ω</a:t>
                  </a:r>
                  <a:r>
                    <a:rPr lang="en-US" sz="1400" b="0" baseline="-25000" dirty="0">
                      <a:latin typeface="+mj-lt"/>
                    </a:rPr>
                    <a:t>0</a:t>
                  </a:r>
                  <a:endParaRPr lang="en-US" sz="1400" b="0" dirty="0">
                    <a:latin typeface="+mj-lt"/>
                  </a:endParaRPr>
                </a:p>
                <a:p>
                  <a:pPr algn="ctr"/>
                  <a:r>
                    <a:rPr lang="en-US" sz="1400" b="0" dirty="0">
                      <a:latin typeface="+mj-lt"/>
                    </a:rPr>
                    <a:t>amp = 4/</a:t>
                  </a:r>
                  <a14:m>
                    <m:oMath xmlns:m="http://schemas.openxmlformats.org/officeDocument/2006/math">
                      <m:r>
                        <a:rPr lang="en-US" sz="1400" b="0" i="1" dirty="0" smtClean="0">
                          <a:latin typeface="Cambria Math" panose="02040503050406030204" pitchFamily="18" charset="0"/>
                        </a:rPr>
                        <m:t>𝜋</m:t>
                      </m:r>
                    </m:oMath>
                  </a14:m>
                  <a:endParaRPr lang="en-US" sz="1400" b="0" dirty="0">
                    <a:latin typeface="+mj-lt"/>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391861" y="994601"/>
                  <a:ext cx="1282393" cy="954107"/>
                </a:xfrm>
                <a:prstGeom prst="rect">
                  <a:avLst/>
                </a:prstGeom>
                <a:blipFill rotWithShape="0">
                  <a:blip r:embed="rId5"/>
                  <a:stretch>
                    <a:fillRect t="-1274" b="-573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391860" y="2729300"/>
                  <a:ext cx="1282393" cy="954107"/>
                </a:xfrm>
                <a:prstGeom prst="rect">
                  <a:avLst/>
                </a:prstGeom>
                <a:noFill/>
              </p:spPr>
              <p:txBody>
                <a:bodyPr wrap="square" rtlCol="0">
                  <a:spAutoFit/>
                </a:bodyPr>
                <a:lstStyle/>
                <a:p>
                  <a:pPr algn="ctr"/>
                  <a:r>
                    <a:rPr lang="en-US" sz="1400" b="0" dirty="0">
                      <a:latin typeface="+mj-lt"/>
                    </a:rPr>
                    <a:t>Individual</a:t>
                  </a:r>
                </a:p>
                <a:p>
                  <a:pPr algn="ctr"/>
                  <a:r>
                    <a:rPr lang="en-US" sz="1400" b="0" dirty="0">
                      <a:latin typeface="+mj-lt"/>
                    </a:rPr>
                    <a:t>Harmonics</a:t>
                  </a:r>
                </a:p>
                <a:p>
                  <a:pPr algn="ctr"/>
                  <a:r>
                    <a:rPr lang="en-US" sz="1400" b="0" dirty="0">
                      <a:latin typeface="+mj-lt"/>
                    </a:rPr>
                    <a:t>3ω</a:t>
                  </a:r>
                  <a:r>
                    <a:rPr lang="en-US" sz="1400" b="0" baseline="-25000" dirty="0">
                      <a:latin typeface="+mj-lt"/>
                    </a:rPr>
                    <a:t>0</a:t>
                  </a:r>
                  <a:endParaRPr lang="en-US" sz="1400" b="0" dirty="0">
                    <a:latin typeface="+mj-lt"/>
                  </a:endParaRPr>
                </a:p>
                <a:p>
                  <a:pPr algn="ctr"/>
                  <a:r>
                    <a:rPr lang="en-US" sz="1400" b="0" dirty="0">
                      <a:latin typeface="+mj-lt"/>
                    </a:rPr>
                    <a:t>amp = 4/3</a:t>
                  </a:r>
                  <a14:m>
                    <m:oMath xmlns:m="http://schemas.openxmlformats.org/officeDocument/2006/math">
                      <m:r>
                        <a:rPr lang="en-US" sz="1400" b="0" i="1" dirty="0" smtClean="0">
                          <a:latin typeface="Cambria Math" panose="02040503050406030204" pitchFamily="18" charset="0"/>
                        </a:rPr>
                        <m:t>𝜋</m:t>
                      </m:r>
                    </m:oMath>
                  </a14:m>
                  <a:endParaRPr lang="en-US" sz="1400" b="0" dirty="0">
                    <a:latin typeface="+mj-lt"/>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391860" y="2729300"/>
                  <a:ext cx="1282393" cy="954107"/>
                </a:xfrm>
                <a:prstGeom prst="rect">
                  <a:avLst/>
                </a:prstGeom>
                <a:blipFill rotWithShape="0">
                  <a:blip r:embed="rId6"/>
                  <a:stretch>
                    <a:fillRect l="-474" t="-1282" b="-5769"/>
                  </a:stretch>
                </a:blipFill>
              </p:spPr>
              <p:txBody>
                <a:bodyPr/>
                <a:lstStyle/>
                <a:p>
                  <a:r>
                    <a:rPr lang="en-SG">
                      <a:noFill/>
                    </a:rPr>
                    <a:t> </a:t>
                  </a:r>
                </a:p>
              </p:txBody>
            </p:sp>
          </mc:Fallback>
        </mc:AlternateContent>
        <p:sp>
          <p:nvSpPr>
            <p:cNvPr id="41" name="TextBox 40"/>
            <p:cNvSpPr txBox="1"/>
            <p:nvPr/>
          </p:nvSpPr>
          <p:spPr>
            <a:xfrm>
              <a:off x="372655" y="5806061"/>
              <a:ext cx="1320801" cy="738664"/>
            </a:xfrm>
            <a:prstGeom prst="rect">
              <a:avLst/>
            </a:prstGeom>
            <a:noFill/>
          </p:spPr>
          <p:txBody>
            <a:bodyPr wrap="square" rtlCol="0">
              <a:spAutoFit/>
            </a:bodyPr>
            <a:lstStyle/>
            <a:p>
              <a:pPr algn="ctr"/>
              <a:r>
                <a:rPr lang="en-US" sz="1400" b="0" dirty="0">
                  <a:latin typeface="+mj-lt"/>
                </a:rPr>
                <a:t>Combined</a:t>
              </a:r>
            </a:p>
            <a:p>
              <a:pPr algn="ctr"/>
              <a:r>
                <a:rPr lang="en-US" sz="1400" b="0" dirty="0">
                  <a:latin typeface="+mj-lt"/>
                </a:rPr>
                <a:t>Harmonics</a:t>
              </a:r>
            </a:p>
            <a:p>
              <a:pPr algn="ctr"/>
              <a:r>
                <a:rPr lang="en-US" sz="1400" b="0" dirty="0">
                  <a:latin typeface="+mj-lt"/>
                </a:rPr>
                <a:t>ω</a:t>
              </a:r>
              <a:r>
                <a:rPr lang="en-US" sz="1400" b="0" baseline="-25000" dirty="0">
                  <a:latin typeface="+mj-lt"/>
                </a:rPr>
                <a:t>0</a:t>
              </a:r>
              <a:r>
                <a:rPr lang="en-US" sz="1400" b="0" dirty="0">
                  <a:latin typeface="+mj-lt"/>
                </a:rPr>
                <a:t>, 3ω</a:t>
              </a:r>
              <a:r>
                <a:rPr lang="en-US" sz="1400" b="0" baseline="-25000" dirty="0">
                  <a:latin typeface="+mj-lt"/>
                </a:rPr>
                <a:t>0,</a:t>
              </a:r>
              <a:r>
                <a:rPr lang="en-US" sz="1400" b="0" dirty="0"/>
                <a:t> </a:t>
              </a:r>
              <a:r>
                <a:rPr lang="en-US" sz="1400" b="0" dirty="0">
                  <a:latin typeface="+mj-lt"/>
                </a:rPr>
                <a:t>5ω</a:t>
              </a:r>
              <a:r>
                <a:rPr lang="en-US" sz="1400" b="0" baseline="-25000" dirty="0">
                  <a:latin typeface="+mj-lt"/>
                </a:rPr>
                <a:t>0 </a:t>
              </a:r>
              <a:endParaRPr lang="en-US" sz="1400" b="0" dirty="0">
                <a:latin typeface="+mj-lt"/>
              </a:endParaRPr>
            </a:p>
          </p:txBody>
        </p:sp>
        <mc:AlternateContent xmlns:mc="http://schemas.openxmlformats.org/markup-compatibility/2006" xmlns:a14="http://schemas.microsoft.com/office/drawing/2010/main">
          <mc:Choice Requires="a14">
            <p:sp>
              <p:nvSpPr>
                <p:cNvPr id="44" name="TextBox 43"/>
                <p:cNvSpPr txBox="1"/>
                <p:nvPr/>
              </p:nvSpPr>
              <p:spPr>
                <a:xfrm>
                  <a:off x="386226" y="4415732"/>
                  <a:ext cx="1282393" cy="954107"/>
                </a:xfrm>
                <a:prstGeom prst="rect">
                  <a:avLst/>
                </a:prstGeom>
                <a:noFill/>
              </p:spPr>
              <p:txBody>
                <a:bodyPr wrap="square" rtlCol="0">
                  <a:spAutoFit/>
                </a:bodyPr>
                <a:lstStyle/>
                <a:p>
                  <a:pPr algn="ctr"/>
                  <a:r>
                    <a:rPr lang="en-US" sz="1400" b="0" dirty="0">
                      <a:latin typeface="+mj-lt"/>
                    </a:rPr>
                    <a:t>Individual</a:t>
                  </a:r>
                </a:p>
                <a:p>
                  <a:pPr algn="ctr"/>
                  <a:r>
                    <a:rPr lang="en-US" sz="1400" b="0" dirty="0">
                      <a:latin typeface="+mj-lt"/>
                    </a:rPr>
                    <a:t>Harmonics</a:t>
                  </a:r>
                </a:p>
                <a:p>
                  <a:pPr algn="ctr"/>
                  <a:r>
                    <a:rPr lang="en-US" sz="1400" b="0" dirty="0">
                      <a:latin typeface="+mj-lt"/>
                    </a:rPr>
                    <a:t>5ω</a:t>
                  </a:r>
                  <a:r>
                    <a:rPr lang="en-US" sz="1400" b="0" baseline="-25000" dirty="0">
                      <a:latin typeface="+mj-lt"/>
                    </a:rPr>
                    <a:t>0</a:t>
                  </a:r>
                  <a:endParaRPr lang="en-US" sz="1400" b="0" dirty="0">
                    <a:latin typeface="+mj-lt"/>
                  </a:endParaRPr>
                </a:p>
                <a:p>
                  <a:pPr algn="ctr"/>
                  <a:r>
                    <a:rPr lang="en-US" sz="1400" b="0" dirty="0">
                      <a:latin typeface="+mj-lt"/>
                    </a:rPr>
                    <a:t>amp = 4/5</a:t>
                  </a:r>
                  <a14:m>
                    <m:oMath xmlns:m="http://schemas.openxmlformats.org/officeDocument/2006/math">
                      <m:r>
                        <a:rPr lang="en-US" sz="1400" b="0" i="1" dirty="0" smtClean="0">
                          <a:latin typeface="Cambria Math" panose="02040503050406030204" pitchFamily="18" charset="0"/>
                        </a:rPr>
                        <m:t>𝜋</m:t>
                      </m:r>
                    </m:oMath>
                  </a14:m>
                  <a:endParaRPr lang="en-US" sz="1400" b="0" dirty="0">
                    <a:latin typeface="+mj-lt"/>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86226" y="4415732"/>
                  <a:ext cx="1282393" cy="954107"/>
                </a:xfrm>
                <a:prstGeom prst="rect">
                  <a:avLst/>
                </a:prstGeom>
                <a:blipFill rotWithShape="0">
                  <a:blip r:embed="rId7"/>
                  <a:stretch>
                    <a:fillRect l="-474" t="-637" b="-5732"/>
                  </a:stretch>
                </a:blipFill>
              </p:spPr>
              <p:txBody>
                <a:bodyPr/>
                <a:lstStyle/>
                <a:p>
                  <a:r>
                    <a:rPr lang="en-SG">
                      <a:noFill/>
                    </a:rPr>
                    <a:t> </a:t>
                  </a:r>
                </a:p>
              </p:txBody>
            </p:sp>
          </mc:Fallback>
        </mc:AlternateContent>
        <p:sp>
          <p:nvSpPr>
            <p:cNvPr id="46" name="TextBox 45"/>
            <p:cNvSpPr txBox="1"/>
            <p:nvPr/>
          </p:nvSpPr>
          <p:spPr>
            <a:xfrm>
              <a:off x="546445" y="1780527"/>
              <a:ext cx="660400" cy="1107996"/>
            </a:xfrm>
            <a:prstGeom prst="rect">
              <a:avLst/>
            </a:prstGeom>
            <a:noFill/>
          </p:spPr>
          <p:txBody>
            <a:bodyPr wrap="square" rtlCol="0">
              <a:spAutoFit/>
            </a:bodyPr>
            <a:lstStyle/>
            <a:p>
              <a:r>
                <a:rPr lang="en-US" sz="6600" dirty="0">
                  <a:latin typeface="+mj-lt"/>
                </a:rPr>
                <a:t>+</a:t>
              </a:r>
            </a:p>
          </p:txBody>
        </p:sp>
        <p:sp>
          <p:nvSpPr>
            <p:cNvPr id="47" name="TextBox 46"/>
            <p:cNvSpPr txBox="1"/>
            <p:nvPr/>
          </p:nvSpPr>
          <p:spPr>
            <a:xfrm>
              <a:off x="544784" y="4994168"/>
              <a:ext cx="660400" cy="1107996"/>
            </a:xfrm>
            <a:prstGeom prst="rect">
              <a:avLst/>
            </a:prstGeom>
            <a:noFill/>
          </p:spPr>
          <p:txBody>
            <a:bodyPr wrap="square" rtlCol="0">
              <a:spAutoFit/>
            </a:bodyPr>
            <a:lstStyle/>
            <a:p>
              <a:r>
                <a:rPr lang="en-US" sz="6600" dirty="0">
                  <a:latin typeface="+mj-lt"/>
                </a:rPr>
                <a:t>=</a:t>
              </a:r>
            </a:p>
          </p:txBody>
        </p:sp>
        <p:sp>
          <p:nvSpPr>
            <p:cNvPr id="50" name="TextBox 49"/>
            <p:cNvSpPr txBox="1"/>
            <p:nvPr/>
          </p:nvSpPr>
          <p:spPr>
            <a:xfrm>
              <a:off x="550639" y="3466959"/>
              <a:ext cx="660400" cy="1107996"/>
            </a:xfrm>
            <a:prstGeom prst="rect">
              <a:avLst/>
            </a:prstGeom>
            <a:noFill/>
          </p:spPr>
          <p:txBody>
            <a:bodyPr wrap="square" rtlCol="0">
              <a:spAutoFit/>
            </a:bodyPr>
            <a:lstStyle/>
            <a:p>
              <a:r>
                <a:rPr lang="en-US" sz="6600" dirty="0">
                  <a:latin typeface="+mj-lt"/>
                </a:rPr>
                <a:t>+</a:t>
              </a:r>
            </a:p>
          </p:txBody>
        </p:sp>
      </p:grpSp>
      <p:pic>
        <p:nvPicPr>
          <p:cNvPr id="8" name="15S1_MA2011_A2D_Cai(Fourier_Series 4 Rows)_V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085259" y="908050"/>
            <a:ext cx="4483428" cy="5560841"/>
          </a:xfrm>
          <a:prstGeom prst="rect">
            <a:avLst/>
          </a:prstGeom>
        </p:spPr>
      </p:pic>
      <p:sp>
        <p:nvSpPr>
          <p:cNvPr id="35" name="TextBox 34"/>
          <p:cNvSpPr txBox="1"/>
          <p:nvPr/>
        </p:nvSpPr>
        <p:spPr>
          <a:xfrm>
            <a:off x="7568687" y="6007226"/>
            <a:ext cx="1253612" cy="461665"/>
          </a:xfrm>
          <a:prstGeom prst="rect">
            <a:avLst/>
          </a:prstGeom>
          <a:noFill/>
        </p:spPr>
        <p:txBody>
          <a:bodyPr wrap="square" rtlCol="0">
            <a:spAutoFit/>
          </a:bodyPr>
          <a:lstStyle/>
          <a:p>
            <a:r>
              <a:rPr lang="en-US" sz="1200" b="0" dirty="0">
                <a:latin typeface="+mj-lt"/>
              </a:rPr>
              <a:t>Click image to play video</a:t>
            </a:r>
            <a:endParaRPr lang="en-SG" sz="1200" b="0" dirty="0">
              <a:latin typeface="+mj-lt"/>
            </a:endParaRPr>
          </a:p>
        </p:txBody>
      </p:sp>
    </p:spTree>
    <p:extLst>
      <p:ext uri="{BB962C8B-B14F-4D97-AF65-F5344CB8AC3E}">
        <p14:creationId xmlns:p14="http://schemas.microsoft.com/office/powerpoint/2010/main" val="303056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599113" y="2255307"/>
            <a:ext cx="3753518" cy="1681997"/>
            <a:chOff x="-2083621" y="2523157"/>
            <a:chExt cx="2668682" cy="1195868"/>
          </a:xfrm>
        </p:grpSpPr>
        <p:grpSp>
          <p:nvGrpSpPr>
            <p:cNvPr id="67" name="Group 66"/>
            <p:cNvGrpSpPr/>
            <p:nvPr/>
          </p:nvGrpSpPr>
          <p:grpSpPr>
            <a:xfrm>
              <a:off x="-2078764" y="2523157"/>
              <a:ext cx="2663825" cy="600075"/>
              <a:chOff x="3419475" y="1295400"/>
              <a:chExt cx="2663825" cy="600075"/>
            </a:xfrm>
          </p:grpSpPr>
          <p:cxnSp>
            <p:nvCxnSpPr>
              <p:cNvPr id="84" name="Straight Arrow Connector 83"/>
              <p:cNvCxnSpPr/>
              <p:nvPr/>
            </p:nvCxnSpPr>
            <p:spPr>
              <a:xfrm flipV="1">
                <a:off x="3419475" y="1295400"/>
                <a:ext cx="0" cy="6000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3419475" y="1895475"/>
                <a:ext cx="266382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1" name="TextBox 70"/>
                <p:cNvSpPr txBox="1"/>
                <p:nvPr/>
              </p:nvSpPr>
              <p:spPr>
                <a:xfrm>
                  <a:off x="-1589814" y="3549668"/>
                  <a:ext cx="122167" cy="1693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𝑇</m:t>
                        </m:r>
                      </m:oMath>
                    </m:oMathPara>
                  </a14:m>
                  <a:endParaRPr lang="en-SG" sz="800" b="0" dirty="0"/>
                </a:p>
              </p:txBody>
            </p:sp>
          </mc:Choice>
          <mc:Fallback xmlns="">
            <p:sp>
              <p:nvSpPr>
                <p:cNvPr id="28" name="TextBox 27"/>
                <p:cNvSpPr txBox="1">
                  <a:spLocks noRot="1" noChangeAspect="1" noMove="1" noResize="1" noEditPoints="1" noAdjustHandles="1" noChangeArrowheads="1" noChangeShapeType="1" noTextEdit="1"/>
                </p:cNvSpPr>
                <p:nvPr/>
              </p:nvSpPr>
              <p:spPr>
                <a:xfrm>
                  <a:off x="-1589814" y="3549668"/>
                  <a:ext cx="122167" cy="169357"/>
                </a:xfrm>
                <a:prstGeom prst="rect">
                  <a:avLst/>
                </a:prstGeom>
                <a:blipFill rotWithShape="0">
                  <a:blip r:embed="rId29"/>
                  <a:stretch>
                    <a:fillRect l="-20000" r="-26667"/>
                  </a:stretch>
                </a:blipFill>
              </p:spPr>
              <p:txBody>
                <a:bodyPr/>
                <a:lstStyle/>
                <a:p>
                  <a:r>
                    <a:rPr lang="en-SG">
                      <a:noFill/>
                    </a:rPr>
                    <a:t> </a:t>
                  </a:r>
                </a:p>
              </p:txBody>
            </p:sp>
          </mc:Fallback>
        </mc:AlternateContent>
        <p:cxnSp>
          <p:nvCxnSpPr>
            <p:cNvPr id="72" name="Straight Connector 71"/>
            <p:cNvCxnSpPr/>
            <p:nvPr/>
          </p:nvCxnSpPr>
          <p:spPr>
            <a:xfrm>
              <a:off x="-2083621" y="2753945"/>
              <a:ext cx="61111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1483910" y="2753946"/>
              <a:ext cx="0" cy="7629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489466" y="3504070"/>
              <a:ext cx="60562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883837" y="2753945"/>
              <a:ext cx="0" cy="7629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898153" y="2753945"/>
              <a:ext cx="60840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02809" y="2753946"/>
              <a:ext cx="0" cy="7629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02809" y="3504449"/>
              <a:ext cx="57864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275834" y="3123232"/>
              <a:ext cx="0" cy="393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1" idx="1"/>
            </p:cNvCxnSpPr>
            <p:nvPr/>
          </p:nvCxnSpPr>
          <p:spPr>
            <a:xfrm flipH="1" flipV="1">
              <a:off x="-2078763" y="3618918"/>
              <a:ext cx="488949" cy="1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1" idx="3"/>
            </p:cNvCxnSpPr>
            <p:nvPr/>
          </p:nvCxnSpPr>
          <p:spPr>
            <a:xfrm flipV="1">
              <a:off x="-1467647" y="3618918"/>
              <a:ext cx="546506" cy="1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26239" y="3549668"/>
              <a:ext cx="0" cy="138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078764" y="3549668"/>
              <a:ext cx="0" cy="138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z="2200" dirty="0"/>
              <a:t>FOURIER SERIES REPRESENTATION OF SIGNALS</a:t>
            </a:r>
          </a:p>
        </p:txBody>
      </p:sp>
      <p:sp>
        <p:nvSpPr>
          <p:cNvPr id="5" name="TextBox 4"/>
          <p:cNvSpPr txBox="1"/>
          <p:nvPr/>
        </p:nvSpPr>
        <p:spPr>
          <a:xfrm>
            <a:off x="288000" y="720000"/>
            <a:ext cx="8563900" cy="1338828"/>
          </a:xfrm>
          <a:prstGeom prst="rect">
            <a:avLst/>
          </a:prstGeom>
          <a:noFill/>
        </p:spPr>
        <p:txBody>
          <a:bodyPr wrap="square" rtlCol="0">
            <a:spAutoFit/>
          </a:bodyPr>
          <a:lstStyle/>
          <a:p>
            <a:pPr algn="just">
              <a:lnSpc>
                <a:spcPct val="150000"/>
              </a:lnSpc>
            </a:pPr>
            <a:r>
              <a:rPr lang="en-US" sz="1800" dirty="0">
                <a:latin typeface="+mj-lt"/>
              </a:rPr>
              <a:t>Plotting spectrum</a:t>
            </a:r>
          </a:p>
          <a:p>
            <a:pPr algn="just">
              <a:lnSpc>
                <a:spcPct val="150000"/>
              </a:lnSpc>
            </a:pPr>
            <a:r>
              <a:rPr lang="en-US" sz="1800" b="0" dirty="0">
                <a:latin typeface="+mj-lt"/>
              </a:rPr>
              <a:t>When plotting spectrum for a signal represented by a Fourier series, use single-amplitude by equation (5),</a:t>
            </a:r>
          </a:p>
        </p:txBody>
      </p:sp>
      <p:grpSp>
        <p:nvGrpSpPr>
          <p:cNvPr id="49" name="Group 48"/>
          <p:cNvGrpSpPr/>
          <p:nvPr/>
        </p:nvGrpSpPr>
        <p:grpSpPr>
          <a:xfrm>
            <a:off x="1500513" y="2057305"/>
            <a:ext cx="3503287" cy="1427188"/>
            <a:chOff x="11483401" y="2286000"/>
            <a:chExt cx="3503287" cy="1427188"/>
          </a:xfrm>
        </p:grpSpPr>
        <p:sp>
          <p:nvSpPr>
            <p:cNvPr id="44" name="TextBox 43"/>
            <p:cNvSpPr txBox="1"/>
            <p:nvPr/>
          </p:nvSpPr>
          <p:spPr>
            <a:xfrm>
              <a:off x="11483401" y="2286000"/>
              <a:ext cx="718820" cy="307777"/>
            </a:xfrm>
            <a:prstGeom prst="rect">
              <a:avLst/>
            </a:prstGeom>
            <a:noFill/>
          </p:spPr>
          <p:txBody>
            <a:bodyPr wrap="square" rtlCol="0">
              <a:spAutoFit/>
            </a:bodyPr>
            <a:lstStyle/>
            <a:p>
              <a:pPr algn="ctr"/>
              <a:r>
                <a:rPr lang="en-US" sz="1400" b="0" dirty="0">
                  <a:latin typeface="+mj-lt"/>
                </a:rPr>
                <a:t>signal</a:t>
              </a:r>
              <a:endParaRPr lang="en-SG" sz="1400" b="0" dirty="0">
                <a:latin typeface="+mj-lt"/>
              </a:endParaRPr>
            </a:p>
          </p:txBody>
        </p:sp>
        <p:sp>
          <p:nvSpPr>
            <p:cNvPr id="50" name="TextBox 49"/>
            <p:cNvSpPr txBox="1"/>
            <p:nvPr/>
          </p:nvSpPr>
          <p:spPr>
            <a:xfrm>
              <a:off x="14120615" y="2686964"/>
              <a:ext cx="866073" cy="523220"/>
            </a:xfrm>
            <a:prstGeom prst="rect">
              <a:avLst/>
            </a:prstGeom>
            <a:noFill/>
          </p:spPr>
          <p:txBody>
            <a:bodyPr wrap="square" rtlCol="0">
              <a:spAutoFit/>
            </a:bodyPr>
            <a:lstStyle/>
            <a:p>
              <a:pPr algn="ctr"/>
              <a:r>
                <a:rPr lang="en-US" sz="1400" b="0" dirty="0">
                  <a:latin typeface="+mj-lt"/>
                </a:rPr>
                <a:t>time domain</a:t>
              </a:r>
              <a:endParaRPr lang="en-SG" sz="1400" b="0" dirty="0">
                <a:latin typeface="+mj-lt"/>
              </a:endParaRPr>
            </a:p>
          </p:txBody>
        </p:sp>
        <p:sp>
          <p:nvSpPr>
            <p:cNvPr id="51" name="TextBox 50"/>
            <p:cNvSpPr txBox="1"/>
            <p:nvPr/>
          </p:nvSpPr>
          <p:spPr>
            <a:xfrm>
              <a:off x="14040593" y="3405411"/>
              <a:ext cx="866073" cy="307777"/>
            </a:xfrm>
            <a:prstGeom prst="rect">
              <a:avLst/>
            </a:prstGeom>
            <a:noFill/>
          </p:spPr>
          <p:txBody>
            <a:bodyPr wrap="square" rtlCol="0">
              <a:spAutoFit/>
            </a:bodyPr>
            <a:lstStyle/>
            <a:p>
              <a:pPr algn="ctr"/>
              <a:r>
                <a:rPr lang="en-US" sz="1400" b="0" dirty="0">
                  <a:latin typeface="+mj-lt"/>
                </a:rPr>
                <a:t>time</a:t>
              </a:r>
              <a:endParaRPr lang="en-SG" sz="1400" b="0" dirty="0">
                <a:latin typeface="+mj-lt"/>
              </a:endParaRPr>
            </a:p>
          </p:txBody>
        </p:sp>
      </p:grpSp>
      <p:grpSp>
        <p:nvGrpSpPr>
          <p:cNvPr id="131" name="Group 130"/>
          <p:cNvGrpSpPr/>
          <p:nvPr/>
        </p:nvGrpSpPr>
        <p:grpSpPr>
          <a:xfrm>
            <a:off x="159379" y="4199486"/>
            <a:ext cx="6593433" cy="2294784"/>
            <a:chOff x="1258347" y="3937136"/>
            <a:chExt cx="6593433" cy="2294784"/>
          </a:xfrm>
        </p:grpSpPr>
        <p:cxnSp>
          <p:nvCxnSpPr>
            <p:cNvPr id="59" name="Straight Arrow Connector 58"/>
            <p:cNvCxnSpPr/>
            <p:nvPr/>
          </p:nvCxnSpPr>
          <p:spPr>
            <a:xfrm>
              <a:off x="2164080" y="5897880"/>
              <a:ext cx="50139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141872" y="4605816"/>
              <a:ext cx="1076470" cy="307777"/>
            </a:xfrm>
            <a:prstGeom prst="rect">
              <a:avLst/>
            </a:prstGeom>
            <a:noFill/>
          </p:spPr>
          <p:txBody>
            <a:bodyPr wrap="square" rtlCol="0">
              <a:spAutoFit/>
            </a:bodyPr>
            <a:lstStyle/>
            <a:p>
              <a:pPr algn="ctr"/>
              <a:r>
                <a:rPr lang="en-US" sz="1400" b="0" dirty="0">
                  <a:latin typeface="+mj-lt"/>
                </a:rPr>
                <a:t>spectrum</a:t>
              </a:r>
              <a:endParaRPr lang="en-SG" sz="1400" b="0" dirty="0">
                <a:latin typeface="+mj-lt"/>
              </a:endParaRPr>
            </a:p>
          </p:txBody>
        </p:sp>
        <p:sp>
          <p:nvSpPr>
            <p:cNvPr id="66" name="TextBox 65"/>
            <p:cNvSpPr txBox="1"/>
            <p:nvPr/>
          </p:nvSpPr>
          <p:spPr>
            <a:xfrm>
              <a:off x="6724030" y="5924143"/>
              <a:ext cx="1127750" cy="307777"/>
            </a:xfrm>
            <a:prstGeom prst="rect">
              <a:avLst/>
            </a:prstGeom>
            <a:noFill/>
          </p:spPr>
          <p:txBody>
            <a:bodyPr wrap="square" rtlCol="0">
              <a:spAutoFit/>
            </a:bodyPr>
            <a:lstStyle/>
            <a:p>
              <a:pPr algn="ctr"/>
              <a:r>
                <a:rPr lang="en-US" sz="1400" b="0" dirty="0">
                  <a:latin typeface="+mj-lt"/>
                </a:rPr>
                <a:t>frequency</a:t>
              </a:r>
              <a:endParaRPr lang="en-SG" sz="1400" b="0" dirty="0">
                <a:latin typeface="+mj-lt"/>
              </a:endParaRPr>
            </a:p>
          </p:txBody>
        </p:sp>
        <p:cxnSp>
          <p:nvCxnSpPr>
            <p:cNvPr id="90" name="Straight Arrow Connector 89"/>
            <p:cNvCxnSpPr/>
            <p:nvPr/>
          </p:nvCxnSpPr>
          <p:spPr>
            <a:xfrm flipV="1">
              <a:off x="2171541" y="3937136"/>
              <a:ext cx="0" cy="1959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555551" y="5195753"/>
              <a:ext cx="1165544" cy="523220"/>
            </a:xfrm>
            <a:prstGeom prst="rect">
              <a:avLst/>
            </a:prstGeom>
            <a:noFill/>
          </p:spPr>
          <p:txBody>
            <a:bodyPr wrap="square" rtlCol="0">
              <a:spAutoFit/>
            </a:bodyPr>
            <a:lstStyle/>
            <a:p>
              <a:pPr algn="ctr"/>
              <a:r>
                <a:rPr lang="en-US" sz="1400" b="0" dirty="0">
                  <a:latin typeface="+mj-lt"/>
                </a:rPr>
                <a:t>frequency domain</a:t>
              </a:r>
              <a:endParaRPr lang="en-SG" sz="1400" b="0" dirty="0">
                <a:latin typeface="+mj-lt"/>
              </a:endParaRPr>
            </a:p>
          </p:txBody>
        </p:sp>
        <p:sp>
          <p:nvSpPr>
            <p:cNvPr id="98" name="TextBox 97"/>
            <p:cNvSpPr txBox="1"/>
            <p:nvPr/>
          </p:nvSpPr>
          <p:spPr>
            <a:xfrm rot="16200000">
              <a:off x="874001" y="4673683"/>
              <a:ext cx="1076470" cy="307777"/>
            </a:xfrm>
            <a:prstGeom prst="rect">
              <a:avLst/>
            </a:prstGeom>
            <a:noFill/>
          </p:spPr>
          <p:txBody>
            <a:bodyPr wrap="square" rtlCol="0">
              <a:spAutoFit/>
            </a:bodyPr>
            <a:lstStyle/>
            <a:p>
              <a:pPr algn="ctr"/>
              <a:r>
                <a:rPr lang="en-US" sz="1400" b="0" dirty="0">
                  <a:latin typeface="+mj-lt"/>
                </a:rPr>
                <a:t>amplitude</a:t>
              </a:r>
              <a:endParaRPr lang="en-SG" sz="1400" b="0" dirty="0">
                <a:latin typeface="+mj-lt"/>
              </a:endParaRPr>
            </a:p>
          </p:txBody>
        </p:sp>
        <p:sp>
          <p:nvSpPr>
            <p:cNvPr id="99" name="TextBox 98"/>
            <p:cNvSpPr txBox="1"/>
            <p:nvPr/>
          </p:nvSpPr>
          <p:spPr>
            <a:xfrm>
              <a:off x="1681784" y="4210506"/>
              <a:ext cx="499344" cy="307777"/>
            </a:xfrm>
            <a:prstGeom prst="rect">
              <a:avLst/>
            </a:prstGeom>
            <a:noFill/>
          </p:spPr>
          <p:txBody>
            <a:bodyPr wrap="square" rtlCol="0">
              <a:spAutoFit/>
            </a:bodyPr>
            <a:lstStyle/>
            <a:p>
              <a:pPr algn="r"/>
              <a:r>
                <a:rPr lang="en-US" sz="1400" b="0" dirty="0">
                  <a:latin typeface="+mj-lt"/>
                </a:rPr>
                <a:t>1.5</a:t>
              </a:r>
              <a:endParaRPr lang="en-SG" sz="1400" b="0" dirty="0">
                <a:latin typeface="+mj-lt"/>
              </a:endParaRPr>
            </a:p>
          </p:txBody>
        </p:sp>
        <mc:AlternateContent xmlns:mc="http://schemas.openxmlformats.org/markup-compatibility/2006" xmlns:a14="http://schemas.microsoft.com/office/drawing/2010/main">
          <mc:Choice Requires="a14">
            <p:sp>
              <p:nvSpPr>
                <p:cNvPr id="100" name="TextBox 99"/>
                <p:cNvSpPr txBox="1"/>
                <p:nvPr/>
              </p:nvSpPr>
              <p:spPr>
                <a:xfrm>
                  <a:off x="1681784" y="4601545"/>
                  <a:ext cx="499344" cy="307777"/>
                </a:xfrm>
                <a:prstGeom prst="rect">
                  <a:avLst/>
                </a:prstGeom>
                <a:noFill/>
              </p:spPr>
              <p:txBody>
                <a:bodyPr wrap="square" rtlCol="0">
                  <a:spAutoFit/>
                </a:bodyPr>
                <a:lstStyle/>
                <a:p>
                  <a:pPr algn="r"/>
                  <a:r>
                    <a:rPr lang="en-US" sz="1400" b="0" dirty="0">
                      <a:latin typeface="+mj-lt"/>
                    </a:rPr>
                    <a:t>4/</a:t>
                  </a:r>
                  <a14:m>
                    <m:oMath xmlns:m="http://schemas.openxmlformats.org/officeDocument/2006/math">
                      <m:r>
                        <a:rPr lang="en-US" sz="1400" b="0" i="1" smtClean="0">
                          <a:latin typeface="Cambria Math" panose="02040503050406030204" pitchFamily="18" charset="0"/>
                          <a:ea typeface="Cambria Math" panose="02040503050406030204" pitchFamily="18" charset="0"/>
                        </a:rPr>
                        <m:t>𝜋</m:t>
                      </m:r>
                    </m:oMath>
                  </a14:m>
                  <a:endParaRPr lang="en-SG" sz="1400" b="0" dirty="0">
                    <a:latin typeface="+mj-lt"/>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1681784" y="4601545"/>
                  <a:ext cx="499344" cy="307777"/>
                </a:xfrm>
                <a:prstGeom prst="rect">
                  <a:avLst/>
                </a:prstGeom>
                <a:blipFill rotWithShape="0">
                  <a:blip r:embed="rId3"/>
                  <a:stretch>
                    <a:fillRect t="-4000" b="-200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1386840" y="5317257"/>
                  <a:ext cx="794288" cy="307777"/>
                </a:xfrm>
                <a:prstGeom prst="rect">
                  <a:avLst/>
                </a:prstGeom>
                <a:noFill/>
              </p:spPr>
              <p:txBody>
                <a:bodyPr wrap="square" rtlCol="0">
                  <a:spAutoFit/>
                </a:bodyPr>
                <a:lstStyle/>
                <a:p>
                  <a:pPr algn="r"/>
                  <a:r>
                    <a:rPr lang="en-US" sz="1400" b="0" dirty="0">
                      <a:latin typeface="+mj-lt"/>
                    </a:rPr>
                    <a:t>4/</a:t>
                  </a:r>
                  <a14:m>
                    <m:oMath xmlns:m="http://schemas.openxmlformats.org/officeDocument/2006/math">
                      <m:r>
                        <a:rPr lang="en-US" sz="1400" b="0" i="0" smtClean="0">
                          <a:latin typeface="Cambria Math" panose="02040503050406030204" pitchFamily="18" charset="0"/>
                          <a:ea typeface="Cambria Math" panose="02040503050406030204" pitchFamily="18" charset="0"/>
                        </a:rPr>
                        <m:t>(3</m:t>
                      </m:r>
                      <m:r>
                        <a:rPr lang="en-US" sz="1400" b="0" i="1" smtClean="0">
                          <a:latin typeface="Cambria Math" panose="02040503050406030204" pitchFamily="18" charset="0"/>
                          <a:ea typeface="Cambria Math" panose="02040503050406030204" pitchFamily="18" charset="0"/>
                        </a:rPr>
                        <m:t>𝜋</m:t>
                      </m:r>
                      <m:r>
                        <a:rPr lang="en-US" sz="1400" b="0" i="1" smtClean="0">
                          <a:latin typeface="Cambria Math" panose="02040503050406030204" pitchFamily="18" charset="0"/>
                          <a:ea typeface="Cambria Math" panose="02040503050406030204" pitchFamily="18" charset="0"/>
                        </a:rPr>
                        <m:t>)</m:t>
                      </m:r>
                    </m:oMath>
                  </a14:m>
                  <a:endParaRPr lang="en-SG" sz="1400" b="0" dirty="0">
                    <a:latin typeface="+mj-lt"/>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1386840" y="5317257"/>
                  <a:ext cx="794288" cy="307777"/>
                </a:xfrm>
                <a:prstGeom prst="rect">
                  <a:avLst/>
                </a:prstGeom>
                <a:blipFill rotWithShape="0">
                  <a:blip r:embed="rId4"/>
                  <a:stretch>
                    <a:fillRect t="-1961" b="-19608"/>
                  </a:stretch>
                </a:blipFill>
              </p:spPr>
              <p:txBody>
                <a:bodyPr/>
                <a:lstStyle/>
                <a:p>
                  <a:r>
                    <a:rPr lang="en-SG">
                      <a:noFill/>
                    </a:rPr>
                    <a:t> </a:t>
                  </a:r>
                </a:p>
              </p:txBody>
            </p:sp>
          </mc:Fallback>
        </mc:AlternateContent>
        <p:sp>
          <p:nvSpPr>
            <p:cNvPr id="102" name="TextBox 101"/>
            <p:cNvSpPr txBox="1"/>
            <p:nvPr/>
          </p:nvSpPr>
          <p:spPr>
            <a:xfrm>
              <a:off x="2054413" y="5904745"/>
              <a:ext cx="291368" cy="307777"/>
            </a:xfrm>
            <a:prstGeom prst="rect">
              <a:avLst/>
            </a:prstGeom>
            <a:noFill/>
          </p:spPr>
          <p:txBody>
            <a:bodyPr wrap="square" rtlCol="0">
              <a:spAutoFit/>
            </a:bodyPr>
            <a:lstStyle/>
            <a:p>
              <a:pPr algn="ctr"/>
              <a:r>
                <a:rPr lang="en-US" sz="1400" b="0" dirty="0">
                  <a:latin typeface="+mj-lt"/>
                </a:rPr>
                <a:t>0</a:t>
              </a:r>
              <a:endParaRPr lang="en-SG" sz="1400" b="0" dirty="0">
                <a:latin typeface="+mj-lt"/>
              </a:endParaRPr>
            </a:p>
          </p:txBody>
        </p:sp>
        <mc:AlternateContent xmlns:mc="http://schemas.openxmlformats.org/markup-compatibility/2006" xmlns:a14="http://schemas.microsoft.com/office/drawing/2010/main">
          <mc:Choice Requires="a14">
            <p:sp>
              <p:nvSpPr>
                <p:cNvPr id="103" name="TextBox 102"/>
                <p:cNvSpPr txBox="1"/>
                <p:nvPr/>
              </p:nvSpPr>
              <p:spPr>
                <a:xfrm>
                  <a:off x="2432197" y="5904745"/>
                  <a:ext cx="29136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latin typeface="+mj-lt"/>
                  </a:endParaRPr>
                </a:p>
              </p:txBody>
            </p:sp>
          </mc:Choice>
          <mc:Fallback xmlns="">
            <p:sp>
              <p:nvSpPr>
                <p:cNvPr id="103" name="TextBox 102"/>
                <p:cNvSpPr txBox="1">
                  <a:spLocks noRot="1" noChangeAspect="1" noMove="1" noResize="1" noEditPoints="1" noAdjustHandles="1" noChangeArrowheads="1" noChangeShapeType="1" noTextEdit="1"/>
                </p:cNvSpPr>
                <p:nvPr/>
              </p:nvSpPr>
              <p:spPr>
                <a:xfrm>
                  <a:off x="2432197" y="5904745"/>
                  <a:ext cx="291368" cy="307777"/>
                </a:xfrm>
                <a:prstGeom prst="rect">
                  <a:avLst/>
                </a:prstGeom>
                <a:blipFill rotWithShape="0">
                  <a:blip r:embed="rId5"/>
                  <a:stretch>
                    <a:fillRect l="-125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3071183" y="5904745"/>
                  <a:ext cx="291368"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US" sz="1400" b="0" i="1" smtClean="0">
                                <a:latin typeface="Cambria Math" panose="02040503050406030204" pitchFamily="18" charset="0"/>
                              </a:rPr>
                              <m:t>3</m:t>
                            </m:r>
                            <m:r>
                              <a:rPr lang="en-SG"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latin typeface="+mj-lt"/>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3071183" y="5904745"/>
                  <a:ext cx="291368" cy="307777"/>
                </a:xfrm>
                <a:prstGeom prst="rect">
                  <a:avLst/>
                </a:prstGeom>
                <a:blipFill rotWithShape="0">
                  <a:blip r:embed="rId6"/>
                  <a:stretch>
                    <a:fillRect l="-35417" r="-208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3660639" y="5904745"/>
                  <a:ext cx="31613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US" sz="1400" b="0" i="1" smtClean="0">
                                <a:latin typeface="Cambria Math" panose="02040503050406030204" pitchFamily="18" charset="0"/>
                              </a:rPr>
                              <m:t>5</m:t>
                            </m:r>
                            <m:r>
                              <a:rPr lang="en-SG"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latin typeface="+mj-lt"/>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3660639" y="5904745"/>
                  <a:ext cx="316133" cy="307777"/>
                </a:xfrm>
                <a:prstGeom prst="rect">
                  <a:avLst/>
                </a:prstGeom>
                <a:blipFill rotWithShape="0">
                  <a:blip r:embed="rId7"/>
                  <a:stretch>
                    <a:fillRect l="-2692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4290735" y="5904745"/>
                  <a:ext cx="30542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US" sz="1400" b="0" i="1" smtClean="0">
                                <a:latin typeface="Cambria Math" panose="02040503050406030204" pitchFamily="18" charset="0"/>
                              </a:rPr>
                              <m:t>7</m:t>
                            </m:r>
                            <m:r>
                              <a:rPr lang="en-SG"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latin typeface="+mj-lt"/>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4290735" y="5904745"/>
                  <a:ext cx="305426" cy="307777"/>
                </a:xfrm>
                <a:prstGeom prst="rect">
                  <a:avLst/>
                </a:prstGeom>
                <a:blipFill rotWithShape="0">
                  <a:blip r:embed="rId8"/>
                  <a:stretch>
                    <a:fillRect l="-320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4923778" y="5904745"/>
                  <a:ext cx="31426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US" sz="1400" b="0" i="1" smtClean="0">
                                <a:latin typeface="Cambria Math" panose="02040503050406030204" pitchFamily="18" charset="0"/>
                              </a:rPr>
                              <m:t>9</m:t>
                            </m:r>
                            <m:r>
                              <a:rPr lang="en-SG"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latin typeface="+mj-lt"/>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4923778" y="5904745"/>
                  <a:ext cx="314262" cy="307777"/>
                </a:xfrm>
                <a:prstGeom prst="rect">
                  <a:avLst/>
                </a:prstGeom>
                <a:blipFill rotWithShape="0">
                  <a:blip r:embed="rId9"/>
                  <a:stretch>
                    <a:fillRect l="-2941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5462560" y="5904745"/>
                  <a:ext cx="41049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US" sz="1400" b="0" i="1" smtClean="0">
                                <a:latin typeface="Cambria Math" panose="02040503050406030204" pitchFamily="18" charset="0"/>
                              </a:rPr>
                              <m:t>11</m:t>
                            </m:r>
                            <m:r>
                              <a:rPr lang="en-SG"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latin typeface="+mj-lt"/>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5462560" y="5904745"/>
                  <a:ext cx="410495" cy="307777"/>
                </a:xfrm>
                <a:prstGeom prst="rect">
                  <a:avLst/>
                </a:prstGeom>
                <a:blipFill rotWithShape="0">
                  <a:blip r:embed="rId10"/>
                  <a:stretch>
                    <a:fillRect l="-2238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6093295" y="5904745"/>
                  <a:ext cx="41049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US" sz="1400" b="0" i="1" smtClean="0">
                                <a:latin typeface="Cambria Math" panose="02040503050406030204" pitchFamily="18" charset="0"/>
                              </a:rPr>
                              <m:t>13</m:t>
                            </m:r>
                            <m:r>
                              <a:rPr lang="en-SG"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0</m:t>
                            </m:r>
                          </m:sub>
                        </m:sSub>
                      </m:oMath>
                    </m:oMathPara>
                  </a14:m>
                  <a:endParaRPr lang="en-SG" sz="1400" b="0" dirty="0">
                    <a:latin typeface="+mj-lt"/>
                  </a:endParaRPr>
                </a:p>
              </p:txBody>
            </p:sp>
          </mc:Choice>
          <mc:Fallback xmlns="">
            <p:sp>
              <p:nvSpPr>
                <p:cNvPr id="110" name="TextBox 109"/>
                <p:cNvSpPr txBox="1">
                  <a:spLocks noRot="1" noChangeAspect="1" noMove="1" noResize="1" noEditPoints="1" noAdjustHandles="1" noChangeArrowheads="1" noChangeShapeType="1" noTextEdit="1"/>
                </p:cNvSpPr>
                <p:nvPr/>
              </p:nvSpPr>
              <p:spPr>
                <a:xfrm>
                  <a:off x="6093295" y="5904745"/>
                  <a:ext cx="410495" cy="307777"/>
                </a:xfrm>
                <a:prstGeom prst="rect">
                  <a:avLst/>
                </a:prstGeom>
                <a:blipFill rotWithShape="0">
                  <a:blip r:embed="rId11"/>
                  <a:stretch>
                    <a:fillRect l="-22388"/>
                  </a:stretch>
                </a:blipFill>
              </p:spPr>
              <p:txBody>
                <a:bodyPr/>
                <a:lstStyle/>
                <a:p>
                  <a:r>
                    <a:rPr lang="en-SG">
                      <a:noFill/>
                    </a:rPr>
                    <a:t> </a:t>
                  </a:r>
                </a:p>
              </p:txBody>
            </p:sp>
          </mc:Fallback>
        </mc:AlternateContent>
        <p:cxnSp>
          <p:nvCxnSpPr>
            <p:cNvPr id="117" name="Straight Connector 116"/>
            <p:cNvCxnSpPr/>
            <p:nvPr/>
          </p:nvCxnSpPr>
          <p:spPr>
            <a:xfrm>
              <a:off x="2509954" y="4706202"/>
              <a:ext cx="0" cy="11905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131619" y="5471145"/>
              <a:ext cx="0" cy="4256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3766619" y="5568950"/>
              <a:ext cx="0" cy="32779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4385744" y="5683946"/>
              <a:ext cx="0" cy="2128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5003800" y="5732849"/>
              <a:ext cx="0" cy="1638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5629275" y="5790347"/>
              <a:ext cx="0" cy="1064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220142" y="5790347"/>
              <a:ext cx="0" cy="1064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1" name="TextBox 90"/>
              <p:cNvSpPr txBox="1"/>
              <p:nvPr/>
            </p:nvSpPr>
            <p:spPr>
              <a:xfrm>
                <a:off x="4011792" y="4025516"/>
                <a:ext cx="4840108" cy="461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4</m:t>
                          </m:r>
                        </m:num>
                        <m:den>
                          <m:r>
                            <a:rPr lang="en-US" sz="1600" b="0" i="1" smtClean="0">
                              <a:latin typeface="Cambria Math" panose="02040503050406030204" pitchFamily="18" charset="0"/>
                              <a:ea typeface="Cambria Math" panose="02040503050406030204" pitchFamily="18" charset="0"/>
                            </a:rPr>
                            <m:t>𝜋</m:t>
                          </m:r>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sin</m:t>
                          </m:r>
                        </m:fName>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𝑡</m:t>
                              </m:r>
                            </m:e>
                          </m:d>
                        </m:e>
                      </m:func>
                      <m:r>
                        <a:rPr lang="en-US" sz="1600" b="0" i="1" smtClean="0">
                          <a:latin typeface="Cambria Math" panose="02040503050406030204" pitchFamily="18" charset="0"/>
                        </a:rPr>
                        <m:t>+</m:t>
                      </m:r>
                      <m:f>
                        <m:fPr>
                          <m:ctrlPr>
                            <a:rPr lang="en-US" sz="1600" b="0" i="1">
                              <a:latin typeface="Cambria Math" panose="02040503050406030204" pitchFamily="18" charset="0"/>
                            </a:rPr>
                          </m:ctrlPr>
                        </m:fPr>
                        <m:num>
                          <m:r>
                            <a:rPr lang="en-US" sz="1600" b="0" i="1">
                              <a:latin typeface="Cambria Math" panose="02040503050406030204" pitchFamily="18" charset="0"/>
                            </a:rPr>
                            <m:t>4</m:t>
                          </m:r>
                        </m:num>
                        <m:den>
                          <m:r>
                            <a:rPr lang="en-US" sz="1600" b="0" i="1" smtClean="0">
                              <a:latin typeface="Cambria Math" panose="02040503050406030204" pitchFamily="18" charset="0"/>
                            </a:rPr>
                            <m:t>3</m:t>
                          </m:r>
                          <m:r>
                            <a:rPr lang="en-US" sz="1600" b="0" i="1">
                              <a:latin typeface="Cambria Math" panose="02040503050406030204" pitchFamily="18" charset="0"/>
                              <a:ea typeface="Cambria Math" panose="02040503050406030204" pitchFamily="18" charset="0"/>
                            </a:rPr>
                            <m:t>𝜋</m:t>
                          </m:r>
                        </m:den>
                      </m:f>
                      <m:func>
                        <m:funcPr>
                          <m:ctrlPr>
                            <a:rPr lang="en-US" sz="1600" b="0" i="1">
                              <a:latin typeface="Cambria Math" panose="02040503050406030204" pitchFamily="18" charset="0"/>
                            </a:rPr>
                          </m:ctrlPr>
                        </m:funcPr>
                        <m:fName>
                          <m:r>
                            <m:rPr>
                              <m:sty m:val="p"/>
                            </m:rPr>
                            <a:rPr lang="en-US" sz="1600" b="0">
                              <a:latin typeface="Cambria Math" panose="02040503050406030204" pitchFamily="18" charset="0"/>
                            </a:rPr>
                            <m:t>sin</m:t>
                          </m:r>
                        </m:fName>
                        <m:e>
                          <m:d>
                            <m:dPr>
                              <m:ctrlPr>
                                <a:rPr lang="en-US" sz="1600" b="0" i="1">
                                  <a:latin typeface="Cambria Math" panose="02040503050406030204" pitchFamily="18" charset="0"/>
                                </a:rPr>
                              </m:ctrlPr>
                            </m:dPr>
                            <m:e>
                              <m:r>
                                <a:rPr lang="en-US" sz="1600" b="0" i="1" smtClean="0">
                                  <a:latin typeface="Cambria Math" panose="02040503050406030204" pitchFamily="18" charset="0"/>
                                </a:rPr>
                                <m:t>3</m:t>
                              </m:r>
                              <m:sSub>
                                <m:sSubPr>
                                  <m:ctrlPr>
                                    <a:rPr lang="en-US" sz="1600" b="0" i="1">
                                      <a:latin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𝜔</m:t>
                                  </m:r>
                                </m:e>
                                <m:sub>
                                  <m:r>
                                    <a:rPr lang="en-US" sz="1600" b="0" i="1">
                                      <a:latin typeface="Cambria Math" panose="02040503050406030204" pitchFamily="18" charset="0"/>
                                    </a:rPr>
                                    <m:t>0</m:t>
                                  </m:r>
                                </m:sub>
                              </m:sSub>
                              <m:r>
                                <a:rPr lang="en-US" sz="1600" b="0" i="1">
                                  <a:latin typeface="Cambria Math" panose="02040503050406030204" pitchFamily="18" charset="0"/>
                                </a:rPr>
                                <m:t>𝑡</m:t>
                              </m:r>
                            </m:e>
                          </m:d>
                          <m:r>
                            <a:rPr lang="en-US" sz="1600" b="0" i="1" smtClean="0">
                              <a:latin typeface="Cambria Math" panose="02040503050406030204" pitchFamily="18" charset="0"/>
                            </a:rPr>
                            <m:t>+</m:t>
                          </m:r>
                          <m:f>
                            <m:fPr>
                              <m:ctrlPr>
                                <a:rPr lang="en-US" sz="1600" b="0" i="1">
                                  <a:latin typeface="Cambria Math" panose="02040503050406030204" pitchFamily="18" charset="0"/>
                                </a:rPr>
                              </m:ctrlPr>
                            </m:fPr>
                            <m:num>
                              <m:r>
                                <a:rPr lang="en-US" sz="1600" b="0" i="1">
                                  <a:latin typeface="Cambria Math" panose="02040503050406030204" pitchFamily="18" charset="0"/>
                                </a:rPr>
                                <m:t>4</m:t>
                              </m:r>
                            </m:num>
                            <m:den>
                              <m:r>
                                <a:rPr lang="en-US" sz="1600" b="0" i="1" smtClean="0">
                                  <a:latin typeface="Cambria Math" panose="02040503050406030204" pitchFamily="18" charset="0"/>
                                </a:rPr>
                                <m:t>5</m:t>
                              </m:r>
                              <m:r>
                                <a:rPr lang="en-US" sz="1600" b="0" i="1">
                                  <a:latin typeface="Cambria Math" panose="02040503050406030204" pitchFamily="18" charset="0"/>
                                  <a:ea typeface="Cambria Math" panose="02040503050406030204" pitchFamily="18" charset="0"/>
                                </a:rPr>
                                <m:t>𝜋</m:t>
                              </m:r>
                            </m:den>
                          </m:f>
                          <m:func>
                            <m:funcPr>
                              <m:ctrlPr>
                                <a:rPr lang="en-US" sz="1600" b="0" i="1">
                                  <a:latin typeface="Cambria Math" panose="02040503050406030204" pitchFamily="18" charset="0"/>
                                </a:rPr>
                              </m:ctrlPr>
                            </m:funcPr>
                            <m:fName>
                              <m:r>
                                <m:rPr>
                                  <m:sty m:val="p"/>
                                </m:rPr>
                                <a:rPr lang="en-US" sz="1600" b="0">
                                  <a:latin typeface="Cambria Math" panose="02040503050406030204" pitchFamily="18" charset="0"/>
                                </a:rPr>
                                <m:t>sin</m:t>
                              </m:r>
                            </m:fName>
                            <m:e>
                              <m:d>
                                <m:dPr>
                                  <m:ctrlPr>
                                    <a:rPr lang="en-US" sz="1600" b="0" i="1">
                                      <a:latin typeface="Cambria Math" panose="02040503050406030204" pitchFamily="18" charset="0"/>
                                    </a:rPr>
                                  </m:ctrlPr>
                                </m:dPr>
                                <m:e>
                                  <m:sSub>
                                    <m:sSubPr>
                                      <m:ctrlPr>
                                        <a:rPr lang="en-US" sz="1600" b="0" i="1">
                                          <a:latin typeface="Cambria Math" panose="02040503050406030204" pitchFamily="18" charset="0"/>
                                        </a:rPr>
                                      </m:ctrlPr>
                                    </m:sSubPr>
                                    <m:e>
                                      <m:r>
                                        <a:rPr lang="en-US" sz="1600" b="0" i="1" smtClean="0">
                                          <a:latin typeface="Cambria Math" panose="02040503050406030204" pitchFamily="18" charset="0"/>
                                        </a:rPr>
                                        <m:t>5</m:t>
                                      </m:r>
                                      <m:r>
                                        <a:rPr lang="en-US" sz="1600" b="0" i="1">
                                          <a:latin typeface="Cambria Math" panose="02040503050406030204" pitchFamily="18" charset="0"/>
                                          <a:ea typeface="Cambria Math" panose="02040503050406030204" pitchFamily="18" charset="0"/>
                                        </a:rPr>
                                        <m:t>𝜔</m:t>
                                      </m:r>
                                    </m:e>
                                    <m:sub>
                                      <m:r>
                                        <a:rPr lang="en-US" sz="1600" b="0" i="1">
                                          <a:latin typeface="Cambria Math" panose="02040503050406030204" pitchFamily="18" charset="0"/>
                                        </a:rPr>
                                        <m:t>0</m:t>
                                      </m:r>
                                    </m:sub>
                                  </m:sSub>
                                  <m:r>
                                    <a:rPr lang="en-US" sz="1600" b="0" i="1">
                                      <a:latin typeface="Cambria Math" panose="02040503050406030204" pitchFamily="18" charset="0"/>
                                    </a:rPr>
                                    <m:t>𝑡</m:t>
                                  </m:r>
                                </m:e>
                              </m:d>
                            </m:e>
                          </m:func>
                          <m:r>
                            <a:rPr lang="en-US" sz="1600" b="0" i="1" smtClean="0">
                              <a:latin typeface="Cambria Math" panose="02040503050406030204" pitchFamily="18" charset="0"/>
                            </a:rPr>
                            <m:t>+…</m:t>
                          </m:r>
                        </m:e>
                      </m:func>
                    </m:oMath>
                  </m:oMathPara>
                </a14:m>
                <a:endParaRPr lang="en-SG" sz="1600" b="0" dirty="0"/>
              </a:p>
            </p:txBody>
          </p:sp>
        </mc:Choice>
        <mc:Fallback xmlns="">
          <p:sp>
            <p:nvSpPr>
              <p:cNvPr id="91" name="TextBox 90"/>
              <p:cNvSpPr txBox="1">
                <a:spLocks noRot="1" noChangeAspect="1" noMove="1" noResize="1" noEditPoints="1" noAdjustHandles="1" noChangeArrowheads="1" noChangeShapeType="1" noTextEdit="1"/>
              </p:cNvSpPr>
              <p:nvPr/>
            </p:nvSpPr>
            <p:spPr>
              <a:xfrm>
                <a:off x="4011792" y="4025516"/>
                <a:ext cx="4840108" cy="461729"/>
              </a:xfrm>
              <a:prstGeom prst="rect">
                <a:avLst/>
              </a:prstGeom>
              <a:blipFill>
                <a:blip r:embed="rId30"/>
                <a:stretch>
                  <a:fillRect/>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196" y="2431973"/>
            <a:ext cx="9296276" cy="1994054"/>
          </a:xfrm>
          <a:prstGeom prst="rect">
            <a:avLst/>
          </a:prstGeom>
          <a:solidFill>
            <a:schemeClr val="tx1">
              <a:alpha val="20000"/>
            </a:schemeClr>
          </a:solid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defRPr/>
            </a:pPr>
            <a:endParaRPr lang="en-US" altLang="en-US" sz="1350">
              <a:solidFill>
                <a:schemeClr val="bg1"/>
              </a:solidFill>
              <a:latin typeface="Verdana" pitchFamily="34" charset="0"/>
            </a:endParaRPr>
          </a:p>
        </p:txBody>
      </p:sp>
      <p:sp>
        <p:nvSpPr>
          <p:cNvPr id="4" name="TextBox 5"/>
          <p:cNvSpPr txBox="1">
            <a:spLocks noChangeArrowheads="1"/>
          </p:cNvSpPr>
          <p:nvPr/>
        </p:nvSpPr>
        <p:spPr bwMode="auto">
          <a:xfrm>
            <a:off x="0" y="3183131"/>
            <a:ext cx="9144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ctr">
              <a:lnSpc>
                <a:spcPct val="150000"/>
              </a:lnSpc>
            </a:pPr>
            <a:r>
              <a:rPr lang="en-US" altLang="en-US" sz="2000" dirty="0">
                <a:solidFill>
                  <a:schemeClr val="bg1"/>
                </a:solidFill>
                <a:latin typeface="Verdana" panose="020B0604030504040204" pitchFamily="34" charset="0"/>
              </a:rPr>
              <a:t>PART 1.4 BANDWIDTH AND FREQUENCY RESPONSE</a:t>
            </a:r>
          </a:p>
        </p:txBody>
      </p:sp>
    </p:spTree>
    <p:extLst>
      <p:ext uri="{BB962C8B-B14F-4D97-AF65-F5344CB8AC3E}">
        <p14:creationId xmlns:p14="http://schemas.microsoft.com/office/powerpoint/2010/main" val="342508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BANDWIDTH AND </a:t>
            </a:r>
            <a:r>
              <a:rPr lang="en-US" sz="2200" dirty="0" err="1"/>
              <a:t>FREQuENCY</a:t>
            </a:r>
            <a:r>
              <a:rPr lang="en-US" sz="2200" dirty="0"/>
              <a:t> RESPONSE</a:t>
            </a:r>
          </a:p>
        </p:txBody>
      </p:sp>
      <p:grpSp>
        <p:nvGrpSpPr>
          <p:cNvPr id="16" name="Group 15"/>
          <p:cNvGrpSpPr/>
          <p:nvPr/>
        </p:nvGrpSpPr>
        <p:grpSpPr>
          <a:xfrm>
            <a:off x="268231" y="847795"/>
            <a:ext cx="8608828" cy="831599"/>
            <a:chOff x="268231" y="742517"/>
            <a:chExt cx="8608828" cy="637842"/>
          </a:xfrm>
        </p:grpSpPr>
        <p:sp>
          <p:nvSpPr>
            <p:cNvPr id="17" name="Hexagon 16"/>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rgbClr val="585858"/>
                </a:solidFill>
                <a:latin typeface="+mj-lt"/>
              </a:endParaRPr>
            </a:p>
          </p:txBody>
        </p:sp>
        <p:sp>
          <p:nvSpPr>
            <p:cNvPr id="18" name="TextBox 17"/>
            <p:cNvSpPr txBox="1"/>
            <p:nvPr/>
          </p:nvSpPr>
          <p:spPr>
            <a:xfrm>
              <a:off x="1340630" y="836797"/>
              <a:ext cx="7333470" cy="448526"/>
            </a:xfrm>
            <a:prstGeom prst="rect">
              <a:avLst/>
            </a:prstGeom>
            <a:noFill/>
          </p:spPr>
          <p:txBody>
            <a:bodyPr wrap="square" rtlCol="0">
              <a:spAutoFit/>
            </a:bodyPr>
            <a:lstStyle/>
            <a:p>
              <a:r>
                <a:rPr lang="en-US" sz="1600" b="0" dirty="0">
                  <a:solidFill>
                    <a:srgbClr val="585858"/>
                  </a:solidFill>
                  <a:latin typeface="+mj-lt"/>
                </a:rPr>
                <a:t>It is important to estimate spectrum of a signal when choosing a </a:t>
              </a:r>
              <a:r>
                <a:rPr lang="en-US" sz="1600" b="0" dirty="0">
                  <a:solidFill>
                    <a:srgbClr val="FF0000"/>
                  </a:solidFill>
                  <a:latin typeface="+mj-lt"/>
                </a:rPr>
                <a:t>measurement</a:t>
              </a:r>
              <a:r>
                <a:rPr lang="en-US" sz="1600" b="0" dirty="0">
                  <a:solidFill>
                    <a:srgbClr val="585858"/>
                  </a:solidFill>
                  <a:latin typeface="+mj-lt"/>
                </a:rPr>
                <a:t> system</a:t>
              </a:r>
              <a:endParaRPr lang="en-US" sz="1600" dirty="0">
                <a:solidFill>
                  <a:srgbClr val="585858"/>
                </a:solidFill>
                <a:latin typeface="+mj-lt"/>
              </a:endParaRPr>
            </a:p>
          </p:txBody>
        </p:sp>
      </p:grpSp>
      <p:grpSp>
        <p:nvGrpSpPr>
          <p:cNvPr id="19" name="Group 18"/>
          <p:cNvGrpSpPr/>
          <p:nvPr/>
        </p:nvGrpSpPr>
        <p:grpSpPr>
          <a:xfrm>
            <a:off x="268231" y="1942901"/>
            <a:ext cx="8608828" cy="831601"/>
            <a:chOff x="268231" y="742517"/>
            <a:chExt cx="8608828" cy="637842"/>
          </a:xfrm>
        </p:grpSpPr>
        <p:sp>
          <p:nvSpPr>
            <p:cNvPr id="20" name="Hexagon 19"/>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rgbClr val="585858"/>
                </a:solidFill>
                <a:latin typeface="+mj-lt"/>
              </a:endParaRPr>
            </a:p>
          </p:txBody>
        </p:sp>
        <p:sp>
          <p:nvSpPr>
            <p:cNvPr id="21" name="TextBox 20"/>
            <p:cNvSpPr txBox="1"/>
            <p:nvPr/>
          </p:nvSpPr>
          <p:spPr>
            <a:xfrm>
              <a:off x="1340630" y="847055"/>
              <a:ext cx="7333470" cy="448525"/>
            </a:xfrm>
            <a:prstGeom prst="rect">
              <a:avLst/>
            </a:prstGeom>
            <a:noFill/>
          </p:spPr>
          <p:txBody>
            <a:bodyPr wrap="square" rtlCol="0">
              <a:spAutoFit/>
            </a:bodyPr>
            <a:lstStyle/>
            <a:p>
              <a:r>
                <a:rPr lang="en-US" sz="1600" b="0" dirty="0">
                  <a:solidFill>
                    <a:srgbClr val="585858"/>
                  </a:solidFill>
                  <a:latin typeface="+mj-lt"/>
                </a:rPr>
                <a:t>Ideal </a:t>
              </a:r>
              <a:r>
                <a:rPr lang="en-US" sz="1600" b="0" dirty="0">
                  <a:solidFill>
                    <a:srgbClr val="FF0000"/>
                  </a:solidFill>
                  <a:latin typeface="+mj-lt"/>
                </a:rPr>
                <a:t>measurement</a:t>
              </a:r>
              <a:r>
                <a:rPr lang="en-US" sz="1600" b="0" dirty="0">
                  <a:solidFill>
                    <a:srgbClr val="585858"/>
                  </a:solidFill>
                  <a:latin typeface="+mj-lt"/>
                </a:rPr>
                <a:t> system replicates all frequency components of an input signal</a:t>
              </a:r>
              <a:endParaRPr lang="en-US" sz="1600" dirty="0">
                <a:solidFill>
                  <a:srgbClr val="585858"/>
                </a:solidFill>
                <a:latin typeface="+mj-lt"/>
              </a:endParaRPr>
            </a:p>
          </p:txBody>
        </p:sp>
      </p:grpSp>
      <p:grpSp>
        <p:nvGrpSpPr>
          <p:cNvPr id="22" name="Group 21"/>
          <p:cNvGrpSpPr/>
          <p:nvPr/>
        </p:nvGrpSpPr>
        <p:grpSpPr>
          <a:xfrm>
            <a:off x="268231" y="3038009"/>
            <a:ext cx="8608828" cy="831601"/>
            <a:chOff x="268231" y="742517"/>
            <a:chExt cx="8608828" cy="637842"/>
          </a:xfrm>
        </p:grpSpPr>
        <p:sp>
          <p:nvSpPr>
            <p:cNvPr id="23" name="Hexagon 22"/>
            <p:cNvSpPr/>
            <p:nvPr/>
          </p:nvSpPr>
          <p:spPr>
            <a:xfrm>
              <a:off x="268231" y="742517"/>
              <a:ext cx="8608828" cy="637842"/>
            </a:xfrm>
            <a:prstGeom prst="hexagon">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rgbClr val="585858"/>
                </a:solidFill>
                <a:latin typeface="+mj-lt"/>
              </a:endParaRPr>
            </a:p>
          </p:txBody>
        </p:sp>
        <p:sp>
          <p:nvSpPr>
            <p:cNvPr id="24" name="TextBox 23"/>
            <p:cNvSpPr txBox="1"/>
            <p:nvPr/>
          </p:nvSpPr>
          <p:spPr>
            <a:xfrm>
              <a:off x="1340630" y="829050"/>
              <a:ext cx="7333470" cy="448525"/>
            </a:xfrm>
            <a:prstGeom prst="rect">
              <a:avLst/>
            </a:prstGeom>
            <a:noFill/>
          </p:spPr>
          <p:txBody>
            <a:bodyPr wrap="square" rtlCol="0">
              <a:spAutoFit/>
            </a:bodyPr>
            <a:lstStyle/>
            <a:p>
              <a:r>
                <a:rPr lang="en-US" sz="1600" b="0" dirty="0">
                  <a:solidFill>
                    <a:srgbClr val="585858"/>
                  </a:solidFill>
                  <a:latin typeface="+mj-lt"/>
                </a:rPr>
                <a:t>Practical </a:t>
              </a:r>
              <a:r>
                <a:rPr lang="en-US" sz="1600" b="0" dirty="0">
                  <a:solidFill>
                    <a:srgbClr val="FF0000"/>
                  </a:solidFill>
                  <a:latin typeface="+mj-lt"/>
                </a:rPr>
                <a:t>measurement</a:t>
              </a:r>
              <a:r>
                <a:rPr lang="en-US" sz="1600" b="0" dirty="0">
                  <a:solidFill>
                    <a:srgbClr val="585858"/>
                  </a:solidFill>
                  <a:latin typeface="+mj-lt"/>
                </a:rPr>
                <a:t> system has limitation in reproducing all frequencies.</a:t>
              </a:r>
              <a:endParaRPr lang="en-US" sz="1600" dirty="0">
                <a:solidFill>
                  <a:srgbClr val="585858"/>
                </a:solidFill>
                <a:latin typeface="+mj-lt"/>
              </a:endParaRPr>
            </a:p>
          </p:txBody>
        </p:sp>
      </p:grpSp>
      <p:grpSp>
        <p:nvGrpSpPr>
          <p:cNvPr id="25" name="Group 24"/>
          <p:cNvGrpSpPr/>
          <p:nvPr/>
        </p:nvGrpSpPr>
        <p:grpSpPr>
          <a:xfrm>
            <a:off x="370353" y="909653"/>
            <a:ext cx="855197" cy="748557"/>
            <a:chOff x="370353" y="804373"/>
            <a:chExt cx="855197" cy="748557"/>
          </a:xfrm>
        </p:grpSpPr>
        <p:grpSp>
          <p:nvGrpSpPr>
            <p:cNvPr id="26" name="Group 25"/>
            <p:cNvGrpSpPr/>
            <p:nvPr/>
          </p:nvGrpSpPr>
          <p:grpSpPr>
            <a:xfrm>
              <a:off x="370353" y="804373"/>
              <a:ext cx="855197" cy="690840"/>
              <a:chOff x="685800" y="1414980"/>
              <a:chExt cx="1645920" cy="1081466"/>
            </a:xfrm>
          </p:grpSpPr>
          <p:sp>
            <p:nvSpPr>
              <p:cNvPr id="28" name="Hexagon 27"/>
              <p:cNvSpPr/>
              <p:nvPr/>
            </p:nvSpPr>
            <p:spPr>
              <a:xfrm>
                <a:off x="685800" y="1417320"/>
                <a:ext cx="1645920" cy="1070304"/>
              </a:xfrm>
              <a:prstGeom prst="hexagon">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7" name="TextBox 26"/>
            <p:cNvSpPr txBox="1"/>
            <p:nvPr/>
          </p:nvSpPr>
          <p:spPr>
            <a:xfrm>
              <a:off x="606344" y="870770"/>
              <a:ext cx="380041" cy="682160"/>
            </a:xfrm>
            <a:prstGeom prst="rect">
              <a:avLst/>
            </a:prstGeom>
            <a:noFill/>
          </p:spPr>
          <p:txBody>
            <a:bodyPr wrap="square" rtlCol="0">
              <a:spAutoFit/>
            </a:bodyPr>
            <a:lstStyle/>
            <a:p>
              <a:pPr algn="ctr"/>
              <a:r>
                <a:rPr lang="en-US" sz="2800" dirty="0">
                  <a:solidFill>
                    <a:schemeClr val="bg1"/>
                  </a:solidFill>
                  <a:latin typeface="+mj-lt"/>
                </a:rPr>
                <a:t>1</a:t>
              </a:r>
              <a:endParaRPr lang="en-SG" sz="2800" dirty="0">
                <a:solidFill>
                  <a:schemeClr val="bg1"/>
                </a:solidFill>
                <a:latin typeface="+mj-lt"/>
              </a:endParaRPr>
            </a:p>
          </p:txBody>
        </p:sp>
      </p:grpSp>
      <p:grpSp>
        <p:nvGrpSpPr>
          <p:cNvPr id="30" name="Group 29"/>
          <p:cNvGrpSpPr/>
          <p:nvPr/>
        </p:nvGrpSpPr>
        <p:grpSpPr>
          <a:xfrm>
            <a:off x="370353" y="2004757"/>
            <a:ext cx="855197" cy="748557"/>
            <a:chOff x="370353" y="1789416"/>
            <a:chExt cx="855197" cy="748557"/>
          </a:xfrm>
        </p:grpSpPr>
        <p:grpSp>
          <p:nvGrpSpPr>
            <p:cNvPr id="31" name="Group 30"/>
            <p:cNvGrpSpPr/>
            <p:nvPr/>
          </p:nvGrpSpPr>
          <p:grpSpPr>
            <a:xfrm>
              <a:off x="370353" y="1789416"/>
              <a:ext cx="855197" cy="690840"/>
              <a:chOff x="685800" y="1414980"/>
              <a:chExt cx="1645920" cy="1081466"/>
            </a:xfrm>
          </p:grpSpPr>
          <p:sp>
            <p:nvSpPr>
              <p:cNvPr id="33" name="Hexagon 32"/>
              <p:cNvSpPr/>
              <p:nvPr/>
            </p:nvSpPr>
            <p:spPr>
              <a:xfrm>
                <a:off x="685800" y="1417320"/>
                <a:ext cx="1645920" cy="1070304"/>
              </a:xfrm>
              <a:prstGeom prst="hexagon">
                <a:avLst/>
              </a:prstGeom>
              <a:solidFill>
                <a:srgbClr val="6095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2" name="TextBox 31"/>
            <p:cNvSpPr txBox="1"/>
            <p:nvPr/>
          </p:nvSpPr>
          <p:spPr>
            <a:xfrm>
              <a:off x="606344" y="1855813"/>
              <a:ext cx="380041" cy="682160"/>
            </a:xfrm>
            <a:prstGeom prst="rect">
              <a:avLst/>
            </a:prstGeom>
            <a:noFill/>
          </p:spPr>
          <p:txBody>
            <a:bodyPr wrap="square" rtlCol="0">
              <a:spAutoFit/>
            </a:bodyPr>
            <a:lstStyle/>
            <a:p>
              <a:pPr algn="ctr"/>
              <a:r>
                <a:rPr lang="en-US" sz="2800" dirty="0">
                  <a:solidFill>
                    <a:schemeClr val="bg1"/>
                  </a:solidFill>
                  <a:latin typeface="+mj-lt"/>
                </a:rPr>
                <a:t>2</a:t>
              </a:r>
              <a:endParaRPr lang="en-SG" sz="2800" dirty="0">
                <a:solidFill>
                  <a:schemeClr val="bg1"/>
                </a:solidFill>
                <a:latin typeface="+mj-lt"/>
              </a:endParaRPr>
            </a:p>
          </p:txBody>
        </p:sp>
      </p:grpSp>
      <p:grpSp>
        <p:nvGrpSpPr>
          <p:cNvPr id="35" name="Group 34"/>
          <p:cNvGrpSpPr/>
          <p:nvPr/>
        </p:nvGrpSpPr>
        <p:grpSpPr>
          <a:xfrm>
            <a:off x="370353" y="3099866"/>
            <a:ext cx="855197" cy="748557"/>
            <a:chOff x="370353" y="2779638"/>
            <a:chExt cx="855197" cy="748557"/>
          </a:xfrm>
        </p:grpSpPr>
        <p:grpSp>
          <p:nvGrpSpPr>
            <p:cNvPr id="36" name="Group 35"/>
            <p:cNvGrpSpPr/>
            <p:nvPr/>
          </p:nvGrpSpPr>
          <p:grpSpPr>
            <a:xfrm>
              <a:off x="370353" y="2779638"/>
              <a:ext cx="855197" cy="690840"/>
              <a:chOff x="685800" y="1414980"/>
              <a:chExt cx="1645920" cy="1081466"/>
            </a:xfrm>
          </p:grpSpPr>
          <p:sp>
            <p:nvSpPr>
              <p:cNvPr id="38" name="Hexagon 37"/>
              <p:cNvSpPr/>
              <p:nvPr/>
            </p:nvSpPr>
            <p:spPr>
              <a:xfrm>
                <a:off x="685800" y="1417320"/>
                <a:ext cx="1645920" cy="1070304"/>
              </a:xfrm>
              <a:prstGeom prst="hexagon">
                <a:avLst/>
              </a:prstGeom>
              <a:solidFill>
                <a:srgbClr val="EBA3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Hexagon 15"/>
              <p:cNvSpPr/>
              <p:nvPr/>
            </p:nvSpPr>
            <p:spPr>
              <a:xfrm>
                <a:off x="907284" y="1414980"/>
                <a:ext cx="1424436" cy="1081466"/>
              </a:xfrm>
              <a:custGeom>
                <a:avLst/>
                <a:gdLst>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5" fmla="*/ 267576 w 1645920"/>
                  <a:gd name="connsiteY5" fmla="*/ 1070304 h 1070304"/>
                  <a:gd name="connsiteX6" fmla="*/ 0 w 1645920"/>
                  <a:gd name="connsiteY6" fmla="*/ 535152 h 1070304"/>
                  <a:gd name="connsiteX0" fmla="*/ 267576 w 1645920"/>
                  <a:gd name="connsiteY0" fmla="*/ 1070304 h 1161744"/>
                  <a:gd name="connsiteX1" fmla="*/ 0 w 1645920"/>
                  <a:gd name="connsiteY1" fmla="*/ 535152 h 1161744"/>
                  <a:gd name="connsiteX2" fmla="*/ 267576 w 1645920"/>
                  <a:gd name="connsiteY2" fmla="*/ 0 h 1161744"/>
                  <a:gd name="connsiteX3" fmla="*/ 1378344 w 1645920"/>
                  <a:gd name="connsiteY3" fmla="*/ 0 h 1161744"/>
                  <a:gd name="connsiteX4" fmla="*/ 1645920 w 1645920"/>
                  <a:gd name="connsiteY4" fmla="*/ 535152 h 1161744"/>
                  <a:gd name="connsiteX5" fmla="*/ 1378344 w 1645920"/>
                  <a:gd name="connsiteY5" fmla="*/ 1070304 h 1161744"/>
                  <a:gd name="connsiteX6" fmla="*/ 359016 w 1645920"/>
                  <a:gd name="connsiteY6" fmla="*/ 1161744 h 1161744"/>
                  <a:gd name="connsiteX0" fmla="*/ 267576 w 1645920"/>
                  <a:gd name="connsiteY0" fmla="*/ 1070304 h 1070304"/>
                  <a:gd name="connsiteX1" fmla="*/ 0 w 1645920"/>
                  <a:gd name="connsiteY1" fmla="*/ 535152 h 1070304"/>
                  <a:gd name="connsiteX2" fmla="*/ 267576 w 1645920"/>
                  <a:gd name="connsiteY2" fmla="*/ 0 h 1070304"/>
                  <a:gd name="connsiteX3" fmla="*/ 1378344 w 1645920"/>
                  <a:gd name="connsiteY3" fmla="*/ 0 h 1070304"/>
                  <a:gd name="connsiteX4" fmla="*/ 1645920 w 1645920"/>
                  <a:gd name="connsiteY4" fmla="*/ 535152 h 1070304"/>
                  <a:gd name="connsiteX5" fmla="*/ 1378344 w 1645920"/>
                  <a:gd name="connsiteY5" fmla="*/ 1070304 h 1070304"/>
                  <a:gd name="connsiteX0" fmla="*/ 0 w 1645920"/>
                  <a:gd name="connsiteY0" fmla="*/ 535152 h 1070304"/>
                  <a:gd name="connsiteX1" fmla="*/ 267576 w 1645920"/>
                  <a:gd name="connsiteY1" fmla="*/ 0 h 1070304"/>
                  <a:gd name="connsiteX2" fmla="*/ 1378344 w 1645920"/>
                  <a:gd name="connsiteY2" fmla="*/ 0 h 1070304"/>
                  <a:gd name="connsiteX3" fmla="*/ 1645920 w 1645920"/>
                  <a:gd name="connsiteY3" fmla="*/ 535152 h 1070304"/>
                  <a:gd name="connsiteX4" fmla="*/ 1378344 w 1645920"/>
                  <a:gd name="connsiteY4" fmla="*/ 1070304 h 1070304"/>
                  <a:gd name="connsiteX0" fmla="*/ 0 w 1378344"/>
                  <a:gd name="connsiteY0" fmla="*/ 0 h 1070304"/>
                  <a:gd name="connsiteX1" fmla="*/ 1110768 w 1378344"/>
                  <a:gd name="connsiteY1" fmla="*/ 0 h 1070304"/>
                  <a:gd name="connsiteX2" fmla="*/ 1378344 w 1378344"/>
                  <a:gd name="connsiteY2" fmla="*/ 535152 h 1070304"/>
                  <a:gd name="connsiteX3" fmla="*/ 1110768 w 1378344"/>
                  <a:gd name="connsiteY3" fmla="*/ 1070304 h 1070304"/>
                  <a:gd name="connsiteX0" fmla="*/ 0 w 1378344"/>
                  <a:gd name="connsiteY0" fmla="*/ 2341 h 1072645"/>
                  <a:gd name="connsiteX1" fmla="*/ 1032326 w 1378344"/>
                  <a:gd name="connsiteY1" fmla="*/ 0 h 1072645"/>
                  <a:gd name="connsiteX2" fmla="*/ 1378344 w 1378344"/>
                  <a:gd name="connsiteY2" fmla="*/ 537493 h 1072645"/>
                  <a:gd name="connsiteX3" fmla="*/ 1110768 w 1378344"/>
                  <a:gd name="connsiteY3" fmla="*/ 1072645 h 1072645"/>
                  <a:gd name="connsiteX0" fmla="*/ 0 w 1378344"/>
                  <a:gd name="connsiteY0" fmla="*/ 2341 h 1074986"/>
                  <a:gd name="connsiteX1" fmla="*/ 1032326 w 1378344"/>
                  <a:gd name="connsiteY1" fmla="*/ 0 h 1074986"/>
                  <a:gd name="connsiteX2" fmla="*/ 1378344 w 1378344"/>
                  <a:gd name="connsiteY2" fmla="*/ 537493 h 1074986"/>
                  <a:gd name="connsiteX3" fmla="*/ 1029308 w 1378344"/>
                  <a:gd name="connsiteY3" fmla="*/ 1074986 h 1074986"/>
                  <a:gd name="connsiteX0" fmla="*/ 0 w 1302918"/>
                  <a:gd name="connsiteY0" fmla="*/ 2341 h 1074986"/>
                  <a:gd name="connsiteX1" fmla="*/ 956900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74986"/>
                  <a:gd name="connsiteX1" fmla="*/ 1078418 w 1302918"/>
                  <a:gd name="connsiteY1" fmla="*/ 0 h 1074986"/>
                  <a:gd name="connsiteX2" fmla="*/ 1302918 w 1302918"/>
                  <a:gd name="connsiteY2" fmla="*/ 537493 h 1074986"/>
                  <a:gd name="connsiteX3" fmla="*/ 953882 w 1302918"/>
                  <a:gd name="connsiteY3" fmla="*/ 1074986 h 1074986"/>
                  <a:gd name="connsiteX0" fmla="*/ 0 w 1302918"/>
                  <a:gd name="connsiteY0" fmla="*/ 2341 h 1081466"/>
                  <a:gd name="connsiteX1" fmla="*/ 1078418 w 1302918"/>
                  <a:gd name="connsiteY1" fmla="*/ 0 h 1081466"/>
                  <a:gd name="connsiteX2" fmla="*/ 1302918 w 1302918"/>
                  <a:gd name="connsiteY2" fmla="*/ 537493 h 1081466"/>
                  <a:gd name="connsiteX3" fmla="*/ 1080685 w 1302918"/>
                  <a:gd name="connsiteY3" fmla="*/ 1081466 h 1081466"/>
                  <a:gd name="connsiteX0" fmla="*/ 0 w 1424437"/>
                  <a:gd name="connsiteY0" fmla="*/ 2341 h 1081466"/>
                  <a:gd name="connsiteX1" fmla="*/ 1199937 w 1424437"/>
                  <a:gd name="connsiteY1" fmla="*/ 0 h 1081466"/>
                  <a:gd name="connsiteX2" fmla="*/ 1424437 w 1424437"/>
                  <a:gd name="connsiteY2" fmla="*/ 537493 h 1081466"/>
                  <a:gd name="connsiteX3" fmla="*/ 1202204 w 1424437"/>
                  <a:gd name="connsiteY3" fmla="*/ 1081466 h 1081466"/>
                </a:gdLst>
                <a:ahLst/>
                <a:cxnLst>
                  <a:cxn ang="0">
                    <a:pos x="connsiteX0" y="connsiteY0"/>
                  </a:cxn>
                  <a:cxn ang="0">
                    <a:pos x="connsiteX1" y="connsiteY1"/>
                  </a:cxn>
                  <a:cxn ang="0">
                    <a:pos x="connsiteX2" y="connsiteY2"/>
                  </a:cxn>
                  <a:cxn ang="0">
                    <a:pos x="connsiteX3" y="connsiteY3"/>
                  </a:cxn>
                </a:cxnLst>
                <a:rect l="l" t="t" r="r" b="b"/>
                <a:pathLst>
                  <a:path w="1424437" h="1081466">
                    <a:moveTo>
                      <a:pt x="0" y="2341"/>
                    </a:moveTo>
                    <a:lnTo>
                      <a:pt x="1199937" y="0"/>
                    </a:lnTo>
                    <a:lnTo>
                      <a:pt x="1424437" y="537493"/>
                    </a:lnTo>
                    <a:lnTo>
                      <a:pt x="1202204" y="1081466"/>
                    </a:lnTo>
                  </a:path>
                </a:pathLst>
              </a:cu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7" name="TextBox 36"/>
            <p:cNvSpPr txBox="1"/>
            <p:nvPr/>
          </p:nvSpPr>
          <p:spPr>
            <a:xfrm>
              <a:off x="606344" y="2846035"/>
              <a:ext cx="380041" cy="682160"/>
            </a:xfrm>
            <a:prstGeom prst="rect">
              <a:avLst/>
            </a:prstGeom>
            <a:noFill/>
          </p:spPr>
          <p:txBody>
            <a:bodyPr wrap="square" rtlCol="0">
              <a:spAutoFit/>
            </a:bodyPr>
            <a:lstStyle/>
            <a:p>
              <a:pPr algn="ctr"/>
              <a:r>
                <a:rPr lang="en-US" sz="2800" dirty="0">
                  <a:solidFill>
                    <a:schemeClr val="bg1"/>
                  </a:solidFill>
                  <a:latin typeface="+mj-lt"/>
                </a:rPr>
                <a:t>3</a:t>
              </a:r>
              <a:endParaRPr lang="en-SG" sz="2800" dirty="0">
                <a:solidFill>
                  <a:schemeClr val="bg1"/>
                </a:solidFill>
                <a:latin typeface="+mj-l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BANDWIDTH AND </a:t>
            </a:r>
            <a:r>
              <a:rPr lang="en-US" sz="2200" dirty="0" err="1"/>
              <a:t>FREQuENCY</a:t>
            </a:r>
            <a:r>
              <a:rPr lang="en-US" sz="2200" dirty="0"/>
              <a:t> RESPONSE</a:t>
            </a:r>
          </a:p>
        </p:txBody>
      </p:sp>
      <p:sp>
        <p:nvSpPr>
          <p:cNvPr id="14" name="TextBox 13"/>
          <p:cNvSpPr txBox="1"/>
          <p:nvPr/>
        </p:nvSpPr>
        <p:spPr>
          <a:xfrm>
            <a:off x="288000" y="715354"/>
            <a:ext cx="8563900" cy="2723823"/>
          </a:xfrm>
          <a:prstGeom prst="rect">
            <a:avLst/>
          </a:prstGeom>
          <a:noFill/>
        </p:spPr>
        <p:txBody>
          <a:bodyPr wrap="square" rtlCol="0">
            <a:spAutoFit/>
          </a:bodyPr>
          <a:lstStyle/>
          <a:p>
            <a:pPr algn="just">
              <a:lnSpc>
                <a:spcPct val="150000"/>
              </a:lnSpc>
            </a:pPr>
            <a:r>
              <a:rPr lang="en-US" sz="1800" b="0" dirty="0">
                <a:latin typeface="+mj-lt"/>
              </a:rPr>
              <a:t>Common scale used to </a:t>
            </a:r>
            <a:r>
              <a:rPr lang="en-US" sz="1800" b="0" dirty="0">
                <a:solidFill>
                  <a:srgbClr val="FF0000"/>
                </a:solidFill>
                <a:latin typeface="+mj-lt"/>
              </a:rPr>
              <a:t>measure</a:t>
            </a:r>
            <a:r>
              <a:rPr lang="en-US" sz="1800" b="0" dirty="0">
                <a:latin typeface="+mj-lt"/>
              </a:rPr>
              <a:t> fidelity of a measurement system’s reproduction at different frequencies is the decibel scale:</a:t>
            </a:r>
          </a:p>
          <a:p>
            <a:pPr algn="just"/>
            <a:endParaRPr lang="en-SG" sz="1800" b="0" i="1" dirty="0">
              <a:latin typeface="Cambria Math" panose="02040503050406030204" pitchFamily="18" charset="0"/>
            </a:endParaRPr>
          </a:p>
          <a:p>
            <a:pPr algn="just"/>
            <a:endParaRPr lang="en-US" sz="1800" b="0" dirty="0">
              <a:latin typeface="+mj-lt"/>
            </a:endParaRPr>
          </a:p>
          <a:p>
            <a:pPr algn="just"/>
            <a:endParaRPr lang="en-US" sz="1800" b="0" dirty="0">
              <a:latin typeface="+mj-lt"/>
            </a:endParaRPr>
          </a:p>
          <a:p>
            <a:pPr algn="just"/>
            <a:endParaRPr lang="en-US" sz="1800" b="0" dirty="0">
              <a:latin typeface="+mj-lt"/>
            </a:endParaRPr>
          </a:p>
          <a:p>
            <a:pPr algn="just"/>
            <a:endParaRPr lang="en-US" sz="1800" b="0" dirty="0">
              <a:latin typeface="+mj-lt"/>
            </a:endParaRPr>
          </a:p>
          <a:p>
            <a:pPr algn="just">
              <a:lnSpc>
                <a:spcPct val="150000"/>
              </a:lnSpc>
            </a:pPr>
            <a:r>
              <a:rPr lang="en-US" sz="1800" b="0" dirty="0">
                <a:latin typeface="+mj-lt"/>
              </a:rPr>
              <a:t>where </a:t>
            </a:r>
            <a:r>
              <a:rPr lang="en-US" sz="1800" b="0" i="1" dirty="0">
                <a:latin typeface="+mj-lt"/>
              </a:rPr>
              <a:t>A</a:t>
            </a:r>
            <a:r>
              <a:rPr lang="en-US" sz="1800" b="0" i="1" baseline="-25000" dirty="0">
                <a:latin typeface="+mj-lt"/>
              </a:rPr>
              <a:t>in</a:t>
            </a:r>
            <a:r>
              <a:rPr lang="en-US" sz="1800" b="0" dirty="0">
                <a:latin typeface="+mj-lt"/>
              </a:rPr>
              <a:t> and </a:t>
            </a:r>
            <a:r>
              <a:rPr lang="en-US" sz="1800" b="0" i="1" dirty="0" err="1">
                <a:latin typeface="+mj-lt"/>
              </a:rPr>
              <a:t>A</a:t>
            </a:r>
            <a:r>
              <a:rPr lang="en-US" sz="1800" b="0" i="1" baseline="-25000" dirty="0" err="1">
                <a:latin typeface="+mj-lt"/>
              </a:rPr>
              <a:t>out</a:t>
            </a:r>
            <a:r>
              <a:rPr lang="en-US" sz="1800" b="0" dirty="0">
                <a:latin typeface="+mj-lt"/>
              </a:rPr>
              <a:t> are input and output amplitudes of a harmonic.</a:t>
            </a:r>
            <a:endParaRPr lang="en-SG" sz="1800" b="0" dirty="0">
              <a:latin typeface="+mj-lt"/>
            </a:endParaRPr>
          </a:p>
        </p:txBody>
      </p:sp>
      <p:grpSp>
        <p:nvGrpSpPr>
          <p:cNvPr id="3" name="Group 2"/>
          <p:cNvGrpSpPr/>
          <p:nvPr/>
        </p:nvGrpSpPr>
        <p:grpSpPr>
          <a:xfrm>
            <a:off x="2668545" y="1775624"/>
            <a:ext cx="3802809" cy="1038573"/>
            <a:chOff x="3264740" y="1747049"/>
            <a:chExt cx="3802809" cy="1038573"/>
          </a:xfrm>
        </p:grpSpPr>
        <p:grpSp>
          <p:nvGrpSpPr>
            <p:cNvPr id="51" name="Group 50"/>
            <p:cNvGrpSpPr/>
            <p:nvPr/>
          </p:nvGrpSpPr>
          <p:grpSpPr>
            <a:xfrm>
              <a:off x="3264740" y="1747049"/>
              <a:ext cx="3802809" cy="1038573"/>
              <a:chOff x="3231916" y="4555330"/>
              <a:chExt cx="3802809" cy="1038573"/>
            </a:xfrm>
          </p:grpSpPr>
          <p:sp>
            <p:nvSpPr>
              <p:cNvPr id="52" name="Rounded Rectangle 51"/>
              <p:cNvSpPr/>
              <p:nvPr/>
            </p:nvSpPr>
            <p:spPr>
              <a:xfrm>
                <a:off x="3231916" y="4555330"/>
                <a:ext cx="3802809" cy="1038573"/>
              </a:xfrm>
              <a:prstGeom prst="roundRect">
                <a:avLst>
                  <a:gd name="adj" fmla="val 11983"/>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mc:AlternateContent xmlns:mc="http://schemas.openxmlformats.org/markup-compatibility/2006" xmlns:a14="http://schemas.microsoft.com/office/drawing/2010/main">
            <mc:Choice Requires="a14">
              <p:sp>
                <p:nvSpPr>
                  <p:cNvPr id="54" name="TextBox 53"/>
                  <p:cNvSpPr txBox="1"/>
                  <p:nvPr/>
                </p:nvSpPr>
                <p:spPr>
                  <a:xfrm>
                    <a:off x="3552497" y="4763441"/>
                    <a:ext cx="222573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𝑑𝐵</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SG" sz="1800" b="0" i="1" smtClean="0">
                                  <a:latin typeface="Cambria Math" panose="02040503050406030204" pitchFamily="18" charset="0"/>
                                </a:rPr>
                                <m:t>20</m:t>
                              </m:r>
                              <m:r>
                                <a:rPr lang="en-US" sz="1800" b="1" i="1" smtClean="0">
                                  <a:latin typeface="Cambria Math" panose="02040503050406030204" pitchFamily="18" charset="0"/>
                                </a:rPr>
                                <m:t>𝒍𝒐𝒈</m:t>
                              </m:r>
                            </m:e>
                            <m:sub>
                              <m:r>
                                <a:rPr lang="en-US" sz="1800" b="0" i="1" smtClean="0">
                                  <a:latin typeface="Cambria Math" panose="02040503050406030204" pitchFamily="18" charset="0"/>
                                </a:rPr>
                                <m:t>10</m:t>
                              </m:r>
                            </m:sub>
                          </m:sSub>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𝑜𝑢𝑡</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𝑖𝑛</m:t>
                                      </m:r>
                                    </m:sub>
                                  </m:sSub>
                                </m:den>
                              </m:f>
                            </m:e>
                          </m:d>
                        </m:oMath>
                      </m:oMathPara>
                    </a14:m>
                    <a:endParaRPr lang="en-SG" sz="1800" b="0" dirty="0"/>
                  </a:p>
                </p:txBody>
              </p:sp>
            </mc:Choice>
            <mc:Fallback xmlns="">
              <p:sp>
                <p:nvSpPr>
                  <p:cNvPr id="54" name="TextBox 53"/>
                  <p:cNvSpPr txBox="1">
                    <a:spLocks noRot="1" noChangeAspect="1" noMove="1" noResize="1" noEditPoints="1" noAdjustHandles="1" noChangeArrowheads="1" noChangeShapeType="1" noTextEdit="1"/>
                  </p:cNvSpPr>
                  <p:nvPr/>
                </p:nvSpPr>
                <p:spPr>
                  <a:xfrm>
                    <a:off x="3552497" y="4763441"/>
                    <a:ext cx="2225738" cy="622350"/>
                  </a:xfrm>
                  <a:prstGeom prst="rect">
                    <a:avLst/>
                  </a:prstGeom>
                  <a:blipFill rotWithShape="0">
                    <a:blip r:embed="rId3"/>
                    <a:stretch>
                      <a:fillRect/>
                    </a:stretch>
                  </a:blipFill>
                </p:spPr>
                <p:txBody>
                  <a:bodyPr/>
                  <a:lstStyle/>
                  <a:p>
                    <a:r>
                      <a:rPr lang="en-SG">
                        <a:noFill/>
                      </a:rPr>
                      <a:t> </a:t>
                    </a:r>
                  </a:p>
                </p:txBody>
              </p:sp>
            </mc:Fallback>
          </mc:AlternateContent>
        </p:grpSp>
        <p:grpSp>
          <p:nvGrpSpPr>
            <p:cNvPr id="57" name="Group 56"/>
            <p:cNvGrpSpPr/>
            <p:nvPr/>
          </p:nvGrpSpPr>
          <p:grpSpPr>
            <a:xfrm>
              <a:off x="6398148" y="2067503"/>
              <a:ext cx="397666" cy="397666"/>
              <a:chOff x="10575539" y="1378188"/>
              <a:chExt cx="397666" cy="397666"/>
            </a:xfrm>
          </p:grpSpPr>
          <p:sp>
            <p:nvSpPr>
              <p:cNvPr id="58" name="Oval 57"/>
              <p:cNvSpPr/>
              <p:nvPr/>
            </p:nvSpPr>
            <p:spPr>
              <a:xfrm>
                <a:off x="10575539" y="1378188"/>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Content Placeholder 2"/>
              <p:cNvSpPr txBox="1">
                <a:spLocks/>
              </p:cNvSpPr>
              <p:nvPr/>
            </p:nvSpPr>
            <p:spPr>
              <a:xfrm>
                <a:off x="10575539" y="1386998"/>
                <a:ext cx="397666"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9</a:t>
                </a:r>
              </a:p>
            </p:txBody>
          </p:sp>
        </p:grpSp>
      </p:grpSp>
    </p:spTree>
    <p:extLst>
      <p:ext uri="{BB962C8B-B14F-4D97-AF65-F5344CB8AC3E}">
        <p14:creationId xmlns:p14="http://schemas.microsoft.com/office/powerpoint/2010/main" val="94742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BANDWIDTH AND </a:t>
            </a:r>
            <a:r>
              <a:rPr lang="en-US" sz="2200" dirty="0" err="1"/>
              <a:t>FREQuENCY</a:t>
            </a:r>
            <a:r>
              <a:rPr lang="en-US" sz="2200" dirty="0"/>
              <a:t> RESPONSE</a:t>
            </a:r>
          </a:p>
        </p:txBody>
      </p:sp>
      <p:sp>
        <p:nvSpPr>
          <p:cNvPr id="5" name="TextBox 4"/>
          <p:cNvSpPr txBox="1"/>
          <p:nvPr/>
        </p:nvSpPr>
        <p:spPr>
          <a:xfrm>
            <a:off x="288000" y="720000"/>
            <a:ext cx="8563900" cy="507831"/>
          </a:xfrm>
          <a:prstGeom prst="rect">
            <a:avLst/>
          </a:prstGeom>
          <a:noFill/>
        </p:spPr>
        <p:txBody>
          <a:bodyPr wrap="square" rtlCol="0">
            <a:spAutoFit/>
          </a:bodyPr>
          <a:lstStyle/>
          <a:p>
            <a:pPr algn="just">
              <a:lnSpc>
                <a:spcPct val="150000"/>
              </a:lnSpc>
            </a:pPr>
            <a:r>
              <a:rPr lang="en-US" sz="1800" b="0" dirty="0">
                <a:latin typeface="+mj-lt"/>
              </a:rPr>
              <a:t>Frequency response curve or Bode plot plots </a:t>
            </a:r>
            <a:r>
              <a:rPr lang="en-US" sz="1800" b="0" i="1" dirty="0" err="1">
                <a:latin typeface="+mj-lt"/>
              </a:rPr>
              <a:t>A</a:t>
            </a:r>
            <a:r>
              <a:rPr lang="en-US" sz="1800" b="0" i="1" baseline="-25000" dirty="0" err="1">
                <a:latin typeface="+mj-lt"/>
              </a:rPr>
              <a:t>out</a:t>
            </a:r>
            <a:r>
              <a:rPr lang="en-US" sz="1800" b="0" i="1" dirty="0">
                <a:latin typeface="+mj-lt"/>
              </a:rPr>
              <a:t>/A</a:t>
            </a:r>
            <a:r>
              <a:rPr lang="en-US" sz="1800" b="0" i="1" baseline="-25000" dirty="0">
                <a:latin typeface="+mj-lt"/>
              </a:rPr>
              <a:t>in</a:t>
            </a:r>
            <a:r>
              <a:rPr lang="en-US" sz="1800" b="0" dirty="0">
                <a:latin typeface="+mj-lt"/>
              </a:rPr>
              <a:t> vs. input frequency</a:t>
            </a:r>
          </a:p>
        </p:txBody>
      </p:sp>
      <p:grpSp>
        <p:nvGrpSpPr>
          <p:cNvPr id="29" name="Group 28"/>
          <p:cNvGrpSpPr/>
          <p:nvPr/>
        </p:nvGrpSpPr>
        <p:grpSpPr>
          <a:xfrm>
            <a:off x="1316456" y="1767444"/>
            <a:ext cx="6506988" cy="3788786"/>
            <a:chOff x="1382793" y="1767444"/>
            <a:chExt cx="6506988" cy="3788786"/>
          </a:xfrm>
        </p:grpSpPr>
        <p:cxnSp>
          <p:nvCxnSpPr>
            <p:cNvPr id="7" name="Straight Arrow Connector 6"/>
            <p:cNvCxnSpPr/>
            <p:nvPr/>
          </p:nvCxnSpPr>
          <p:spPr>
            <a:xfrm flipV="1">
              <a:off x="2162175" y="2152650"/>
              <a:ext cx="0" cy="294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62175" y="5095875"/>
              <a:ext cx="52863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62175" y="2714625"/>
              <a:ext cx="4953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62175" y="3469005"/>
              <a:ext cx="4953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48940" y="3469005"/>
              <a:ext cx="15240" cy="162687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70320" y="3469005"/>
              <a:ext cx="15240" cy="162687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964180" y="4442460"/>
              <a:ext cx="3406139"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1728509" y="1767444"/>
                  <a:ext cx="2440861" cy="307777"/>
                </a:xfrm>
                <a:prstGeom prst="rect">
                  <a:avLst/>
                </a:prstGeom>
                <a:noFill/>
              </p:spPr>
              <p:txBody>
                <a:bodyPr wrap="none" rtlCol="0">
                  <a:spAutoFit/>
                </a:bodyPr>
                <a:lstStyle/>
                <a:p>
                  <a:r>
                    <a:rPr lang="en-US" sz="1400" b="0" dirty="0">
                      <a:latin typeface="+mj-lt"/>
                    </a:rPr>
                    <a:t>amplitude ratio </a:t>
                  </a:r>
                  <a14:m>
                    <m:oMath xmlns:m="http://schemas.openxmlformats.org/officeDocument/2006/math">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𝑜𝑢𝑡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𝑖𝑛</m:t>
                              </m:r>
                            </m:sub>
                          </m:sSub>
                        </m:e>
                      </m:d>
                    </m:oMath>
                  </a14:m>
                  <a:endParaRPr lang="en-SG" sz="1400" b="0" dirty="0">
                    <a:latin typeface="+mj-lt"/>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728509" y="1767444"/>
                  <a:ext cx="2440861" cy="307777"/>
                </a:xfrm>
                <a:prstGeom prst="rect">
                  <a:avLst/>
                </a:prstGeom>
                <a:blipFill rotWithShape="0">
                  <a:blip r:embed="rId20"/>
                  <a:stretch>
                    <a:fillRect l="-750" t="-4000" b="-20000"/>
                  </a:stretch>
                </a:blipFill>
              </p:spPr>
              <p:txBody>
                <a:bodyPr/>
                <a:lstStyle/>
                <a:p>
                  <a:r>
                    <a:rPr lang="en-SG">
                      <a:noFill/>
                    </a:rPr>
                    <a:t> </a:t>
                  </a:r>
                </a:p>
              </p:txBody>
            </p:sp>
          </mc:Fallback>
        </mc:AlternateContent>
        <p:sp>
          <p:nvSpPr>
            <p:cNvPr id="22" name="TextBox 21"/>
            <p:cNvSpPr txBox="1"/>
            <p:nvPr/>
          </p:nvSpPr>
          <p:spPr>
            <a:xfrm>
              <a:off x="4076662" y="4085730"/>
              <a:ext cx="1124026" cy="307777"/>
            </a:xfrm>
            <a:prstGeom prst="rect">
              <a:avLst/>
            </a:prstGeom>
            <a:noFill/>
          </p:spPr>
          <p:txBody>
            <a:bodyPr wrap="none" rtlCol="0">
              <a:spAutoFit/>
            </a:bodyPr>
            <a:lstStyle/>
            <a:p>
              <a:r>
                <a:rPr lang="en-US" sz="1400" b="0" dirty="0">
                  <a:latin typeface="+mj-lt"/>
                </a:rPr>
                <a:t>bandwidth</a:t>
              </a:r>
              <a:endParaRPr lang="en-SG" sz="1400" b="0" dirty="0">
                <a:latin typeface="+mj-lt"/>
              </a:endParaRPr>
            </a:p>
          </p:txBody>
        </p:sp>
        <mc:AlternateContent xmlns:mc="http://schemas.openxmlformats.org/markup-compatibility/2006" xmlns:a14="http://schemas.microsoft.com/office/drawing/2010/main">
          <mc:Choice Requires="a14">
            <p:sp>
              <p:nvSpPr>
                <p:cNvPr id="23" name="TextBox 22"/>
                <p:cNvSpPr txBox="1"/>
                <p:nvPr/>
              </p:nvSpPr>
              <p:spPr>
                <a:xfrm>
                  <a:off x="2734117" y="5159453"/>
                  <a:ext cx="4601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𝐿</m:t>
                            </m:r>
                          </m:sub>
                        </m:sSub>
                      </m:oMath>
                    </m:oMathPara>
                  </a14:m>
                  <a:endParaRPr lang="en-SG" sz="1400" b="0" dirty="0">
                    <a:latin typeface="+mj-lt"/>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734117" y="5159453"/>
                  <a:ext cx="460126" cy="307777"/>
                </a:xfrm>
                <a:prstGeom prst="rect">
                  <a:avLst/>
                </a:prstGeom>
                <a:blipFill rotWithShape="0">
                  <a:blip r:embed="rId2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142673" y="5159453"/>
                  <a:ext cx="4857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𝐻</m:t>
                            </m:r>
                          </m:sub>
                        </m:sSub>
                      </m:oMath>
                    </m:oMathPara>
                  </a14:m>
                  <a:endParaRPr lang="en-SG" sz="1400" b="0" dirty="0">
                    <a:latin typeface="+mj-lt"/>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6142673" y="5159453"/>
                  <a:ext cx="485774" cy="307777"/>
                </a:xfrm>
                <a:prstGeom prst="rect">
                  <a:avLst/>
                </a:prstGeom>
                <a:blipFill rotWithShape="0">
                  <a:blip r:embed="rId22"/>
                  <a:stretch>
                    <a:fillRect/>
                  </a:stretch>
                </a:blipFill>
              </p:spPr>
              <p:txBody>
                <a:bodyPr/>
                <a:lstStyle/>
                <a:p>
                  <a:r>
                    <a:rPr lang="en-SG">
                      <a:noFill/>
                    </a:rPr>
                    <a:t> </a:t>
                  </a:r>
                </a:p>
              </p:txBody>
            </p:sp>
          </mc:Fallback>
        </mc:AlternateContent>
        <p:sp>
          <p:nvSpPr>
            <p:cNvPr id="25" name="TextBox 24"/>
            <p:cNvSpPr txBox="1"/>
            <p:nvPr/>
          </p:nvSpPr>
          <p:spPr>
            <a:xfrm>
              <a:off x="6812242" y="5248453"/>
              <a:ext cx="1077539" cy="307777"/>
            </a:xfrm>
            <a:prstGeom prst="rect">
              <a:avLst/>
            </a:prstGeom>
            <a:noFill/>
          </p:spPr>
          <p:txBody>
            <a:bodyPr wrap="none" rtlCol="0">
              <a:spAutoFit/>
            </a:bodyPr>
            <a:lstStyle/>
            <a:p>
              <a:r>
                <a:rPr lang="en-US" sz="1400" b="0" dirty="0">
                  <a:latin typeface="+mj-lt"/>
                </a:rPr>
                <a:t>frequency</a:t>
              </a:r>
              <a:endParaRPr lang="en-SG" sz="1400" b="0" dirty="0">
                <a:latin typeface="+mj-lt"/>
              </a:endParaRPr>
            </a:p>
          </p:txBody>
        </p:sp>
        <p:sp>
          <p:nvSpPr>
            <p:cNvPr id="26" name="TextBox 25"/>
            <p:cNvSpPr txBox="1"/>
            <p:nvPr/>
          </p:nvSpPr>
          <p:spPr>
            <a:xfrm>
              <a:off x="1456532" y="2560736"/>
              <a:ext cx="705642" cy="307777"/>
            </a:xfrm>
            <a:prstGeom prst="rect">
              <a:avLst/>
            </a:prstGeom>
            <a:noFill/>
          </p:spPr>
          <p:txBody>
            <a:bodyPr wrap="none" rtlCol="0">
              <a:spAutoFit/>
            </a:bodyPr>
            <a:lstStyle/>
            <a:p>
              <a:pPr algn="r"/>
              <a:r>
                <a:rPr lang="en-US" sz="1400" b="0" dirty="0">
                  <a:latin typeface="+mj-lt"/>
                </a:rPr>
                <a:t>1.000</a:t>
              </a:r>
              <a:endParaRPr lang="en-SG" sz="1400" b="0" dirty="0">
                <a:latin typeface="+mj-lt"/>
              </a:endParaRPr>
            </a:p>
          </p:txBody>
        </p:sp>
        <p:sp>
          <p:nvSpPr>
            <p:cNvPr id="27" name="TextBox 26"/>
            <p:cNvSpPr txBox="1"/>
            <p:nvPr/>
          </p:nvSpPr>
          <p:spPr>
            <a:xfrm>
              <a:off x="1456532" y="3181711"/>
              <a:ext cx="705642" cy="307777"/>
            </a:xfrm>
            <a:prstGeom prst="rect">
              <a:avLst/>
            </a:prstGeom>
            <a:noFill/>
          </p:spPr>
          <p:txBody>
            <a:bodyPr wrap="none" rtlCol="0">
              <a:spAutoFit/>
            </a:bodyPr>
            <a:lstStyle/>
            <a:p>
              <a:pPr algn="r"/>
              <a:r>
                <a:rPr lang="en-US" sz="1400" b="0" dirty="0">
                  <a:latin typeface="+mj-lt"/>
                </a:rPr>
                <a:t>0.707</a:t>
              </a:r>
              <a:endParaRPr lang="en-SG" sz="1400" b="0" dirty="0">
                <a:latin typeface="+mj-lt"/>
              </a:endParaRPr>
            </a:p>
          </p:txBody>
        </p:sp>
        <p:sp>
          <p:nvSpPr>
            <p:cNvPr id="28" name="TextBox 27"/>
            <p:cNvSpPr txBox="1"/>
            <p:nvPr/>
          </p:nvSpPr>
          <p:spPr>
            <a:xfrm>
              <a:off x="1382793" y="3455193"/>
              <a:ext cx="779381" cy="307777"/>
            </a:xfrm>
            <a:prstGeom prst="rect">
              <a:avLst/>
            </a:prstGeom>
            <a:noFill/>
          </p:spPr>
          <p:txBody>
            <a:bodyPr wrap="none" rtlCol="0">
              <a:spAutoFit/>
            </a:bodyPr>
            <a:lstStyle/>
            <a:p>
              <a:pPr algn="r"/>
              <a:r>
                <a:rPr lang="en-US" sz="1400" b="0" dirty="0">
                  <a:latin typeface="+mj-lt"/>
                </a:rPr>
                <a:t>(-3dB)</a:t>
              </a:r>
              <a:endParaRPr lang="en-SG" sz="1400" b="0" dirty="0">
                <a:latin typeface="+mj-lt"/>
              </a:endParaRPr>
            </a:p>
          </p:txBody>
        </p:sp>
        <p:sp>
          <p:nvSpPr>
            <p:cNvPr id="21" name="Freeform 20"/>
            <p:cNvSpPr/>
            <p:nvPr/>
          </p:nvSpPr>
          <p:spPr>
            <a:xfrm>
              <a:off x="2171700" y="2718334"/>
              <a:ext cx="5021580" cy="2387066"/>
            </a:xfrm>
            <a:custGeom>
              <a:avLst/>
              <a:gdLst>
                <a:gd name="connsiteX0" fmla="*/ 0 w 5021580"/>
                <a:gd name="connsiteY0" fmla="*/ 2421161 h 2421161"/>
                <a:gd name="connsiteX1" fmla="*/ 434340 w 5021580"/>
                <a:gd name="connsiteY1" fmla="*/ 1925861 h 2421161"/>
                <a:gd name="connsiteX2" fmla="*/ 784860 w 5021580"/>
                <a:gd name="connsiteY2" fmla="*/ 813341 h 2421161"/>
                <a:gd name="connsiteX3" fmla="*/ 1112520 w 5021580"/>
                <a:gd name="connsiteY3" fmla="*/ 218981 h 2421161"/>
                <a:gd name="connsiteX4" fmla="*/ 1897380 w 5021580"/>
                <a:gd name="connsiteY4" fmla="*/ 43721 h 2421161"/>
                <a:gd name="connsiteX5" fmla="*/ 3482340 w 5021580"/>
                <a:gd name="connsiteY5" fmla="*/ 66581 h 2421161"/>
                <a:gd name="connsiteX6" fmla="*/ 4183380 w 5021580"/>
                <a:gd name="connsiteY6" fmla="*/ 752381 h 2421161"/>
                <a:gd name="connsiteX7" fmla="*/ 4747260 w 5021580"/>
                <a:gd name="connsiteY7" fmla="*/ 1788701 h 2421161"/>
                <a:gd name="connsiteX8" fmla="*/ 5021580 w 5021580"/>
                <a:gd name="connsiteY8" fmla="*/ 2223041 h 2421161"/>
                <a:gd name="connsiteX0" fmla="*/ 0 w 5021580"/>
                <a:gd name="connsiteY0" fmla="*/ 2388805 h 2388805"/>
                <a:gd name="connsiteX1" fmla="*/ 434340 w 5021580"/>
                <a:gd name="connsiteY1" fmla="*/ 1893505 h 2388805"/>
                <a:gd name="connsiteX2" fmla="*/ 784860 w 5021580"/>
                <a:gd name="connsiteY2" fmla="*/ 780985 h 2388805"/>
                <a:gd name="connsiteX3" fmla="*/ 1112520 w 5021580"/>
                <a:gd name="connsiteY3" fmla="*/ 186625 h 2388805"/>
                <a:gd name="connsiteX4" fmla="*/ 1897380 w 5021580"/>
                <a:gd name="connsiteY4" fmla="*/ 11365 h 2388805"/>
                <a:gd name="connsiteX5" fmla="*/ 3489960 w 5021580"/>
                <a:gd name="connsiteY5" fmla="*/ 95185 h 2388805"/>
                <a:gd name="connsiteX6" fmla="*/ 4183380 w 5021580"/>
                <a:gd name="connsiteY6" fmla="*/ 720025 h 2388805"/>
                <a:gd name="connsiteX7" fmla="*/ 4747260 w 5021580"/>
                <a:gd name="connsiteY7" fmla="*/ 1756345 h 2388805"/>
                <a:gd name="connsiteX8" fmla="*/ 5021580 w 5021580"/>
                <a:gd name="connsiteY8" fmla="*/ 2190685 h 2388805"/>
                <a:gd name="connsiteX0" fmla="*/ 0 w 5021580"/>
                <a:gd name="connsiteY0" fmla="*/ 2377440 h 2377440"/>
                <a:gd name="connsiteX1" fmla="*/ 434340 w 5021580"/>
                <a:gd name="connsiteY1" fmla="*/ 1882140 h 2377440"/>
                <a:gd name="connsiteX2" fmla="*/ 784860 w 5021580"/>
                <a:gd name="connsiteY2" fmla="*/ 769620 h 2377440"/>
                <a:gd name="connsiteX3" fmla="*/ 1112520 w 5021580"/>
                <a:gd name="connsiteY3" fmla="*/ 175260 h 2377440"/>
                <a:gd name="connsiteX4" fmla="*/ 1897380 w 5021580"/>
                <a:gd name="connsiteY4" fmla="*/ 0 h 2377440"/>
                <a:gd name="connsiteX5" fmla="*/ 3520440 w 5021580"/>
                <a:gd name="connsiteY5" fmla="*/ 68580 h 2377440"/>
                <a:gd name="connsiteX6" fmla="*/ 4183380 w 5021580"/>
                <a:gd name="connsiteY6" fmla="*/ 708660 h 2377440"/>
                <a:gd name="connsiteX7" fmla="*/ 4747260 w 5021580"/>
                <a:gd name="connsiteY7" fmla="*/ 1744980 h 2377440"/>
                <a:gd name="connsiteX8" fmla="*/ 5021580 w 5021580"/>
                <a:gd name="connsiteY8" fmla="*/ 2179320 h 2377440"/>
                <a:gd name="connsiteX0" fmla="*/ 0 w 5021580"/>
                <a:gd name="connsiteY0" fmla="*/ 2383501 h 2383501"/>
                <a:gd name="connsiteX1" fmla="*/ 434340 w 5021580"/>
                <a:gd name="connsiteY1" fmla="*/ 1888201 h 2383501"/>
                <a:gd name="connsiteX2" fmla="*/ 784860 w 5021580"/>
                <a:gd name="connsiteY2" fmla="*/ 775681 h 2383501"/>
                <a:gd name="connsiteX3" fmla="*/ 1112520 w 5021580"/>
                <a:gd name="connsiteY3" fmla="*/ 181321 h 2383501"/>
                <a:gd name="connsiteX4" fmla="*/ 1897380 w 5021580"/>
                <a:gd name="connsiteY4" fmla="*/ 6061 h 2383501"/>
                <a:gd name="connsiteX5" fmla="*/ 3520440 w 5021580"/>
                <a:gd name="connsiteY5" fmla="*/ 44161 h 2383501"/>
                <a:gd name="connsiteX6" fmla="*/ 4183380 w 5021580"/>
                <a:gd name="connsiteY6" fmla="*/ 714721 h 2383501"/>
                <a:gd name="connsiteX7" fmla="*/ 4747260 w 5021580"/>
                <a:gd name="connsiteY7" fmla="*/ 1751041 h 2383501"/>
                <a:gd name="connsiteX8" fmla="*/ 5021580 w 5021580"/>
                <a:gd name="connsiteY8" fmla="*/ 2185381 h 2383501"/>
                <a:gd name="connsiteX0" fmla="*/ 0 w 5021580"/>
                <a:gd name="connsiteY0" fmla="*/ 2399936 h 2399936"/>
                <a:gd name="connsiteX1" fmla="*/ 434340 w 5021580"/>
                <a:gd name="connsiteY1" fmla="*/ 1904636 h 2399936"/>
                <a:gd name="connsiteX2" fmla="*/ 784860 w 5021580"/>
                <a:gd name="connsiteY2" fmla="*/ 792116 h 2399936"/>
                <a:gd name="connsiteX3" fmla="*/ 1112520 w 5021580"/>
                <a:gd name="connsiteY3" fmla="*/ 197756 h 2399936"/>
                <a:gd name="connsiteX4" fmla="*/ 1897380 w 5021580"/>
                <a:gd name="connsiteY4" fmla="*/ 22496 h 2399936"/>
                <a:gd name="connsiteX5" fmla="*/ 3520440 w 5021580"/>
                <a:gd name="connsiteY5" fmla="*/ 60596 h 2399936"/>
                <a:gd name="connsiteX6" fmla="*/ 4183380 w 5021580"/>
                <a:gd name="connsiteY6" fmla="*/ 731156 h 2399936"/>
                <a:gd name="connsiteX7" fmla="*/ 4747260 w 5021580"/>
                <a:gd name="connsiteY7" fmla="*/ 1767476 h 2399936"/>
                <a:gd name="connsiteX8" fmla="*/ 5021580 w 5021580"/>
                <a:gd name="connsiteY8" fmla="*/ 2201816 h 2399936"/>
                <a:gd name="connsiteX0" fmla="*/ 0 w 5021580"/>
                <a:gd name="connsiteY0" fmla="*/ 2387066 h 2387066"/>
                <a:gd name="connsiteX1" fmla="*/ 434340 w 5021580"/>
                <a:gd name="connsiteY1" fmla="*/ 1891766 h 2387066"/>
                <a:gd name="connsiteX2" fmla="*/ 784860 w 5021580"/>
                <a:gd name="connsiteY2" fmla="*/ 779246 h 2387066"/>
                <a:gd name="connsiteX3" fmla="*/ 1112520 w 5021580"/>
                <a:gd name="connsiteY3" fmla="*/ 184886 h 2387066"/>
                <a:gd name="connsiteX4" fmla="*/ 1897380 w 5021580"/>
                <a:gd name="connsiteY4" fmla="*/ 9626 h 2387066"/>
                <a:gd name="connsiteX5" fmla="*/ 3512820 w 5021580"/>
                <a:gd name="connsiteY5" fmla="*/ 78206 h 2387066"/>
                <a:gd name="connsiteX6" fmla="*/ 4183380 w 5021580"/>
                <a:gd name="connsiteY6" fmla="*/ 718286 h 2387066"/>
                <a:gd name="connsiteX7" fmla="*/ 4747260 w 5021580"/>
                <a:gd name="connsiteY7" fmla="*/ 1754606 h 2387066"/>
                <a:gd name="connsiteX8" fmla="*/ 5021580 w 5021580"/>
                <a:gd name="connsiteY8" fmla="*/ 2188946 h 238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1580" h="2387066">
                  <a:moveTo>
                    <a:pt x="0" y="2387066"/>
                  </a:moveTo>
                  <a:cubicBezTo>
                    <a:pt x="151765" y="2273401"/>
                    <a:pt x="303530" y="2159736"/>
                    <a:pt x="434340" y="1891766"/>
                  </a:cubicBezTo>
                  <a:cubicBezTo>
                    <a:pt x="565150" y="1623796"/>
                    <a:pt x="671830" y="1063726"/>
                    <a:pt x="784860" y="779246"/>
                  </a:cubicBezTo>
                  <a:cubicBezTo>
                    <a:pt x="897890" y="494766"/>
                    <a:pt x="927100" y="313156"/>
                    <a:pt x="1112520" y="184886"/>
                  </a:cubicBezTo>
                  <a:cubicBezTo>
                    <a:pt x="1297940" y="56616"/>
                    <a:pt x="1497330" y="27406"/>
                    <a:pt x="1897380" y="9626"/>
                  </a:cubicBezTo>
                  <a:cubicBezTo>
                    <a:pt x="2297430" y="-8154"/>
                    <a:pt x="3185160" y="-9424"/>
                    <a:pt x="3512820" y="78206"/>
                  </a:cubicBezTo>
                  <a:cubicBezTo>
                    <a:pt x="3840480" y="165836"/>
                    <a:pt x="3977640" y="438886"/>
                    <a:pt x="4183380" y="718286"/>
                  </a:cubicBezTo>
                  <a:cubicBezTo>
                    <a:pt x="4389120" y="997686"/>
                    <a:pt x="4607560" y="1509496"/>
                    <a:pt x="4747260" y="1754606"/>
                  </a:cubicBezTo>
                  <a:cubicBezTo>
                    <a:pt x="4886960" y="1999716"/>
                    <a:pt x="4954270" y="2094331"/>
                    <a:pt x="5021580" y="2188946"/>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99" name="SMARTInkShape-31"/>
          <p:cNvSpPr/>
          <p:nvPr>
            <p:custDataLst>
              <p:tags r:id="rId1"/>
            </p:custDataLst>
          </p:nvPr>
        </p:nvSpPr>
        <p:spPr>
          <a:xfrm>
            <a:off x="7643813" y="5384602"/>
            <a:ext cx="8930" cy="1"/>
          </a:xfrm>
          <a:custGeom>
            <a:avLst/>
            <a:gdLst/>
            <a:ahLst/>
            <a:cxnLst/>
            <a:rect l="0" t="0" r="0" b="0"/>
            <a:pathLst>
              <a:path w="8930" h="1">
                <a:moveTo>
                  <a:pt x="0" y="0"/>
                </a:moveTo>
                <a:lnTo>
                  <a:pt x="0" y="0"/>
                </a:lnTo>
                <a:lnTo>
                  <a:pt x="8929" y="0"/>
                </a:lnTo>
              </a:path>
            </a:pathLst>
          </a:custGeom>
          <a:ln w="12700">
            <a:solidFill>
              <a:srgbClr val="3CB3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BANDWIDTH AND </a:t>
            </a:r>
            <a:r>
              <a:rPr lang="en-US" sz="2200" dirty="0" err="1"/>
              <a:t>FREQuENCY</a:t>
            </a:r>
            <a:r>
              <a:rPr lang="en-US" sz="2200" dirty="0"/>
              <a:t> RESPONSE</a:t>
            </a:r>
          </a:p>
        </p:txBody>
      </p:sp>
      <mc:AlternateContent xmlns:mc="http://schemas.openxmlformats.org/markup-compatibility/2006" xmlns:a14="http://schemas.microsoft.com/office/drawing/2010/main">
        <mc:Choice Requires="a14">
          <p:sp>
            <p:nvSpPr>
              <p:cNvPr id="5" name="TextBox 4"/>
              <p:cNvSpPr txBox="1"/>
              <p:nvPr/>
            </p:nvSpPr>
            <p:spPr>
              <a:xfrm>
                <a:off x="288000" y="720000"/>
                <a:ext cx="8563900" cy="6186309"/>
              </a:xfrm>
              <a:prstGeom prst="rect">
                <a:avLst/>
              </a:prstGeom>
              <a:noFill/>
            </p:spPr>
            <p:txBody>
              <a:bodyPr wrap="square" rtlCol="0">
                <a:spAutoFit/>
              </a:bodyPr>
              <a:lstStyle/>
              <a:p>
                <a:pPr algn="just">
                  <a:lnSpc>
                    <a:spcPct val="150000"/>
                  </a:lnSpc>
                </a:pPr>
                <a:r>
                  <a:rPr lang="en-US" sz="1800" b="0" dirty="0">
                    <a:latin typeface="+mj-lt"/>
                  </a:rPr>
                  <a:t>Bandwidth is the range of the frequencies where the input is not attenuated by more than -3dB, i.e.</a:t>
                </a:r>
              </a:p>
              <a:p>
                <a:pPr algn="just"/>
                <a:r>
                  <a:rPr lang="en-US" sz="1800" b="0" dirty="0">
                    <a:latin typeface="+mj-lt"/>
                  </a:rPr>
                  <a:t>			</a:t>
                </a:r>
                <a:r>
                  <a:rPr lang="en-SG" sz="1800" b="0" dirty="0">
                    <a:latin typeface="+mj-lt"/>
                  </a:rPr>
                  <a:t>			</a:t>
                </a:r>
              </a:p>
              <a:p>
                <a:pPr algn="just"/>
                <a:endParaRPr lang="en-US" sz="1800" b="0" dirty="0">
                  <a:latin typeface="+mj-lt"/>
                </a:endParaRPr>
              </a:p>
              <a:p>
                <a:pPr algn="just"/>
                <a:endParaRPr lang="en-US" sz="1800" b="0" dirty="0">
                  <a:latin typeface="+mj-lt"/>
                </a:endParaRPr>
              </a:p>
              <a:p>
                <a:pPr algn="just">
                  <a:lnSpc>
                    <a:spcPct val="150000"/>
                  </a:lnSpc>
                </a:pPr>
                <a:r>
                  <a:rPr lang="en-US" sz="1800" b="0" dirty="0">
                    <a:latin typeface="+mj-lt"/>
                  </a:rPr>
                  <a:t>where </a:t>
                </a:r>
                <a14:m>
                  <m:oMath xmlns:m="http://schemas.openxmlformats.org/officeDocument/2006/math">
                    <m:r>
                      <a:rPr lang="en-US" sz="1800" b="0" i="1">
                        <a:latin typeface="Cambria Math" panose="02040503050406030204" pitchFamily="18" charset="0"/>
                        <a:ea typeface="Cambria Math" panose="02040503050406030204" pitchFamily="18" charset="0"/>
                      </a:rPr>
                      <m:t>𝜔</m:t>
                    </m:r>
                    <m:r>
                      <a:rPr lang="en-US" sz="1800" b="0" i="1" baseline="-25000">
                        <a:latin typeface="Cambria Math" panose="02040503050406030204" pitchFamily="18" charset="0"/>
                        <a:ea typeface="Cambria Math" panose="02040503050406030204" pitchFamily="18" charset="0"/>
                      </a:rPr>
                      <m:t>𝐿</m:t>
                    </m:r>
                  </m:oMath>
                </a14:m>
                <a:r>
                  <a:rPr lang="en-SG" sz="1800" b="0" dirty="0">
                    <a:latin typeface="+mj-lt"/>
                  </a:rPr>
                  <a:t> and </a:t>
                </a:r>
                <a14:m>
                  <m:oMath xmlns:m="http://schemas.openxmlformats.org/officeDocument/2006/math">
                    <m:r>
                      <a:rPr lang="en-US" sz="1800" b="0" i="1">
                        <a:latin typeface="Cambria Math" panose="02040503050406030204" pitchFamily="18" charset="0"/>
                        <a:ea typeface="Cambria Math" panose="02040503050406030204" pitchFamily="18" charset="0"/>
                      </a:rPr>
                      <m:t>𝜔</m:t>
                    </m:r>
                    <m:r>
                      <a:rPr lang="en-US" sz="1800" b="0" i="1" baseline="-25000">
                        <a:latin typeface="Cambria Math" panose="02040503050406030204" pitchFamily="18" charset="0"/>
                        <a:ea typeface="Cambria Math" panose="02040503050406030204" pitchFamily="18" charset="0"/>
                      </a:rPr>
                      <m:t>𝐻</m:t>
                    </m:r>
                  </m:oMath>
                </a14:m>
                <a:r>
                  <a:rPr lang="en-SG" sz="1800" b="0" dirty="0">
                    <a:latin typeface="+mj-lt"/>
                  </a:rPr>
                  <a:t> called corner or cut-off frequencies.</a:t>
                </a:r>
              </a:p>
              <a:p>
                <a:pPr algn="just">
                  <a:lnSpc>
                    <a:spcPct val="150000"/>
                  </a:lnSpc>
                </a:pPr>
                <a:r>
                  <a:rPr lang="en-US" sz="1800" b="0" dirty="0">
                    <a:latin typeface="+mj-lt"/>
                  </a:rPr>
                  <a:t>Why -3dB? This comes from half of output power over input power,</a:t>
                </a:r>
              </a:p>
              <a:p>
                <a:pPr algn="just">
                  <a:lnSpc>
                    <a:spcPct val="150000"/>
                  </a:lnSpc>
                </a:pPr>
                <a:r>
                  <a:rPr lang="en-US" sz="1800" b="0" dirty="0">
                    <a:latin typeface="+mj-lt"/>
                  </a:rPr>
                  <a:t>i.e.,</a:t>
                </a:r>
              </a:p>
              <a:p>
                <a:pPr algn="just">
                  <a:lnSpc>
                    <a:spcPct val="150000"/>
                  </a:lnSpc>
                </a:pPr>
                <a:endParaRPr lang="en-US" sz="1800" b="0" dirty="0">
                  <a:latin typeface="+mj-lt"/>
                </a:endParaRPr>
              </a:p>
              <a:p>
                <a:pPr algn="just"/>
                <a:endParaRPr lang="en-US" sz="1800" b="0" dirty="0">
                  <a:latin typeface="+mj-lt"/>
                </a:endParaRPr>
              </a:p>
              <a:p>
                <a:pPr algn="just"/>
                <a:endParaRPr lang="en-US" sz="1800" b="0" dirty="0">
                  <a:latin typeface="+mj-lt"/>
                </a:endParaRPr>
              </a:p>
              <a:p>
                <a:pPr algn="just"/>
                <a:endParaRPr lang="en-US" sz="1800" b="0" dirty="0">
                  <a:latin typeface="+mj-lt"/>
                </a:endParaRPr>
              </a:p>
              <a:p>
                <a:pPr algn="just"/>
                <a:endParaRPr lang="en-US" sz="1800" b="0" dirty="0">
                  <a:latin typeface="+mj-lt"/>
                </a:endParaRPr>
              </a:p>
              <a:p>
                <a:pPr algn="just"/>
                <a:endParaRPr lang="en-US" sz="1800" b="0" dirty="0">
                  <a:latin typeface="+mj-lt"/>
                </a:endParaRPr>
              </a:p>
              <a:p>
                <a:pPr algn="just"/>
                <a:endParaRPr lang="en-US" sz="1800" b="0" dirty="0">
                  <a:latin typeface="+mj-lt"/>
                </a:endParaRPr>
              </a:p>
              <a:p>
                <a:pPr algn="just"/>
                <a:r>
                  <a:rPr lang="en-US" sz="1800" b="0" dirty="0">
                    <a:latin typeface="+mj-lt"/>
                  </a:rPr>
                  <a:t>						</a:t>
                </a:r>
                <a:endParaRPr lang="en-US" b="0" dirty="0">
                  <a:latin typeface="+mj-lt"/>
                </a:endParaRPr>
              </a:p>
              <a:p>
                <a:pPr algn="just">
                  <a:lnSpc>
                    <a:spcPct val="150000"/>
                  </a:lnSpc>
                </a:pPr>
                <a:r>
                  <a:rPr lang="en-US" sz="1800" b="0" dirty="0">
                    <a:latin typeface="+mj-lt"/>
                  </a:rPr>
                  <a:t>So, bandwidth is proportional to fidelity of a measurement system.</a:t>
                </a:r>
              </a:p>
              <a:p>
                <a:pPr algn="just">
                  <a:lnSpc>
                    <a:spcPct val="150000"/>
                  </a:lnSpc>
                </a:pPr>
                <a:endParaRPr lang="en-SG" sz="1800" b="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88000" y="720000"/>
                <a:ext cx="8563900" cy="6186309"/>
              </a:xfrm>
              <a:prstGeom prst="rect">
                <a:avLst/>
              </a:prstGeom>
              <a:blipFill>
                <a:blip r:embed="rId8"/>
                <a:stretch>
                  <a:fillRect l="-569" r="-641"/>
                </a:stretch>
              </a:blipFill>
            </p:spPr>
            <p:txBody>
              <a:bodyPr/>
              <a:lstStyle/>
              <a:p>
                <a:r>
                  <a:rPr lang="en-US">
                    <a:noFill/>
                  </a:rPr>
                  <a:t> </a:t>
                </a:r>
              </a:p>
            </p:txBody>
          </p:sp>
        </mc:Fallback>
      </mc:AlternateContent>
      <p:grpSp>
        <p:nvGrpSpPr>
          <p:cNvPr id="16" name="Group 15"/>
          <p:cNvGrpSpPr/>
          <p:nvPr/>
        </p:nvGrpSpPr>
        <p:grpSpPr>
          <a:xfrm>
            <a:off x="4171950" y="1724025"/>
            <a:ext cx="4362450" cy="573622"/>
            <a:chOff x="4104001" y="4363164"/>
            <a:chExt cx="3978297" cy="573622"/>
          </a:xfrm>
        </p:grpSpPr>
        <p:sp>
          <p:nvSpPr>
            <p:cNvPr id="17" name="Rounded Rectangle 16"/>
            <p:cNvSpPr/>
            <p:nvPr/>
          </p:nvSpPr>
          <p:spPr>
            <a:xfrm>
              <a:off x="4104001" y="4363164"/>
              <a:ext cx="3978297" cy="573622"/>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18" name="Group 17"/>
            <p:cNvGrpSpPr/>
            <p:nvPr/>
          </p:nvGrpSpPr>
          <p:grpSpPr>
            <a:xfrm>
              <a:off x="7465751" y="4459168"/>
              <a:ext cx="489240" cy="397666"/>
              <a:chOff x="7725595" y="1654148"/>
              <a:chExt cx="489240" cy="397666"/>
            </a:xfrm>
          </p:grpSpPr>
          <p:sp>
            <p:nvSpPr>
              <p:cNvPr id="21" name="Oval 20"/>
              <p:cNvSpPr/>
              <p:nvPr/>
            </p:nvSpPr>
            <p:spPr>
              <a:xfrm>
                <a:off x="7771382" y="1654148"/>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Content Placeholder 2"/>
              <p:cNvSpPr txBox="1">
                <a:spLocks/>
              </p:cNvSpPr>
              <p:nvPr/>
            </p:nvSpPr>
            <p:spPr>
              <a:xfrm>
                <a:off x="7725595" y="1654933"/>
                <a:ext cx="489240"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10</a:t>
                </a:r>
              </a:p>
            </p:txBody>
          </p:sp>
        </p:grpSp>
        <mc:AlternateContent xmlns:mc="http://schemas.openxmlformats.org/markup-compatibility/2006" xmlns:a14="http://schemas.microsoft.com/office/drawing/2010/main">
          <mc:Choice Requires="a14">
            <p:sp>
              <p:nvSpPr>
                <p:cNvPr id="19" name="TextBox 18"/>
                <p:cNvSpPr txBox="1"/>
                <p:nvPr/>
              </p:nvSpPr>
              <p:spPr>
                <a:xfrm>
                  <a:off x="4279909" y="4503395"/>
                  <a:ext cx="23537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1800" b="0" dirty="0">
                            <a:latin typeface="+mj-lt"/>
                          </a:rPr>
                          <m:t>bandwitdh</m:t>
                        </m:r>
                        <m:r>
                          <m:rPr>
                            <m:nor/>
                          </m:rPr>
                          <a:rPr lang="en-US" sz="1800" b="0" dirty="0"/>
                          <m:t> = </m:t>
                        </m:r>
                        <m:r>
                          <a:rPr lang="en-US" sz="1800" b="0" i="1">
                            <a:latin typeface="Cambria Math" panose="02040503050406030204" pitchFamily="18" charset="0"/>
                            <a:ea typeface="Cambria Math" panose="02040503050406030204" pitchFamily="18" charset="0"/>
                          </a:rPr>
                          <m:t>𝜔</m:t>
                        </m:r>
                        <m:r>
                          <a:rPr lang="en-US" sz="1800" b="0" i="1" baseline="-25000">
                            <a:latin typeface="Cambria Math" panose="02040503050406030204" pitchFamily="18" charset="0"/>
                            <a:ea typeface="Cambria Math" panose="02040503050406030204" pitchFamily="18" charset="0"/>
                          </a:rPr>
                          <m:t>𝐿</m:t>
                        </m:r>
                        <m:r>
                          <a:rPr lang="en-US" sz="1800" b="0" i="1" baseline="-25000">
                            <a:latin typeface="Cambria Math" panose="02040503050406030204" pitchFamily="18" charset="0"/>
                            <a:ea typeface="Cambria Math" panose="02040503050406030204" pitchFamily="18" charset="0"/>
                          </a:rPr>
                          <m:t> </m:t>
                        </m:r>
                        <m:r>
                          <a:rPr lang="en-US" sz="1800" b="0" i="1">
                            <a:latin typeface="Cambria Math" panose="02040503050406030204" pitchFamily="18" charset="0"/>
                            <a:ea typeface="Cambria Math" panose="02040503050406030204" pitchFamily="18" charset="0"/>
                          </a:rPr>
                          <m:t>𝑡𝑜</m:t>
                        </m:r>
                        <m:r>
                          <a:rPr lang="en-US" sz="1800" b="0" i="1">
                            <a:latin typeface="Cambria Math" panose="02040503050406030204" pitchFamily="18" charset="0"/>
                            <a:ea typeface="Cambria Math" panose="02040503050406030204" pitchFamily="18" charset="0"/>
                          </a:rPr>
                          <m:t> </m:t>
                        </m:r>
                        <m:r>
                          <a:rPr lang="en-US" sz="1800" b="0" i="1">
                            <a:latin typeface="Cambria Math" panose="02040503050406030204" pitchFamily="18" charset="0"/>
                            <a:ea typeface="Cambria Math" panose="02040503050406030204" pitchFamily="18" charset="0"/>
                          </a:rPr>
                          <m:t>𝜔</m:t>
                        </m:r>
                        <m:r>
                          <a:rPr lang="en-US" sz="1800" b="0" i="1" baseline="-25000">
                            <a:latin typeface="Cambria Math" panose="02040503050406030204" pitchFamily="18" charset="0"/>
                            <a:ea typeface="Cambria Math" panose="02040503050406030204" pitchFamily="18" charset="0"/>
                          </a:rPr>
                          <m:t>𝐻</m:t>
                        </m:r>
                      </m:oMath>
                    </m:oMathPara>
                  </a14:m>
                  <a:endParaRPr lang="en-SG" sz="1800" b="0" dirty="0"/>
                </a:p>
              </p:txBody>
            </p:sp>
          </mc:Choice>
          <mc:Fallback xmlns="">
            <p:sp>
              <p:nvSpPr>
                <p:cNvPr id="19" name="TextBox 18"/>
                <p:cNvSpPr txBox="1">
                  <a:spLocks noRot="1" noChangeAspect="1" noMove="1" noResize="1" noEditPoints="1" noAdjustHandles="1" noChangeArrowheads="1" noChangeShapeType="1" noTextEdit="1"/>
                </p:cNvSpPr>
                <p:nvPr/>
              </p:nvSpPr>
              <p:spPr>
                <a:xfrm>
                  <a:off x="4279909" y="4503395"/>
                  <a:ext cx="2353721" cy="276999"/>
                </a:xfrm>
                <a:prstGeom prst="rect">
                  <a:avLst/>
                </a:prstGeom>
                <a:blipFill rotWithShape="0">
                  <a:blip r:embed="rId9"/>
                  <a:stretch>
                    <a:fillRect t="-2222" b="-20000"/>
                  </a:stretch>
                </a:blipFill>
              </p:spPr>
              <p:txBody>
                <a:bodyPr/>
                <a:lstStyle/>
                <a:p>
                  <a:r>
                    <a:rPr lang="en-SG">
                      <a:noFill/>
                    </a:rPr>
                    <a:t> </a:t>
                  </a:r>
                </a:p>
              </p:txBody>
            </p:sp>
          </mc:Fallback>
        </mc:AlternateContent>
      </p:grpSp>
      <p:grpSp>
        <p:nvGrpSpPr>
          <p:cNvPr id="23" name="Group 22"/>
          <p:cNvGrpSpPr/>
          <p:nvPr/>
        </p:nvGrpSpPr>
        <p:grpSpPr>
          <a:xfrm>
            <a:off x="759396" y="3962400"/>
            <a:ext cx="7775004" cy="2207446"/>
            <a:chOff x="991953" y="4433480"/>
            <a:chExt cx="7090345" cy="2207446"/>
          </a:xfrm>
        </p:grpSpPr>
        <p:sp>
          <p:nvSpPr>
            <p:cNvPr id="24" name="Rounded Rectangle 23"/>
            <p:cNvSpPr/>
            <p:nvPr/>
          </p:nvSpPr>
          <p:spPr>
            <a:xfrm>
              <a:off x="991953" y="4433480"/>
              <a:ext cx="7090345" cy="1785168"/>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25" name="Group 24"/>
            <p:cNvGrpSpPr/>
            <p:nvPr/>
          </p:nvGrpSpPr>
          <p:grpSpPr>
            <a:xfrm>
              <a:off x="7465751" y="5127231"/>
              <a:ext cx="489240" cy="397666"/>
              <a:chOff x="7725595" y="2322211"/>
              <a:chExt cx="489240" cy="397666"/>
            </a:xfrm>
          </p:grpSpPr>
          <p:sp>
            <p:nvSpPr>
              <p:cNvPr id="27" name="Oval 26"/>
              <p:cNvSpPr/>
              <p:nvPr/>
            </p:nvSpPr>
            <p:spPr>
              <a:xfrm>
                <a:off x="7771382" y="2322211"/>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Content Placeholder 2"/>
              <p:cNvSpPr txBox="1">
                <a:spLocks/>
              </p:cNvSpPr>
              <p:nvPr/>
            </p:nvSpPr>
            <p:spPr>
              <a:xfrm>
                <a:off x="7725595" y="2331021"/>
                <a:ext cx="489240"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11</a:t>
                </a:r>
              </a:p>
            </p:txBody>
          </p:sp>
        </p:grpSp>
        <mc:AlternateContent xmlns:mc="http://schemas.openxmlformats.org/markup-compatibility/2006" xmlns:a14="http://schemas.microsoft.com/office/drawing/2010/main">
          <mc:Choice Requires="a14">
            <p:sp>
              <p:nvSpPr>
                <p:cNvPr id="26" name="TextBox 25"/>
                <p:cNvSpPr txBox="1"/>
                <p:nvPr/>
              </p:nvSpPr>
              <p:spPr>
                <a:xfrm>
                  <a:off x="1302864" y="4542659"/>
                  <a:ext cx="5008487" cy="20982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2</m:t>
                            </m:r>
                          </m:den>
                        </m:f>
                        <m:r>
                          <a:rPr lang="en-US" sz="1800" b="0" i="1">
                            <a:latin typeface="Cambria Math" panose="02040503050406030204" pitchFamily="18" charset="0"/>
                          </a:rPr>
                          <m:t>= </m:t>
                        </m:r>
                        <m:f>
                          <m:fPr>
                            <m:ctrlPr>
                              <a:rPr lang="en-US" sz="1800" b="0" i="1">
                                <a:latin typeface="Cambria Math" panose="02040503050406030204" pitchFamily="18" charset="0"/>
                              </a:rPr>
                            </m:ctrlPr>
                          </m:fPr>
                          <m:num>
                            <m:sSub>
                              <m:sSubPr>
                                <m:ctrlPr>
                                  <a:rPr lang="en-US" sz="1800" b="0" i="1">
                                    <a:latin typeface="Cambria Math" panose="02040503050406030204" pitchFamily="18" charset="0"/>
                                  </a:rPr>
                                </m:ctrlPr>
                              </m:sSubPr>
                              <m:e>
                                <m:r>
                                  <a:rPr lang="en-US" sz="1800" b="0" i="1">
                                    <a:latin typeface="Cambria Math" panose="02040503050406030204" pitchFamily="18" charset="0"/>
                                  </a:rPr>
                                  <m:t>𝑃</m:t>
                                </m:r>
                              </m:e>
                              <m:sub>
                                <m:r>
                                  <a:rPr lang="en-US" sz="1800" b="0" i="1">
                                    <a:latin typeface="Cambria Math" panose="02040503050406030204" pitchFamily="18" charset="0"/>
                                  </a:rPr>
                                  <m:t>𝑜𝑢𝑡</m:t>
                                </m:r>
                              </m:sub>
                            </m:sSub>
                          </m:num>
                          <m:den>
                            <m:sSub>
                              <m:sSubPr>
                                <m:ctrlPr>
                                  <a:rPr lang="en-US" sz="1800" b="0" i="1">
                                    <a:latin typeface="Cambria Math" panose="02040503050406030204" pitchFamily="18" charset="0"/>
                                  </a:rPr>
                                </m:ctrlPr>
                              </m:sSubPr>
                              <m:e>
                                <m:r>
                                  <a:rPr lang="en-US" sz="1800" b="0" i="1">
                                    <a:latin typeface="Cambria Math" panose="02040503050406030204" pitchFamily="18" charset="0"/>
                                  </a:rPr>
                                  <m:t>𝑃</m:t>
                                </m:r>
                              </m:e>
                              <m:sub>
                                <m:r>
                                  <a:rPr lang="en-US" sz="1800" b="0" i="1">
                                    <a:latin typeface="Cambria Math" panose="02040503050406030204" pitchFamily="18" charset="0"/>
                                  </a:rPr>
                                  <m:t>𝑖𝑛</m:t>
                                </m:r>
                              </m:sub>
                            </m:sSub>
                          </m:den>
                        </m:f>
                        <m:r>
                          <a:rPr lang="en-US" sz="1800" b="0" i="1">
                            <a:latin typeface="Cambria Math" panose="02040503050406030204" pitchFamily="18" charset="0"/>
                          </a:rPr>
                          <m:t>=</m:t>
                        </m:r>
                        <m:sSup>
                          <m:sSupPr>
                            <m:ctrlPr>
                              <a:rPr lang="en-US" sz="1800" b="0" i="1">
                                <a:latin typeface="Cambria Math" panose="02040503050406030204" pitchFamily="18" charset="0"/>
                              </a:rPr>
                            </m:ctrlPr>
                          </m:sSupPr>
                          <m:e>
                            <m:d>
                              <m:dPr>
                                <m:ctrlPr>
                                  <a:rPr lang="en-US" sz="1800" b="0" i="1">
                                    <a:latin typeface="Cambria Math" panose="02040503050406030204" pitchFamily="18" charset="0"/>
                                  </a:rPr>
                                </m:ctrlPr>
                              </m:dPr>
                              <m:e>
                                <m:f>
                                  <m:fPr>
                                    <m:ctrlPr>
                                      <a:rPr lang="en-US" sz="1800" b="0" i="1">
                                        <a:latin typeface="Cambria Math" panose="02040503050406030204" pitchFamily="18" charset="0"/>
                                      </a:rPr>
                                    </m:ctrlPr>
                                  </m:fPr>
                                  <m:num>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𝑜𝑢𝑡</m:t>
                                        </m:r>
                                      </m:sub>
                                    </m:sSub>
                                  </m:num>
                                  <m:den>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𝑖𝑛</m:t>
                                        </m:r>
                                      </m:sub>
                                    </m:sSub>
                                  </m:den>
                                </m:f>
                              </m:e>
                            </m:d>
                          </m:e>
                          <m:sup>
                            <m:r>
                              <a:rPr lang="en-US" sz="1800" b="0" i="1">
                                <a:latin typeface="Cambria Math" panose="02040503050406030204" pitchFamily="18" charset="0"/>
                              </a:rPr>
                              <m:t>2</m:t>
                            </m:r>
                          </m:sup>
                        </m:sSup>
                        <m:r>
                          <m:rPr>
                            <m:nor/>
                          </m:rPr>
                          <a:rPr lang="en-US" sz="1400" b="0" dirty="0"/>
                          <m:t>	</m:t>
                        </m:r>
                      </m:oMath>
                    </m:oMathPara>
                  </a14:m>
                  <a:endParaRPr lang="en-SG" sz="1800" b="0" dirty="0"/>
                </a:p>
                <a:p>
                  <a:endParaRPr lang="en-SG" sz="1800" b="0" dirty="0"/>
                </a:p>
                <a:p>
                  <a:pPr/>
                  <a14:m>
                    <m:oMathPara xmlns:m="http://schemas.openxmlformats.org/officeDocument/2006/math">
                      <m:oMathParaPr>
                        <m:jc m:val="centerGroup"/>
                      </m:oMathParaPr>
                      <m:oMath xmlns:m="http://schemas.openxmlformats.org/officeDocument/2006/math">
                        <m:r>
                          <a:rPr lang="en-US" sz="1800" b="0" i="1">
                            <a:latin typeface="Cambria Math" panose="02040503050406030204" pitchFamily="18" charset="0"/>
                            <a:ea typeface="Cambria Math" panose="02040503050406030204" pitchFamily="18" charset="0"/>
                          </a:rPr>
                          <m:t>⇒</m:t>
                        </m:r>
                        <m:f>
                          <m:fPr>
                            <m:ctrlPr>
                              <a:rPr lang="en-US" sz="1800" b="0" i="1">
                                <a:latin typeface="Cambria Math" panose="02040503050406030204" pitchFamily="18" charset="0"/>
                              </a:rPr>
                            </m:ctrlPr>
                          </m:fPr>
                          <m:num>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𝑜𝑢𝑡</m:t>
                                </m:r>
                              </m:sub>
                            </m:sSub>
                          </m:num>
                          <m:den>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𝑖𝑛</m:t>
                                </m:r>
                              </m:sub>
                            </m:sSub>
                          </m:den>
                        </m:f>
                        <m:r>
                          <a:rPr lang="en-US" sz="1800" b="0" i="1">
                            <a:latin typeface="Cambria Math" panose="02040503050406030204" pitchFamily="18" charset="0"/>
                          </a:rPr>
                          <m:t>=</m:t>
                        </m:r>
                        <m:rad>
                          <m:radPr>
                            <m:degHide m:val="on"/>
                            <m:ctrlPr>
                              <a:rPr lang="en-US" sz="1800" b="0" i="1">
                                <a:latin typeface="Cambria Math" panose="02040503050406030204" pitchFamily="18" charset="0"/>
                              </a:rPr>
                            </m:ctrlPr>
                          </m:radPr>
                          <m:deg/>
                          <m:e>
                            <m:f>
                              <m:fPr>
                                <m:type m:val="skw"/>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2</m:t>
                                </m:r>
                              </m:den>
                            </m:f>
                          </m:e>
                        </m:rad>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𝑑𝐵</m:t>
                        </m:r>
                        <m:r>
                          <a:rPr lang="en-US" sz="1800" b="0" i="1">
                            <a:latin typeface="Cambria Math" panose="02040503050406030204" pitchFamily="18" charset="0"/>
                            <a:ea typeface="Cambria Math" panose="02040503050406030204" pitchFamily="18" charset="0"/>
                          </a:rPr>
                          <m:t>=</m:t>
                        </m:r>
                        <m:sSub>
                          <m:sSubPr>
                            <m:ctrlPr>
                              <a:rPr lang="en-US" sz="1800" b="0" i="1">
                                <a:latin typeface="Cambria Math" panose="02040503050406030204" pitchFamily="18" charset="0"/>
                                <a:ea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20</m:t>
                            </m:r>
                            <m:r>
                              <a:rPr lang="en-US" sz="1800" b="0" i="1">
                                <a:latin typeface="Cambria Math" panose="02040503050406030204" pitchFamily="18" charset="0"/>
                                <a:ea typeface="Cambria Math" panose="02040503050406030204" pitchFamily="18" charset="0"/>
                              </a:rPr>
                              <m:t>𝑙𝑜𝑔</m:t>
                            </m:r>
                          </m:e>
                          <m:sub>
                            <m:r>
                              <a:rPr lang="en-US" sz="1800" b="0" i="1">
                                <a:latin typeface="Cambria Math" panose="02040503050406030204" pitchFamily="18" charset="0"/>
                                <a:ea typeface="Cambria Math" panose="02040503050406030204" pitchFamily="18" charset="0"/>
                              </a:rPr>
                              <m:t>10</m:t>
                            </m:r>
                          </m:sub>
                        </m:sSub>
                        <m:rad>
                          <m:radPr>
                            <m:degHide m:val="on"/>
                            <m:ctrlPr>
                              <a:rPr lang="en-US" sz="1800" b="0" i="1">
                                <a:latin typeface="Cambria Math" panose="02040503050406030204" pitchFamily="18" charset="0"/>
                                <a:ea typeface="Cambria Math" panose="02040503050406030204" pitchFamily="18" charset="0"/>
                              </a:rPr>
                            </m:ctrlPr>
                          </m:radPr>
                          <m:deg/>
                          <m:e>
                            <m:f>
                              <m:fPr>
                                <m:type m:val="skw"/>
                                <m:ctrlPr>
                                  <a:rPr lang="en-US" sz="1800" b="0" i="1">
                                    <a:latin typeface="Cambria Math" panose="02040503050406030204" pitchFamily="18" charset="0"/>
                                    <a:ea typeface="Cambria Math" panose="02040503050406030204" pitchFamily="18" charset="0"/>
                                  </a:rPr>
                                </m:ctrlPr>
                              </m:fPr>
                              <m:num>
                                <m:r>
                                  <a:rPr lang="en-US" sz="1800" b="0" i="1">
                                    <a:latin typeface="Cambria Math" panose="02040503050406030204" pitchFamily="18" charset="0"/>
                                    <a:ea typeface="Cambria Math" panose="02040503050406030204" pitchFamily="18" charset="0"/>
                                  </a:rPr>
                                  <m:t>1</m:t>
                                </m:r>
                              </m:num>
                              <m:den>
                                <m:r>
                                  <a:rPr lang="en-US" sz="1800" b="0" i="1">
                                    <a:latin typeface="Cambria Math" panose="02040503050406030204" pitchFamily="18" charset="0"/>
                                    <a:ea typeface="Cambria Math" panose="02040503050406030204" pitchFamily="18" charset="0"/>
                                  </a:rPr>
                                  <m:t>2</m:t>
                                </m:r>
                              </m:den>
                            </m:f>
                          </m:e>
                        </m:rad>
                        <m:r>
                          <a:rPr lang="en-US" sz="1800" b="0" i="1">
                            <a:latin typeface="Cambria Math" panose="02040503050406030204" pitchFamily="18" charset="0"/>
                            <a:ea typeface="Cambria Math" panose="02040503050406030204" pitchFamily="18" charset="0"/>
                          </a:rPr>
                          <m:t>≈−3</m:t>
                        </m:r>
                        <m:r>
                          <a:rPr lang="en-US" sz="1800" b="0" i="1">
                            <a:latin typeface="Cambria Math" panose="02040503050406030204" pitchFamily="18" charset="0"/>
                            <a:ea typeface="Cambria Math" panose="02040503050406030204" pitchFamily="18" charset="0"/>
                          </a:rPr>
                          <m:t>𝑑𝐵</m:t>
                        </m:r>
                      </m:oMath>
                    </m:oMathPara>
                  </a14:m>
                  <a:endParaRPr lang="en-US" sz="1800" b="0" dirty="0"/>
                </a:p>
                <a:p>
                  <a:endParaRPr lang="en-SG" sz="1800" b="0" dirty="0"/>
                </a:p>
                <a:p>
                  <a:endParaRPr lang="en-SG" sz="1800" b="0" dirty="0"/>
                </a:p>
              </p:txBody>
            </p:sp>
          </mc:Choice>
          <mc:Fallback xmlns="">
            <p:sp>
              <p:nvSpPr>
                <p:cNvPr id="26" name="TextBox 25"/>
                <p:cNvSpPr txBox="1">
                  <a:spLocks noRot="1" noChangeAspect="1" noMove="1" noResize="1" noEditPoints="1" noAdjustHandles="1" noChangeArrowheads="1" noChangeShapeType="1" noTextEdit="1"/>
                </p:cNvSpPr>
                <p:nvPr/>
              </p:nvSpPr>
              <p:spPr>
                <a:xfrm>
                  <a:off x="1302864" y="4542659"/>
                  <a:ext cx="5008487" cy="2098267"/>
                </a:xfrm>
                <a:prstGeom prst="rect">
                  <a:avLst/>
                </a:prstGeom>
                <a:blipFill rotWithShape="0">
                  <a:blip r:embed="rId10"/>
                  <a:stretch>
                    <a:fillRect l="-111"/>
                  </a:stretch>
                </a:blipFill>
              </p:spPr>
              <p:txBody>
                <a:bodyPr/>
                <a:lstStyle/>
                <a:p>
                  <a:r>
                    <a:rPr lang="en-SG">
                      <a:noFill/>
                    </a:rPr>
                    <a:t> </a:t>
                  </a:r>
                </a:p>
              </p:txBody>
            </p:sp>
          </mc:Fallback>
        </mc:AlternateContent>
      </p:grpSp>
      <p:grpSp>
        <p:nvGrpSpPr>
          <p:cNvPr id="13" name="SMARTInkShape-Group51"/>
          <p:cNvGrpSpPr/>
          <p:nvPr/>
        </p:nvGrpSpPr>
        <p:grpSpPr>
          <a:xfrm>
            <a:off x="1839516" y="4661297"/>
            <a:ext cx="17860" cy="1"/>
            <a:chOff x="1839516" y="4661297"/>
            <a:chExt cx="17860" cy="1"/>
          </a:xfrm>
        </p:grpSpPr>
        <p:sp>
          <p:nvSpPr>
            <p:cNvPr id="11" name="SMARTInkShape-33"/>
            <p:cNvSpPr/>
            <p:nvPr>
              <p:custDataLst>
                <p:tags r:id="rId1"/>
              </p:custDataLst>
            </p:nvPr>
          </p:nvSpPr>
          <p:spPr>
            <a:xfrm>
              <a:off x="1848445" y="4661297"/>
              <a:ext cx="8931" cy="1"/>
            </a:xfrm>
            <a:custGeom>
              <a:avLst/>
              <a:gdLst/>
              <a:ahLst/>
              <a:cxnLst/>
              <a:rect l="0" t="0" r="0" b="0"/>
              <a:pathLst>
                <a:path w="8931" h="1">
                  <a:moveTo>
                    <a:pt x="0" y="0"/>
                  </a:moveTo>
                  <a:lnTo>
                    <a:pt x="0" y="0"/>
                  </a:lnTo>
                  <a:lnTo>
                    <a:pt x="8930" y="0"/>
                  </a:lnTo>
                </a:path>
              </a:pathLst>
            </a:custGeom>
            <a:ln w="1905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34"/>
            <p:cNvSpPr/>
            <p:nvPr>
              <p:custDataLst>
                <p:tags r:id="rId2"/>
              </p:custDataLst>
            </p:nvPr>
          </p:nvSpPr>
          <p:spPr>
            <a:xfrm>
              <a:off x="1839516" y="4661297"/>
              <a:ext cx="8930" cy="1"/>
            </a:xfrm>
            <a:custGeom>
              <a:avLst/>
              <a:gdLst/>
              <a:ahLst/>
              <a:cxnLst/>
              <a:rect l="0" t="0" r="0" b="0"/>
              <a:pathLst>
                <a:path w="8930" h="1">
                  <a:moveTo>
                    <a:pt x="0" y="0"/>
                  </a:moveTo>
                  <a:lnTo>
                    <a:pt x="0" y="0"/>
                  </a:lnTo>
                  <a:lnTo>
                    <a:pt x="8929" y="0"/>
                  </a:lnTo>
                </a:path>
              </a:pathLst>
            </a:custGeom>
            <a:ln w="1905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MECHATRONICS DEFINITIONS BY BOOKS</a:t>
            </a:r>
          </a:p>
        </p:txBody>
      </p:sp>
      <p:grpSp>
        <p:nvGrpSpPr>
          <p:cNvPr id="4" name="Group 3"/>
          <p:cNvGrpSpPr/>
          <p:nvPr/>
        </p:nvGrpSpPr>
        <p:grpSpPr>
          <a:xfrm>
            <a:off x="593952" y="2730068"/>
            <a:ext cx="7959045" cy="1788782"/>
            <a:chOff x="593952" y="2730068"/>
            <a:chExt cx="7959045" cy="1788782"/>
          </a:xfrm>
        </p:grpSpPr>
        <p:sp>
          <p:nvSpPr>
            <p:cNvPr id="98" name="Right Triangle 97"/>
            <p:cNvSpPr/>
            <p:nvPr/>
          </p:nvSpPr>
          <p:spPr>
            <a:xfrm rot="5400000">
              <a:off x="8278774" y="3335287"/>
              <a:ext cx="293533" cy="254912"/>
            </a:xfrm>
            <a:prstGeom prst="rtTriangle">
              <a:avLst/>
            </a:prstGeom>
            <a:solidFill>
              <a:srgbClr val="5656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Flowchart: Process 94"/>
            <p:cNvSpPr/>
            <p:nvPr/>
          </p:nvSpPr>
          <p:spPr>
            <a:xfrm>
              <a:off x="895139" y="2863431"/>
              <a:ext cx="7392824" cy="1655419"/>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300000"/>
                </a:lnSpc>
                <a:buFont typeface="Arial" panose="020B0604020202020204" pitchFamily="34" charset="0"/>
                <a:buChar char="•"/>
              </a:pPr>
              <a:endParaRPr lang="en-SG" sz="1800" b="0" dirty="0">
                <a:solidFill>
                  <a:srgbClr val="585858"/>
                </a:solidFill>
              </a:endParaRPr>
            </a:p>
          </p:txBody>
        </p:sp>
        <p:sp>
          <p:nvSpPr>
            <p:cNvPr id="96" name="Right Triangle 95"/>
            <p:cNvSpPr/>
            <p:nvPr/>
          </p:nvSpPr>
          <p:spPr>
            <a:xfrm flipH="1">
              <a:off x="895137" y="3367242"/>
              <a:ext cx="7380405" cy="1142450"/>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99" name="Group 98"/>
            <p:cNvGrpSpPr/>
            <p:nvPr/>
          </p:nvGrpSpPr>
          <p:grpSpPr>
            <a:xfrm rot="10800000">
              <a:off x="593952" y="2730068"/>
              <a:ext cx="7955217" cy="585033"/>
              <a:chOff x="368299" y="889000"/>
              <a:chExt cx="7478603" cy="585033"/>
            </a:xfrm>
          </p:grpSpPr>
          <p:sp>
            <p:nvSpPr>
              <p:cNvPr id="100" name="Flowchart: Off-page Connector 2"/>
              <p:cNvSpPr/>
              <p:nvPr/>
            </p:nvSpPr>
            <p:spPr>
              <a:xfrm rot="16200000">
                <a:off x="3815084" y="-2557785"/>
                <a:ext cx="585033" cy="74786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007"/>
                  <a:gd name="connsiteX1" fmla="*/ 10000 w 10000"/>
                  <a:gd name="connsiteY1" fmla="*/ 0 h 9007"/>
                  <a:gd name="connsiteX2" fmla="*/ 10000 w 10000"/>
                  <a:gd name="connsiteY2" fmla="*/ 8000 h 9007"/>
                  <a:gd name="connsiteX3" fmla="*/ 5291 w 10000"/>
                  <a:gd name="connsiteY3" fmla="*/ 9007 h 9007"/>
                  <a:gd name="connsiteX4" fmla="*/ 0 w 10000"/>
                  <a:gd name="connsiteY4" fmla="*/ 8000 h 9007"/>
                  <a:gd name="connsiteX5" fmla="*/ 0 w 10000"/>
                  <a:gd name="connsiteY5" fmla="*/ 0 h 9007"/>
                  <a:gd name="connsiteX0" fmla="*/ 0 w 10000"/>
                  <a:gd name="connsiteY0" fmla="*/ 0 h 9682"/>
                  <a:gd name="connsiteX1" fmla="*/ 10000 w 10000"/>
                  <a:gd name="connsiteY1" fmla="*/ 0 h 9682"/>
                  <a:gd name="connsiteX2" fmla="*/ 10000 w 10000"/>
                  <a:gd name="connsiteY2" fmla="*/ 8882 h 9682"/>
                  <a:gd name="connsiteX3" fmla="*/ 5291 w 10000"/>
                  <a:gd name="connsiteY3" fmla="*/ 9682 h 9682"/>
                  <a:gd name="connsiteX4" fmla="*/ 0 w 10000"/>
                  <a:gd name="connsiteY4" fmla="*/ 8882 h 9682"/>
                  <a:gd name="connsiteX5" fmla="*/ 0 w 10000"/>
                  <a:gd name="connsiteY5" fmla="*/ 0 h 9682"/>
                  <a:gd name="connsiteX0" fmla="*/ 0 w 10000"/>
                  <a:gd name="connsiteY0" fmla="*/ 0 h 9633"/>
                  <a:gd name="connsiteX1" fmla="*/ 10000 w 10000"/>
                  <a:gd name="connsiteY1" fmla="*/ 0 h 9633"/>
                  <a:gd name="connsiteX2" fmla="*/ 10000 w 10000"/>
                  <a:gd name="connsiteY2" fmla="*/ 9174 h 9633"/>
                  <a:gd name="connsiteX3" fmla="*/ 5104 w 10000"/>
                  <a:gd name="connsiteY3" fmla="*/ 9633 h 9633"/>
                  <a:gd name="connsiteX4" fmla="*/ 0 w 10000"/>
                  <a:gd name="connsiteY4" fmla="*/ 9174 h 9633"/>
                  <a:gd name="connsiteX5" fmla="*/ 0 w 10000"/>
                  <a:gd name="connsiteY5" fmla="*/ 0 h 9633"/>
                  <a:gd name="connsiteX0" fmla="*/ 0 w 10000"/>
                  <a:gd name="connsiteY0" fmla="*/ 0 h 9843"/>
                  <a:gd name="connsiteX1" fmla="*/ 10000 w 10000"/>
                  <a:gd name="connsiteY1" fmla="*/ 0 h 9843"/>
                  <a:gd name="connsiteX2" fmla="*/ 10000 w 10000"/>
                  <a:gd name="connsiteY2" fmla="*/ 9524 h 9843"/>
                  <a:gd name="connsiteX3" fmla="*/ 5104 w 10000"/>
                  <a:gd name="connsiteY3" fmla="*/ 9843 h 9843"/>
                  <a:gd name="connsiteX4" fmla="*/ 0 w 10000"/>
                  <a:gd name="connsiteY4" fmla="*/ 9524 h 9843"/>
                  <a:gd name="connsiteX5" fmla="*/ 0 w 10000"/>
                  <a:gd name="connsiteY5" fmla="*/ 0 h 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843">
                    <a:moveTo>
                      <a:pt x="0" y="0"/>
                    </a:moveTo>
                    <a:lnTo>
                      <a:pt x="10000" y="0"/>
                    </a:lnTo>
                    <a:lnTo>
                      <a:pt x="10000" y="9524"/>
                    </a:lnTo>
                    <a:lnTo>
                      <a:pt x="5104" y="9843"/>
                    </a:lnTo>
                    <a:lnTo>
                      <a:pt x="0" y="9524"/>
                    </a:lnTo>
                    <a:lnTo>
                      <a:pt x="0" y="0"/>
                    </a:lnTo>
                    <a:close/>
                  </a:path>
                </a:pathLst>
              </a:custGeom>
              <a:solidFill>
                <a:srgbClr val="609577"/>
              </a:solidFill>
              <a:ln w="12700">
                <a:solidFill>
                  <a:schemeClr val="bg1"/>
                </a:solidFill>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1" name="TextBox 100"/>
              <p:cNvSpPr txBox="1"/>
              <p:nvPr/>
            </p:nvSpPr>
            <p:spPr>
              <a:xfrm rot="10800000">
                <a:off x="408591" y="1005407"/>
                <a:ext cx="7353239" cy="338554"/>
              </a:xfrm>
              <a:prstGeom prst="rect">
                <a:avLst/>
              </a:prstGeom>
              <a:noFill/>
            </p:spPr>
            <p:txBody>
              <a:bodyPr wrap="square" rtlCol="0">
                <a:spAutoFit/>
              </a:bodyPr>
              <a:lstStyle/>
              <a:p>
                <a:pPr lvl="0" algn="ctr"/>
                <a:r>
                  <a:rPr lang="en-US" sz="1600" dirty="0">
                    <a:solidFill>
                      <a:schemeClr val="bg1"/>
                    </a:solidFill>
                    <a:latin typeface="+mj-lt"/>
                  </a:rPr>
                  <a:t>Mechatronics - A Foundation Course </a:t>
                </a:r>
                <a:r>
                  <a:rPr lang="en-US" sz="1600" b="0" i="1" dirty="0">
                    <a:solidFill>
                      <a:schemeClr val="bg1"/>
                    </a:solidFill>
                    <a:latin typeface="+mj-lt"/>
                  </a:rPr>
                  <a:t>(de Silva)</a:t>
                </a:r>
              </a:p>
            </p:txBody>
          </p:sp>
        </p:grpSp>
        <p:sp>
          <p:nvSpPr>
            <p:cNvPr id="119" name="TextBox 118"/>
            <p:cNvSpPr txBox="1"/>
            <p:nvPr/>
          </p:nvSpPr>
          <p:spPr>
            <a:xfrm>
              <a:off x="1140736" y="3333474"/>
              <a:ext cx="7154881" cy="1131079"/>
            </a:xfrm>
            <a:prstGeom prst="rect">
              <a:avLst/>
            </a:prstGeom>
            <a:noFill/>
          </p:spPr>
          <p:txBody>
            <a:bodyPr wrap="square" rtlCol="0">
              <a:spAutoFit/>
            </a:bodyPr>
            <a:lstStyle/>
            <a:p>
              <a:pPr lvl="0">
                <a:lnSpc>
                  <a:spcPct val="150000"/>
                </a:lnSpc>
              </a:pPr>
              <a:r>
                <a:rPr lang="en-US" sz="1500" b="0" dirty="0">
                  <a:latin typeface="+mj-lt"/>
                </a:rPr>
                <a:t>“The synergistic application of mechanics, electronics, and computer engineering in the development of electromechanical products and systems through an </a:t>
              </a:r>
              <a:r>
                <a:rPr lang="en-US" sz="1500" dirty="0">
                  <a:solidFill>
                    <a:srgbClr val="C00000"/>
                  </a:solidFill>
                  <a:latin typeface="+mj-lt"/>
                </a:rPr>
                <a:t>integrated</a:t>
              </a:r>
              <a:r>
                <a:rPr lang="en-US" sz="1500" b="0" dirty="0">
                  <a:latin typeface="+mj-lt"/>
                </a:rPr>
                <a:t> design approach." </a:t>
              </a:r>
            </a:p>
          </p:txBody>
        </p:sp>
      </p:grpSp>
      <p:grpSp>
        <p:nvGrpSpPr>
          <p:cNvPr id="5" name="Group 4"/>
          <p:cNvGrpSpPr/>
          <p:nvPr/>
        </p:nvGrpSpPr>
        <p:grpSpPr>
          <a:xfrm>
            <a:off x="593952" y="4706454"/>
            <a:ext cx="7956096" cy="1735605"/>
            <a:chOff x="593952" y="4706454"/>
            <a:chExt cx="7956096" cy="1735605"/>
          </a:xfrm>
        </p:grpSpPr>
        <p:sp>
          <p:nvSpPr>
            <p:cNvPr id="108" name="Right Triangle 107"/>
            <p:cNvSpPr/>
            <p:nvPr/>
          </p:nvSpPr>
          <p:spPr>
            <a:xfrm rot="10800000">
              <a:off x="593952" y="5300339"/>
              <a:ext cx="293533" cy="254912"/>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5" name="Flowchart: Process 104"/>
            <p:cNvSpPr/>
            <p:nvPr/>
          </p:nvSpPr>
          <p:spPr>
            <a:xfrm>
              <a:off x="895139" y="4861774"/>
              <a:ext cx="7392824" cy="1580285"/>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300000"/>
                </a:lnSpc>
                <a:buFont typeface="Arial" panose="020B0604020202020204" pitchFamily="34" charset="0"/>
                <a:buChar char="•"/>
              </a:pPr>
              <a:endParaRPr lang="en-SG" sz="1800" b="0" dirty="0">
                <a:solidFill>
                  <a:srgbClr val="585858"/>
                </a:solidFill>
              </a:endParaRPr>
            </a:p>
          </p:txBody>
        </p:sp>
        <p:sp>
          <p:nvSpPr>
            <p:cNvPr id="106" name="Right Triangle 105"/>
            <p:cNvSpPr/>
            <p:nvPr/>
          </p:nvSpPr>
          <p:spPr>
            <a:xfrm flipH="1">
              <a:off x="895137" y="5342718"/>
              <a:ext cx="7380405" cy="1090598"/>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09" name="Group 108"/>
            <p:cNvGrpSpPr/>
            <p:nvPr/>
          </p:nvGrpSpPr>
          <p:grpSpPr>
            <a:xfrm>
              <a:off x="593953" y="4706454"/>
              <a:ext cx="7956095" cy="585033"/>
              <a:chOff x="367474" y="889000"/>
              <a:chExt cx="7479428" cy="585033"/>
            </a:xfrm>
          </p:grpSpPr>
          <p:sp>
            <p:nvSpPr>
              <p:cNvPr id="110" name="Flowchart: Off-page Connector 2"/>
              <p:cNvSpPr/>
              <p:nvPr/>
            </p:nvSpPr>
            <p:spPr>
              <a:xfrm rot="16200000">
                <a:off x="3815084" y="-2557785"/>
                <a:ext cx="585033" cy="74786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007"/>
                  <a:gd name="connsiteX1" fmla="*/ 10000 w 10000"/>
                  <a:gd name="connsiteY1" fmla="*/ 0 h 9007"/>
                  <a:gd name="connsiteX2" fmla="*/ 10000 w 10000"/>
                  <a:gd name="connsiteY2" fmla="*/ 8000 h 9007"/>
                  <a:gd name="connsiteX3" fmla="*/ 5291 w 10000"/>
                  <a:gd name="connsiteY3" fmla="*/ 9007 h 9007"/>
                  <a:gd name="connsiteX4" fmla="*/ 0 w 10000"/>
                  <a:gd name="connsiteY4" fmla="*/ 8000 h 9007"/>
                  <a:gd name="connsiteX5" fmla="*/ 0 w 10000"/>
                  <a:gd name="connsiteY5" fmla="*/ 0 h 9007"/>
                  <a:gd name="connsiteX0" fmla="*/ 0 w 10000"/>
                  <a:gd name="connsiteY0" fmla="*/ 0 h 9682"/>
                  <a:gd name="connsiteX1" fmla="*/ 10000 w 10000"/>
                  <a:gd name="connsiteY1" fmla="*/ 0 h 9682"/>
                  <a:gd name="connsiteX2" fmla="*/ 10000 w 10000"/>
                  <a:gd name="connsiteY2" fmla="*/ 8882 h 9682"/>
                  <a:gd name="connsiteX3" fmla="*/ 5291 w 10000"/>
                  <a:gd name="connsiteY3" fmla="*/ 9682 h 9682"/>
                  <a:gd name="connsiteX4" fmla="*/ 0 w 10000"/>
                  <a:gd name="connsiteY4" fmla="*/ 8882 h 9682"/>
                  <a:gd name="connsiteX5" fmla="*/ 0 w 10000"/>
                  <a:gd name="connsiteY5" fmla="*/ 0 h 9682"/>
                  <a:gd name="connsiteX0" fmla="*/ 0 w 10000"/>
                  <a:gd name="connsiteY0" fmla="*/ 0 h 9633"/>
                  <a:gd name="connsiteX1" fmla="*/ 10000 w 10000"/>
                  <a:gd name="connsiteY1" fmla="*/ 0 h 9633"/>
                  <a:gd name="connsiteX2" fmla="*/ 10000 w 10000"/>
                  <a:gd name="connsiteY2" fmla="*/ 9174 h 9633"/>
                  <a:gd name="connsiteX3" fmla="*/ 5104 w 10000"/>
                  <a:gd name="connsiteY3" fmla="*/ 9633 h 9633"/>
                  <a:gd name="connsiteX4" fmla="*/ 0 w 10000"/>
                  <a:gd name="connsiteY4" fmla="*/ 9174 h 9633"/>
                  <a:gd name="connsiteX5" fmla="*/ 0 w 10000"/>
                  <a:gd name="connsiteY5" fmla="*/ 0 h 9633"/>
                  <a:gd name="connsiteX0" fmla="*/ 0 w 10000"/>
                  <a:gd name="connsiteY0" fmla="*/ 0 h 9843"/>
                  <a:gd name="connsiteX1" fmla="*/ 10000 w 10000"/>
                  <a:gd name="connsiteY1" fmla="*/ 0 h 9843"/>
                  <a:gd name="connsiteX2" fmla="*/ 10000 w 10000"/>
                  <a:gd name="connsiteY2" fmla="*/ 9524 h 9843"/>
                  <a:gd name="connsiteX3" fmla="*/ 5104 w 10000"/>
                  <a:gd name="connsiteY3" fmla="*/ 9843 h 9843"/>
                  <a:gd name="connsiteX4" fmla="*/ 0 w 10000"/>
                  <a:gd name="connsiteY4" fmla="*/ 9524 h 9843"/>
                  <a:gd name="connsiteX5" fmla="*/ 0 w 10000"/>
                  <a:gd name="connsiteY5" fmla="*/ 0 h 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843">
                    <a:moveTo>
                      <a:pt x="0" y="0"/>
                    </a:moveTo>
                    <a:lnTo>
                      <a:pt x="10000" y="0"/>
                    </a:lnTo>
                    <a:lnTo>
                      <a:pt x="10000" y="9524"/>
                    </a:lnTo>
                    <a:lnTo>
                      <a:pt x="5104" y="9843"/>
                    </a:lnTo>
                    <a:lnTo>
                      <a:pt x="0" y="9524"/>
                    </a:lnTo>
                    <a:lnTo>
                      <a:pt x="0" y="0"/>
                    </a:lnTo>
                    <a:close/>
                  </a:path>
                </a:pathLst>
              </a:custGeom>
              <a:solidFill>
                <a:srgbClr val="8497B0"/>
              </a:solidFill>
              <a:ln w="12700">
                <a:solidFill>
                  <a:schemeClr val="bg1"/>
                </a:solidFill>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1" name="TextBox 110"/>
              <p:cNvSpPr txBox="1"/>
              <p:nvPr/>
            </p:nvSpPr>
            <p:spPr>
              <a:xfrm>
                <a:off x="367474" y="1005407"/>
                <a:ext cx="7353239" cy="338554"/>
              </a:xfrm>
              <a:prstGeom prst="rect">
                <a:avLst/>
              </a:prstGeom>
              <a:noFill/>
            </p:spPr>
            <p:txBody>
              <a:bodyPr wrap="square" rtlCol="0">
                <a:spAutoFit/>
              </a:bodyPr>
              <a:lstStyle/>
              <a:p>
                <a:pPr lvl="0" algn="ctr"/>
                <a:r>
                  <a:rPr lang="en-US" sz="1600" dirty="0">
                    <a:solidFill>
                      <a:schemeClr val="bg1"/>
                    </a:solidFill>
                    <a:latin typeface="+mj-lt"/>
                  </a:rPr>
                  <a:t>Mechatronics -  </a:t>
                </a:r>
                <a:r>
                  <a:rPr lang="en-US" sz="1600" dirty="0" err="1">
                    <a:solidFill>
                      <a:schemeClr val="bg1"/>
                    </a:solidFill>
                    <a:latin typeface="+mj-lt"/>
                  </a:rPr>
                  <a:t>Electromechanics</a:t>
                </a:r>
                <a:r>
                  <a:rPr lang="en-US" sz="1600" dirty="0">
                    <a:solidFill>
                      <a:schemeClr val="bg1"/>
                    </a:solidFill>
                    <a:latin typeface="+mj-lt"/>
                  </a:rPr>
                  <a:t> and </a:t>
                </a:r>
                <a:r>
                  <a:rPr lang="en-US" sz="1600" dirty="0" err="1">
                    <a:solidFill>
                      <a:schemeClr val="bg1"/>
                    </a:solidFill>
                    <a:latin typeface="+mj-lt"/>
                  </a:rPr>
                  <a:t>Contromechanics</a:t>
                </a:r>
                <a:r>
                  <a:rPr lang="en-US" sz="1600" dirty="0">
                    <a:solidFill>
                      <a:schemeClr val="bg1"/>
                    </a:solidFill>
                    <a:latin typeface="+mj-lt"/>
                  </a:rPr>
                  <a:t> </a:t>
                </a:r>
                <a:r>
                  <a:rPr lang="en-US" sz="1600" b="0" i="1" dirty="0">
                    <a:solidFill>
                      <a:schemeClr val="bg1"/>
                    </a:solidFill>
                    <a:latin typeface="+mj-lt"/>
                  </a:rPr>
                  <a:t>(</a:t>
                </a:r>
                <a:r>
                  <a:rPr lang="en-US" sz="1600" b="0" i="1" dirty="0" err="1">
                    <a:solidFill>
                      <a:schemeClr val="bg1"/>
                    </a:solidFill>
                    <a:latin typeface="+mj-lt"/>
                  </a:rPr>
                  <a:t>Miu</a:t>
                </a:r>
                <a:r>
                  <a:rPr lang="en-US" sz="1600" b="0" i="1" dirty="0">
                    <a:solidFill>
                      <a:schemeClr val="bg1"/>
                    </a:solidFill>
                    <a:latin typeface="+mj-lt"/>
                  </a:rPr>
                  <a:t>)</a:t>
                </a:r>
              </a:p>
            </p:txBody>
          </p:sp>
        </p:grpSp>
        <p:sp>
          <p:nvSpPr>
            <p:cNvPr id="120" name="TextBox 119"/>
            <p:cNvSpPr txBox="1"/>
            <p:nvPr/>
          </p:nvSpPr>
          <p:spPr>
            <a:xfrm>
              <a:off x="1040571" y="5291487"/>
              <a:ext cx="7109614" cy="1131079"/>
            </a:xfrm>
            <a:prstGeom prst="rect">
              <a:avLst/>
            </a:prstGeom>
            <a:noFill/>
          </p:spPr>
          <p:txBody>
            <a:bodyPr wrap="square" rtlCol="0">
              <a:spAutoFit/>
            </a:bodyPr>
            <a:lstStyle/>
            <a:p>
              <a:pPr lvl="0" algn="just">
                <a:lnSpc>
                  <a:spcPct val="150000"/>
                </a:lnSpc>
              </a:pPr>
              <a:r>
                <a:rPr lang="en-US" sz="1500" b="0" dirty="0">
                  <a:latin typeface="+mj-lt"/>
                </a:rPr>
                <a:t>“</a:t>
              </a:r>
              <a:r>
                <a:rPr lang="en-US" sz="1500" dirty="0" err="1">
                  <a:solidFill>
                    <a:srgbClr val="C00000"/>
                  </a:solidFill>
                  <a:latin typeface="+mj-lt"/>
                </a:rPr>
                <a:t>Crossdisciplinary</a:t>
              </a:r>
              <a:r>
                <a:rPr lang="en-US" sz="1500" b="0" dirty="0">
                  <a:solidFill>
                    <a:srgbClr val="C00000"/>
                  </a:solidFill>
                  <a:latin typeface="+mj-lt"/>
                </a:rPr>
                <a:t> </a:t>
              </a:r>
              <a:r>
                <a:rPr lang="en-US" sz="1500" b="0" dirty="0">
                  <a:latin typeface="+mj-lt"/>
                </a:rPr>
                <a:t>[field] ... that simultaneously involves mechanics, electronics, and control of </a:t>
              </a:r>
              <a:r>
                <a:rPr lang="en-US" sz="1500" dirty="0">
                  <a:solidFill>
                    <a:srgbClr val="C00000"/>
                  </a:solidFill>
                  <a:latin typeface="+mj-lt"/>
                </a:rPr>
                <a:t>computer-integrated</a:t>
              </a:r>
              <a:r>
                <a:rPr lang="en-US" sz="1500" b="0" dirty="0">
                  <a:latin typeface="+mj-lt"/>
                </a:rPr>
                <a:t> electromechanical systems" </a:t>
              </a:r>
            </a:p>
          </p:txBody>
        </p:sp>
      </p:grpSp>
      <p:grpSp>
        <p:nvGrpSpPr>
          <p:cNvPr id="3" name="Group 2"/>
          <p:cNvGrpSpPr/>
          <p:nvPr/>
        </p:nvGrpSpPr>
        <p:grpSpPr>
          <a:xfrm>
            <a:off x="593952" y="688535"/>
            <a:ext cx="7956096" cy="1746185"/>
            <a:chOff x="593952" y="688535"/>
            <a:chExt cx="7956096" cy="1746185"/>
          </a:xfrm>
        </p:grpSpPr>
        <p:sp>
          <p:nvSpPr>
            <p:cNvPr id="88" name="Right Triangle 87"/>
            <p:cNvSpPr/>
            <p:nvPr/>
          </p:nvSpPr>
          <p:spPr>
            <a:xfrm rot="10800000">
              <a:off x="593952" y="1282420"/>
              <a:ext cx="293533" cy="254912"/>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5" name="Flowchart: Process 84"/>
            <p:cNvSpPr/>
            <p:nvPr/>
          </p:nvSpPr>
          <p:spPr>
            <a:xfrm>
              <a:off x="895139" y="843856"/>
              <a:ext cx="7400478" cy="1590864"/>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300000"/>
                </a:lnSpc>
                <a:buFont typeface="Arial" panose="020B0604020202020204" pitchFamily="34" charset="0"/>
                <a:buChar char="•"/>
              </a:pPr>
              <a:endParaRPr lang="en-SG" sz="1800" b="0" dirty="0">
                <a:solidFill>
                  <a:srgbClr val="585858"/>
                </a:solidFill>
              </a:endParaRPr>
            </a:p>
          </p:txBody>
        </p:sp>
        <p:sp>
          <p:nvSpPr>
            <p:cNvPr id="86" name="Right Triangle 85"/>
            <p:cNvSpPr/>
            <p:nvPr/>
          </p:nvSpPr>
          <p:spPr>
            <a:xfrm flipH="1">
              <a:off x="895137" y="1328020"/>
              <a:ext cx="7380405" cy="1097899"/>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9" name="Group 88"/>
            <p:cNvGrpSpPr/>
            <p:nvPr/>
          </p:nvGrpSpPr>
          <p:grpSpPr>
            <a:xfrm>
              <a:off x="593953" y="688535"/>
              <a:ext cx="7956095" cy="585033"/>
              <a:chOff x="367474" y="889000"/>
              <a:chExt cx="7479428" cy="585033"/>
            </a:xfrm>
            <a:solidFill>
              <a:srgbClr val="C55A11"/>
            </a:solidFill>
          </p:grpSpPr>
          <p:sp>
            <p:nvSpPr>
              <p:cNvPr id="90" name="Flowchart: Off-page Connector 2"/>
              <p:cNvSpPr/>
              <p:nvPr/>
            </p:nvSpPr>
            <p:spPr>
              <a:xfrm rot="16200000">
                <a:off x="3815084" y="-2557785"/>
                <a:ext cx="585033" cy="74786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007"/>
                  <a:gd name="connsiteX1" fmla="*/ 10000 w 10000"/>
                  <a:gd name="connsiteY1" fmla="*/ 0 h 9007"/>
                  <a:gd name="connsiteX2" fmla="*/ 10000 w 10000"/>
                  <a:gd name="connsiteY2" fmla="*/ 8000 h 9007"/>
                  <a:gd name="connsiteX3" fmla="*/ 5291 w 10000"/>
                  <a:gd name="connsiteY3" fmla="*/ 9007 h 9007"/>
                  <a:gd name="connsiteX4" fmla="*/ 0 w 10000"/>
                  <a:gd name="connsiteY4" fmla="*/ 8000 h 9007"/>
                  <a:gd name="connsiteX5" fmla="*/ 0 w 10000"/>
                  <a:gd name="connsiteY5" fmla="*/ 0 h 9007"/>
                  <a:gd name="connsiteX0" fmla="*/ 0 w 10000"/>
                  <a:gd name="connsiteY0" fmla="*/ 0 h 9682"/>
                  <a:gd name="connsiteX1" fmla="*/ 10000 w 10000"/>
                  <a:gd name="connsiteY1" fmla="*/ 0 h 9682"/>
                  <a:gd name="connsiteX2" fmla="*/ 10000 w 10000"/>
                  <a:gd name="connsiteY2" fmla="*/ 8882 h 9682"/>
                  <a:gd name="connsiteX3" fmla="*/ 5291 w 10000"/>
                  <a:gd name="connsiteY3" fmla="*/ 9682 h 9682"/>
                  <a:gd name="connsiteX4" fmla="*/ 0 w 10000"/>
                  <a:gd name="connsiteY4" fmla="*/ 8882 h 9682"/>
                  <a:gd name="connsiteX5" fmla="*/ 0 w 10000"/>
                  <a:gd name="connsiteY5" fmla="*/ 0 h 9682"/>
                  <a:gd name="connsiteX0" fmla="*/ 0 w 10000"/>
                  <a:gd name="connsiteY0" fmla="*/ 0 h 9633"/>
                  <a:gd name="connsiteX1" fmla="*/ 10000 w 10000"/>
                  <a:gd name="connsiteY1" fmla="*/ 0 h 9633"/>
                  <a:gd name="connsiteX2" fmla="*/ 10000 w 10000"/>
                  <a:gd name="connsiteY2" fmla="*/ 9174 h 9633"/>
                  <a:gd name="connsiteX3" fmla="*/ 5104 w 10000"/>
                  <a:gd name="connsiteY3" fmla="*/ 9633 h 9633"/>
                  <a:gd name="connsiteX4" fmla="*/ 0 w 10000"/>
                  <a:gd name="connsiteY4" fmla="*/ 9174 h 9633"/>
                  <a:gd name="connsiteX5" fmla="*/ 0 w 10000"/>
                  <a:gd name="connsiteY5" fmla="*/ 0 h 9633"/>
                  <a:gd name="connsiteX0" fmla="*/ 0 w 10000"/>
                  <a:gd name="connsiteY0" fmla="*/ 0 h 9843"/>
                  <a:gd name="connsiteX1" fmla="*/ 10000 w 10000"/>
                  <a:gd name="connsiteY1" fmla="*/ 0 h 9843"/>
                  <a:gd name="connsiteX2" fmla="*/ 10000 w 10000"/>
                  <a:gd name="connsiteY2" fmla="*/ 9524 h 9843"/>
                  <a:gd name="connsiteX3" fmla="*/ 5104 w 10000"/>
                  <a:gd name="connsiteY3" fmla="*/ 9843 h 9843"/>
                  <a:gd name="connsiteX4" fmla="*/ 0 w 10000"/>
                  <a:gd name="connsiteY4" fmla="*/ 9524 h 9843"/>
                  <a:gd name="connsiteX5" fmla="*/ 0 w 10000"/>
                  <a:gd name="connsiteY5" fmla="*/ 0 h 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843">
                    <a:moveTo>
                      <a:pt x="0" y="0"/>
                    </a:moveTo>
                    <a:lnTo>
                      <a:pt x="10000" y="0"/>
                    </a:lnTo>
                    <a:lnTo>
                      <a:pt x="10000" y="9524"/>
                    </a:lnTo>
                    <a:lnTo>
                      <a:pt x="5104" y="9843"/>
                    </a:lnTo>
                    <a:lnTo>
                      <a:pt x="0" y="9524"/>
                    </a:lnTo>
                    <a:lnTo>
                      <a:pt x="0" y="0"/>
                    </a:lnTo>
                    <a:close/>
                  </a:path>
                </a:pathLst>
              </a:custGeom>
              <a:grpFill/>
              <a:ln w="12700">
                <a:solidFill>
                  <a:schemeClr val="bg1"/>
                </a:solidFill>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1" name="TextBox 90"/>
              <p:cNvSpPr txBox="1"/>
              <p:nvPr/>
            </p:nvSpPr>
            <p:spPr>
              <a:xfrm>
                <a:off x="367474" y="1014530"/>
                <a:ext cx="7353239" cy="338554"/>
              </a:xfrm>
              <a:prstGeom prst="rect">
                <a:avLst/>
              </a:prstGeom>
              <a:noFill/>
            </p:spPr>
            <p:txBody>
              <a:bodyPr wrap="square" rtlCol="0">
                <a:spAutoFit/>
              </a:bodyPr>
              <a:lstStyle/>
              <a:p>
                <a:pPr lvl="0" algn="ctr"/>
                <a:r>
                  <a:rPr lang="en-US" sz="1600" dirty="0">
                    <a:solidFill>
                      <a:schemeClr val="bg1"/>
                    </a:solidFill>
                    <a:latin typeface="+mj-lt"/>
                  </a:rPr>
                  <a:t>Mechatronics </a:t>
                </a:r>
                <a:r>
                  <a:rPr lang="en-US" sz="1600" b="0" dirty="0">
                    <a:solidFill>
                      <a:schemeClr val="bg1"/>
                    </a:solidFill>
                    <a:latin typeface="+mj-lt"/>
                  </a:rPr>
                  <a:t>(</a:t>
                </a:r>
                <a:r>
                  <a:rPr lang="en-US" sz="1600" b="0" i="1" dirty="0" err="1">
                    <a:solidFill>
                      <a:schemeClr val="bg1"/>
                    </a:solidFill>
                    <a:latin typeface="+mj-lt"/>
                  </a:rPr>
                  <a:t>Harshama</a:t>
                </a:r>
                <a:r>
                  <a:rPr lang="en-US" sz="1600" b="0" i="1" dirty="0">
                    <a:solidFill>
                      <a:schemeClr val="bg1"/>
                    </a:solidFill>
                    <a:latin typeface="+mj-lt"/>
                  </a:rPr>
                  <a:t>, </a:t>
                </a:r>
                <a:r>
                  <a:rPr lang="en-US" sz="1600" b="0" i="1" dirty="0" err="1">
                    <a:solidFill>
                      <a:schemeClr val="bg1"/>
                    </a:solidFill>
                    <a:latin typeface="+mj-lt"/>
                  </a:rPr>
                  <a:t>Tomizuka</a:t>
                </a:r>
                <a:r>
                  <a:rPr lang="en-US" sz="1600" b="0" i="1" dirty="0">
                    <a:solidFill>
                      <a:schemeClr val="bg1"/>
                    </a:solidFill>
                    <a:latin typeface="+mj-lt"/>
                  </a:rPr>
                  <a:t> &amp; Fukuda</a:t>
                </a:r>
                <a:r>
                  <a:rPr lang="en-US" sz="1600" b="0" dirty="0">
                    <a:solidFill>
                      <a:schemeClr val="bg1"/>
                    </a:solidFill>
                    <a:latin typeface="+mj-lt"/>
                  </a:rPr>
                  <a:t>)</a:t>
                </a:r>
              </a:p>
            </p:txBody>
          </p:sp>
        </p:grpSp>
        <p:sp>
          <p:nvSpPr>
            <p:cNvPr id="121" name="TextBox 120"/>
            <p:cNvSpPr txBox="1"/>
            <p:nvPr/>
          </p:nvSpPr>
          <p:spPr>
            <a:xfrm>
              <a:off x="1016753" y="1273569"/>
              <a:ext cx="7109614" cy="1131079"/>
            </a:xfrm>
            <a:prstGeom prst="rect">
              <a:avLst/>
            </a:prstGeom>
            <a:noFill/>
          </p:spPr>
          <p:txBody>
            <a:bodyPr wrap="square" rtlCol="0">
              <a:spAutoFit/>
            </a:bodyPr>
            <a:lstStyle/>
            <a:p>
              <a:pPr lvl="0">
                <a:lnSpc>
                  <a:spcPct val="150000"/>
                </a:lnSpc>
              </a:pPr>
              <a:r>
                <a:rPr lang="en-US" sz="1500" b="0" dirty="0">
                  <a:latin typeface="+mj-lt"/>
                </a:rPr>
                <a:t>“The synergistic </a:t>
              </a:r>
              <a:r>
                <a:rPr lang="en-US" sz="1500" dirty="0">
                  <a:solidFill>
                    <a:srgbClr val="C00000"/>
                  </a:solidFill>
                  <a:latin typeface="+mj-lt"/>
                </a:rPr>
                <a:t>integration</a:t>
              </a:r>
              <a:r>
                <a:rPr lang="en-US" sz="1500" b="0" dirty="0">
                  <a:latin typeface="+mj-lt"/>
                </a:rPr>
                <a:t> of mechanical engineering with electronics and electrical systems with </a:t>
              </a:r>
              <a:r>
                <a:rPr lang="en-US" sz="1500" dirty="0">
                  <a:solidFill>
                    <a:srgbClr val="C00000"/>
                  </a:solidFill>
                  <a:latin typeface="+mj-lt"/>
                </a:rPr>
                <a:t>intelligent</a:t>
              </a:r>
              <a:r>
                <a:rPr lang="en-US" sz="1500" b="0" dirty="0">
                  <a:solidFill>
                    <a:srgbClr val="C00000"/>
                  </a:solidFill>
                  <a:latin typeface="+mj-lt"/>
                </a:rPr>
                <a:t> </a:t>
              </a:r>
              <a:r>
                <a:rPr lang="en-US" sz="1500" b="0" dirty="0">
                  <a:latin typeface="+mj-lt"/>
                </a:rPr>
                <a:t>computer control in the design and manufacture of industrial products, processes, and operations." </a:t>
              </a:r>
            </a:p>
          </p:txBody>
        </p:sp>
      </p:grpSp>
    </p:spTree>
    <p:extLst>
      <p:ext uri="{BB962C8B-B14F-4D97-AF65-F5344CB8AC3E}">
        <p14:creationId xmlns:p14="http://schemas.microsoft.com/office/powerpoint/2010/main" val="403435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BANDWIDTH AND </a:t>
            </a:r>
            <a:r>
              <a:rPr lang="en-US" sz="2200" dirty="0" err="1"/>
              <a:t>FREQuENCY</a:t>
            </a:r>
            <a:r>
              <a:rPr lang="en-US" sz="2200" dirty="0"/>
              <a:t> RESPONSE</a:t>
            </a:r>
          </a:p>
        </p:txBody>
      </p:sp>
      <mc:AlternateContent xmlns:mc="http://schemas.openxmlformats.org/markup-compatibility/2006">
        <mc:Choice xmlns:a14="http://schemas.microsoft.com/office/drawing/2010/main" Requires="a14">
          <p:sp>
            <p:nvSpPr>
              <p:cNvPr id="10" name="TextBox 9"/>
              <p:cNvSpPr txBox="1"/>
              <p:nvPr/>
            </p:nvSpPr>
            <p:spPr>
              <a:xfrm>
                <a:off x="288000" y="720000"/>
                <a:ext cx="8563900" cy="2586093"/>
              </a:xfrm>
              <a:prstGeom prst="rect">
                <a:avLst/>
              </a:prstGeom>
              <a:noFill/>
            </p:spPr>
            <p:txBody>
              <a:bodyPr wrap="square" rtlCol="0">
                <a:spAutoFit/>
              </a:bodyPr>
              <a:lstStyle/>
              <a:p>
                <a:pPr algn="just">
                  <a:lnSpc>
                    <a:spcPct val="150000"/>
                  </a:lnSpc>
                </a:pPr>
                <a:r>
                  <a:rPr lang="en-US" sz="1800" b="0" dirty="0">
                    <a:latin typeface="+mj-lt"/>
                  </a:rPr>
                  <a:t>Example: Calculating output amplitude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𝐴</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m:t>
                        </m:r>
                      </m:sup>
                    </m:sSubSup>
                  </m:oMath>
                </a14:m>
                <a:r>
                  <a:rPr lang="en-SG" sz="1800" b="0" dirty="0">
                    <a:latin typeface="+mj-lt"/>
                  </a:rPr>
                  <a:t> given a </a:t>
                </a:r>
                <a:r>
                  <a:rPr lang="en-SG" sz="1800" b="0" dirty="0">
                    <a:solidFill>
                      <a:srgbClr val="FF0000"/>
                    </a:solidFill>
                    <a:latin typeface="+mj-lt"/>
                  </a:rPr>
                  <a:t>measurement</a:t>
                </a:r>
                <a:r>
                  <a:rPr lang="en-SG" sz="1800" b="0" dirty="0">
                    <a:latin typeface="+mj-lt"/>
                  </a:rPr>
                  <a:t> frequency response curve: -the input signal spectrum is</a:t>
                </a:r>
                <a:endParaRPr lang="en-SG" sz="1800" b="0" i="1" dirty="0">
                  <a:latin typeface="Cambria Math" panose="02040503050406030204" pitchFamily="18" charset="0"/>
                </a:endParaRPr>
              </a:p>
              <a:p>
                <a:pPr algn="just">
                  <a:lnSpc>
                    <a:spcPct val="150000"/>
                  </a:lnSpc>
                </a:pPr>
                <a:endParaRPr lang="en-US" sz="1800" b="0" dirty="0">
                  <a:latin typeface="+mj-lt"/>
                </a:endParaRPr>
              </a:p>
              <a:p>
                <a:pPr algn="just">
                  <a:lnSpc>
                    <a:spcPct val="150000"/>
                  </a:lnSpc>
                </a:pPr>
                <a:endParaRPr lang="en-US" sz="1800" b="0" dirty="0">
                  <a:latin typeface="+mj-lt"/>
                </a:endParaRPr>
              </a:p>
              <a:p>
                <a:pPr algn="just">
                  <a:lnSpc>
                    <a:spcPct val="150000"/>
                  </a:lnSpc>
                </a:pPr>
                <a:r>
                  <a:rPr lang="en-US" sz="1800" b="0" dirty="0">
                    <a:latin typeface="+mj-lt"/>
                  </a:rPr>
                  <a:t>the output amplitude </a:t>
                </a:r>
                <a14:m>
                  <m:oMath xmlns:m="http://schemas.openxmlformats.org/officeDocument/2006/math">
                    <m:sSubSup>
                      <m:sSubSupPr>
                        <m:ctrlPr>
                          <a:rPr lang="en-US" sz="1800" b="0" i="1">
                            <a:latin typeface="Cambria Math" panose="02040503050406030204" pitchFamily="18" charset="0"/>
                          </a:rPr>
                        </m:ctrlPr>
                      </m:sSubSupPr>
                      <m:e>
                        <m:r>
                          <a:rPr lang="en-US" sz="1800" b="0" i="1">
                            <a:latin typeface="Cambria Math" panose="02040503050406030204" pitchFamily="18" charset="0"/>
                          </a:rPr>
                          <m:t>𝐴</m:t>
                        </m:r>
                      </m:e>
                      <m:sub>
                        <m:r>
                          <a:rPr lang="en-US" sz="1800" b="0" i="1">
                            <a:latin typeface="Cambria Math" panose="02040503050406030204" pitchFamily="18" charset="0"/>
                          </a:rPr>
                          <m:t>𝑖</m:t>
                        </m:r>
                      </m:sub>
                      <m:sup>
                        <m:r>
                          <a:rPr lang="en-US" sz="1800" b="0" i="1">
                            <a:latin typeface="Cambria Math" panose="02040503050406030204" pitchFamily="18" charset="0"/>
                          </a:rPr>
                          <m:t>′</m:t>
                        </m:r>
                      </m:sup>
                    </m:sSubSup>
                  </m:oMath>
                </a14:m>
                <a:r>
                  <a:rPr lang="en-US" sz="1800" b="0" dirty="0">
                    <a:latin typeface="+mj-lt"/>
                  </a:rPr>
                  <a:t> is calculated as</a:t>
                </a:r>
              </a:p>
              <a:p>
                <a:pPr algn="just">
                  <a:lnSpc>
                    <a:spcPct val="150000"/>
                  </a:lnSpc>
                </a:pPr>
                <a:endParaRPr lang="en-SG" sz="1800" b="0" dirty="0">
                  <a:latin typeface="+mj-lt"/>
                </a:endParaRPr>
              </a:p>
            </p:txBody>
          </p:sp>
        </mc:Choice>
        <mc:Fallback>
          <p:sp>
            <p:nvSpPr>
              <p:cNvPr id="10" name="TextBox 9"/>
              <p:cNvSpPr txBox="1">
                <a:spLocks noRot="1" noChangeAspect="1" noMove="1" noResize="1" noEditPoints="1" noAdjustHandles="1" noChangeArrowheads="1" noChangeShapeType="1" noTextEdit="1"/>
              </p:cNvSpPr>
              <p:nvPr/>
            </p:nvSpPr>
            <p:spPr>
              <a:xfrm>
                <a:off x="288000" y="720000"/>
                <a:ext cx="8563900" cy="2586093"/>
              </a:xfrm>
              <a:prstGeom prst="rect">
                <a:avLst/>
              </a:prstGeom>
              <a:blipFill>
                <a:blip r:embed="rId3"/>
                <a:stretch>
                  <a:fillRect l="-569" r="-641"/>
                </a:stretch>
              </a:blipFill>
            </p:spPr>
            <p:txBody>
              <a:bodyPr/>
              <a:lstStyle/>
              <a:p>
                <a:r>
                  <a:rPr lang="en-SG">
                    <a:noFill/>
                  </a:rPr>
                  <a:t> </a:t>
                </a:r>
              </a:p>
            </p:txBody>
          </p:sp>
        </mc:Fallback>
      </mc:AlternateContent>
      <p:grpSp>
        <p:nvGrpSpPr>
          <p:cNvPr id="8" name="Group 7"/>
          <p:cNvGrpSpPr/>
          <p:nvPr/>
        </p:nvGrpSpPr>
        <p:grpSpPr>
          <a:xfrm>
            <a:off x="682448" y="1726235"/>
            <a:ext cx="7775004" cy="573622"/>
            <a:chOff x="991953" y="4363164"/>
            <a:chExt cx="7090345" cy="573622"/>
          </a:xfrm>
        </p:grpSpPr>
        <p:sp>
          <p:nvSpPr>
            <p:cNvPr id="9" name="Rounded Rectangle 8"/>
            <p:cNvSpPr/>
            <p:nvPr/>
          </p:nvSpPr>
          <p:spPr>
            <a:xfrm>
              <a:off x="991953" y="4363164"/>
              <a:ext cx="7090345" cy="573622"/>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15" name="Group 14"/>
            <p:cNvGrpSpPr/>
            <p:nvPr/>
          </p:nvGrpSpPr>
          <p:grpSpPr>
            <a:xfrm>
              <a:off x="7465751" y="4459168"/>
              <a:ext cx="489240" cy="397666"/>
              <a:chOff x="7725595" y="1654148"/>
              <a:chExt cx="489240" cy="397666"/>
            </a:xfrm>
          </p:grpSpPr>
          <p:sp>
            <p:nvSpPr>
              <p:cNvPr id="17" name="Oval 16"/>
              <p:cNvSpPr/>
              <p:nvPr/>
            </p:nvSpPr>
            <p:spPr>
              <a:xfrm>
                <a:off x="7771382" y="1654148"/>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Content Placeholder 2"/>
              <p:cNvSpPr txBox="1">
                <a:spLocks/>
              </p:cNvSpPr>
              <p:nvPr/>
            </p:nvSpPr>
            <p:spPr>
              <a:xfrm>
                <a:off x="7725595" y="1654933"/>
                <a:ext cx="489240"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12</a:t>
                </a:r>
              </a:p>
            </p:txBody>
          </p:sp>
        </p:grpSp>
        <mc:AlternateContent xmlns:mc="http://schemas.openxmlformats.org/markup-compatibility/2006" xmlns:a14="http://schemas.microsoft.com/office/drawing/2010/main">
          <mc:Choice Requires="a14">
            <p:sp>
              <p:nvSpPr>
                <p:cNvPr id="16" name="TextBox 15"/>
                <p:cNvSpPr txBox="1"/>
                <p:nvPr/>
              </p:nvSpPr>
              <p:spPr>
                <a:xfrm>
                  <a:off x="1308418" y="4406205"/>
                  <a:ext cx="5226444" cy="415498"/>
                </a:xfrm>
                <a:prstGeom prst="rect">
                  <a:avLst/>
                </a:prstGeom>
                <a:noFill/>
              </p:spPr>
              <p:txBody>
                <a:bodyPr wrap="none" lIns="0" tIns="0" rIns="0" bIns="0"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SG" sz="1800" b="0" i="1">
                                <a:latin typeface="Cambria Math" panose="02040503050406030204" pitchFamily="18" charset="0"/>
                              </a:rPr>
                            </m:ctrlPr>
                          </m:sSubPr>
                          <m:e>
                            <m:r>
                              <a:rPr lang="en-US" sz="1800" b="0" i="1">
                                <a:latin typeface="Cambria Math" panose="02040503050406030204" pitchFamily="18" charset="0"/>
                              </a:rPr>
                              <m:t>𝑉</m:t>
                            </m:r>
                          </m:e>
                          <m:sub>
                            <m:r>
                              <a:rPr lang="en-US" sz="1800" b="0" i="1">
                                <a:latin typeface="Cambria Math" panose="02040503050406030204" pitchFamily="18" charset="0"/>
                              </a:rPr>
                              <m:t>𝑖𝑛</m:t>
                            </m:r>
                          </m:sub>
                        </m:sSub>
                        <m:d>
                          <m:dPr>
                            <m:ctrlPr>
                              <a:rPr lang="en-US" sz="1800" b="0" i="1">
                                <a:latin typeface="Cambria Math" panose="02040503050406030204" pitchFamily="18" charset="0"/>
                              </a:rPr>
                            </m:ctrlPr>
                          </m:dPr>
                          <m:e>
                            <m:r>
                              <a:rPr lang="en-US" sz="1800" b="0" i="1">
                                <a:latin typeface="Cambria Math" panose="02040503050406030204" pitchFamily="18" charset="0"/>
                              </a:rPr>
                              <m:t>𝑡</m:t>
                            </m:r>
                          </m:e>
                        </m:d>
                        <m:r>
                          <a:rPr lang="en-US" sz="1800" b="0" i="1">
                            <a:latin typeface="Cambria Math" panose="02040503050406030204" pitchFamily="18" charset="0"/>
                          </a:rPr>
                          <m:t>= </m:t>
                        </m:r>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1</m:t>
                            </m:r>
                          </m:sub>
                        </m:sSub>
                        <m:func>
                          <m:funcPr>
                            <m:ctrlPr>
                              <a:rPr lang="en-US" sz="1800" b="0" i="1">
                                <a:latin typeface="Cambria Math" panose="02040503050406030204" pitchFamily="18" charset="0"/>
                              </a:rPr>
                            </m:ctrlPr>
                          </m:funcPr>
                          <m:fName>
                            <m:r>
                              <m:rPr>
                                <m:sty m:val="p"/>
                              </m:rPr>
                              <a:rPr lang="en-US" sz="1800" b="0">
                                <a:latin typeface="Cambria Math" panose="02040503050406030204" pitchFamily="18" charset="0"/>
                              </a:rPr>
                              <m:t>sin</m:t>
                            </m:r>
                          </m:fName>
                          <m:e>
                            <m:d>
                              <m:dPr>
                                <m:ctrlPr>
                                  <a:rPr lang="en-US" sz="1800" b="0" i="1">
                                    <a:latin typeface="Cambria Math" panose="02040503050406030204" pitchFamily="18" charset="0"/>
                                  </a:rPr>
                                </m:ctrlPr>
                              </m:dPr>
                              <m:e>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e>
                        </m:func>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2</m:t>
                            </m:r>
                          </m:sub>
                        </m:sSub>
                        <m:func>
                          <m:funcPr>
                            <m:ctrlPr>
                              <a:rPr lang="en-US" sz="1800" b="0" i="1">
                                <a:latin typeface="Cambria Math" panose="02040503050406030204" pitchFamily="18" charset="0"/>
                              </a:rPr>
                            </m:ctrlPr>
                          </m:funcPr>
                          <m:fName>
                            <m:r>
                              <m:rPr>
                                <m:sty m:val="p"/>
                              </m:rPr>
                              <a:rPr lang="en-US" sz="1800" b="0">
                                <a:latin typeface="Cambria Math" panose="02040503050406030204" pitchFamily="18" charset="0"/>
                              </a:rPr>
                              <m:t>sin</m:t>
                            </m:r>
                          </m:fName>
                          <m:e>
                            <m:d>
                              <m:dPr>
                                <m:ctrlPr>
                                  <a:rPr lang="en-US" sz="1800" b="0" i="1">
                                    <a:latin typeface="Cambria Math" panose="02040503050406030204" pitchFamily="18" charset="0"/>
                                  </a:rPr>
                                </m:ctrlPr>
                              </m:dPr>
                              <m:e>
                                <m:r>
                                  <a:rPr lang="en-US" sz="1800" b="0" i="1">
                                    <a:latin typeface="Cambria Math" panose="02040503050406030204" pitchFamily="18" charset="0"/>
                                  </a:rPr>
                                  <m:t>2</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3</m:t>
                                </m:r>
                              </m:sub>
                            </m:sSub>
                            <m:func>
                              <m:funcPr>
                                <m:ctrlPr>
                                  <a:rPr lang="en-US" sz="1800" b="0" i="1">
                                    <a:latin typeface="Cambria Math" panose="02040503050406030204" pitchFamily="18" charset="0"/>
                                  </a:rPr>
                                </m:ctrlPr>
                              </m:funcPr>
                              <m:fName>
                                <m:r>
                                  <m:rPr>
                                    <m:sty m:val="p"/>
                                  </m:rPr>
                                  <a:rPr lang="en-US" sz="1800" b="0">
                                    <a:latin typeface="Cambria Math" panose="02040503050406030204" pitchFamily="18" charset="0"/>
                                  </a:rPr>
                                  <m:t>sin</m:t>
                                </m:r>
                              </m:fName>
                              <m:e>
                                <m:d>
                                  <m:dPr>
                                    <m:ctrlPr>
                                      <a:rPr lang="en-US" sz="1800" b="0" i="1">
                                        <a:latin typeface="Cambria Math" panose="02040503050406030204" pitchFamily="18" charset="0"/>
                                      </a:rPr>
                                    </m:ctrlPr>
                                  </m:dPr>
                                  <m:e>
                                    <m:r>
                                      <a:rPr lang="en-US" sz="1800" b="0" i="1">
                                        <a:latin typeface="Cambria Math" panose="02040503050406030204" pitchFamily="18" charset="0"/>
                                      </a:rPr>
                                      <m:t>3</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e>
                            </m:func>
                          </m:e>
                        </m:func>
                        <m:r>
                          <a:rPr lang="en-US" sz="1800" b="0" i="1">
                            <a:latin typeface="Cambria Math" panose="02040503050406030204" pitchFamily="18" charset="0"/>
                          </a:rPr>
                          <m:t>+…</m:t>
                        </m:r>
                      </m:oMath>
                    </m:oMathPara>
                  </a14:m>
                  <a:endParaRPr lang="en-SG" sz="1800" b="0" dirty="0"/>
                </a:p>
              </p:txBody>
            </p:sp>
          </mc:Choice>
          <mc:Fallback xmlns="">
            <p:sp>
              <p:nvSpPr>
                <p:cNvPr id="16" name="TextBox 15"/>
                <p:cNvSpPr txBox="1">
                  <a:spLocks noRot="1" noChangeAspect="1" noMove="1" noResize="1" noEditPoints="1" noAdjustHandles="1" noChangeArrowheads="1" noChangeShapeType="1" noTextEdit="1"/>
                </p:cNvSpPr>
                <p:nvPr/>
              </p:nvSpPr>
              <p:spPr>
                <a:xfrm>
                  <a:off x="1308418" y="4406205"/>
                  <a:ext cx="5226444" cy="415498"/>
                </a:xfrm>
                <a:prstGeom prst="rect">
                  <a:avLst/>
                </a:prstGeom>
                <a:blipFill rotWithShape="0">
                  <a:blip r:embed="rId4"/>
                  <a:stretch>
                    <a:fillRect/>
                  </a:stretch>
                </a:blipFill>
              </p:spPr>
              <p:txBody>
                <a:bodyPr/>
                <a:lstStyle/>
                <a:p>
                  <a:r>
                    <a:rPr lang="en-SG">
                      <a:noFill/>
                    </a:rPr>
                    <a:t> </a:t>
                  </a:r>
                </a:p>
              </p:txBody>
            </p:sp>
          </mc:Fallback>
        </mc:AlternateContent>
      </p:grpSp>
      <p:grpSp>
        <p:nvGrpSpPr>
          <p:cNvPr id="25" name="Group 24"/>
          <p:cNvGrpSpPr/>
          <p:nvPr/>
        </p:nvGrpSpPr>
        <p:grpSpPr>
          <a:xfrm>
            <a:off x="5095874" y="2807418"/>
            <a:ext cx="3361577" cy="1031871"/>
            <a:chOff x="5016737" y="4105513"/>
            <a:chExt cx="3065560" cy="1031871"/>
          </a:xfrm>
        </p:grpSpPr>
        <p:sp>
          <p:nvSpPr>
            <p:cNvPr id="26" name="Rounded Rectangle 25"/>
            <p:cNvSpPr/>
            <p:nvPr/>
          </p:nvSpPr>
          <p:spPr>
            <a:xfrm>
              <a:off x="5016737" y="4178618"/>
              <a:ext cx="3065560" cy="958766"/>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27" name="Group 26"/>
            <p:cNvGrpSpPr/>
            <p:nvPr/>
          </p:nvGrpSpPr>
          <p:grpSpPr>
            <a:xfrm>
              <a:off x="7465751" y="4459168"/>
              <a:ext cx="489240" cy="397666"/>
              <a:chOff x="7725595" y="1654148"/>
              <a:chExt cx="489240" cy="397666"/>
            </a:xfrm>
          </p:grpSpPr>
          <p:sp>
            <p:nvSpPr>
              <p:cNvPr id="29" name="Oval 28"/>
              <p:cNvSpPr/>
              <p:nvPr/>
            </p:nvSpPr>
            <p:spPr>
              <a:xfrm>
                <a:off x="7771382" y="1654148"/>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Content Placeholder 2"/>
              <p:cNvSpPr txBox="1">
                <a:spLocks/>
              </p:cNvSpPr>
              <p:nvPr/>
            </p:nvSpPr>
            <p:spPr>
              <a:xfrm>
                <a:off x="7725595" y="1654933"/>
                <a:ext cx="489240"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13</a:t>
                </a:r>
              </a:p>
            </p:txBody>
          </p:sp>
        </p:grpSp>
        <mc:AlternateContent xmlns:mc="http://schemas.openxmlformats.org/markup-compatibility/2006" xmlns:a14="http://schemas.microsoft.com/office/drawing/2010/main">
          <mc:Choice Requires="a14">
            <p:sp>
              <p:nvSpPr>
                <p:cNvPr id="28" name="TextBox 27"/>
                <p:cNvSpPr txBox="1"/>
                <p:nvPr/>
              </p:nvSpPr>
              <p:spPr>
                <a:xfrm>
                  <a:off x="5263612" y="4105513"/>
                  <a:ext cx="1409335" cy="933525"/>
                </a:xfrm>
                <a:prstGeom prst="rect">
                  <a:avLst/>
                </a:prstGeom>
                <a:noFill/>
              </p:spPr>
              <p:txBody>
                <a:bodyPr wrap="none" lIns="0" tIns="0" rIns="0" bIns="0"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b="0" i="1">
                                <a:latin typeface="Cambria Math" panose="02040503050406030204" pitchFamily="18" charset="0"/>
                              </a:rPr>
                            </m:ctrlPr>
                          </m:sSubSupPr>
                          <m:e>
                            <m:r>
                              <a:rPr lang="en-US" sz="1800" b="0" i="1">
                                <a:latin typeface="Cambria Math" panose="02040503050406030204" pitchFamily="18" charset="0"/>
                              </a:rPr>
                              <m:t>𝐴</m:t>
                            </m:r>
                          </m:e>
                          <m:sub>
                            <m:r>
                              <a:rPr lang="en-US" sz="1800" b="0" i="1">
                                <a:latin typeface="Cambria Math" panose="02040503050406030204" pitchFamily="18" charset="0"/>
                              </a:rPr>
                              <m:t>𝑖</m:t>
                            </m:r>
                          </m:sub>
                          <m:sup>
                            <m:r>
                              <a:rPr lang="en-US" sz="1800" b="0" i="1">
                                <a:latin typeface="Cambria Math" panose="02040503050406030204" pitchFamily="18" charset="0"/>
                              </a:rPr>
                              <m:t>′</m:t>
                            </m:r>
                          </m:sup>
                        </m:sSubSup>
                        <m:r>
                          <a:rPr lang="en-US" sz="1800" b="0" i="1">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𝑜𝑢𝑡</m:t>
                                    </m:r>
                                  </m:sub>
                                </m:sSub>
                              </m:num>
                              <m:den>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𝑖𝑛</m:t>
                                    </m:r>
                                  </m:sub>
                                </m:sSub>
                              </m:den>
                            </m:f>
                          </m:e>
                        </m:d>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𝑖</m:t>
                            </m:r>
                          </m:sub>
                        </m:sSub>
                      </m:oMath>
                    </m:oMathPara>
                  </a14:m>
                  <a:endParaRPr lang="en-SG" sz="1800" b="0" dirty="0"/>
                </a:p>
              </p:txBody>
            </p:sp>
          </mc:Choice>
          <mc:Fallback xmlns="">
            <p:sp>
              <p:nvSpPr>
                <p:cNvPr id="28" name="TextBox 27"/>
                <p:cNvSpPr txBox="1">
                  <a:spLocks noRot="1" noChangeAspect="1" noMove="1" noResize="1" noEditPoints="1" noAdjustHandles="1" noChangeArrowheads="1" noChangeShapeType="1" noTextEdit="1"/>
                </p:cNvSpPr>
                <p:nvPr/>
              </p:nvSpPr>
              <p:spPr>
                <a:xfrm>
                  <a:off x="5263612" y="4105513"/>
                  <a:ext cx="1409335" cy="933525"/>
                </a:xfrm>
                <a:prstGeom prst="rect">
                  <a:avLst/>
                </a:prstGeom>
                <a:blipFill rotWithShape="0">
                  <a:blip r:embed="rId5"/>
                  <a:stretch>
                    <a:fillRect/>
                  </a:stretch>
                </a:blipFill>
              </p:spPr>
              <p:txBody>
                <a:bodyPr/>
                <a:lstStyle/>
                <a:p>
                  <a:r>
                    <a:rPr lang="en-SG">
                      <a:noFill/>
                    </a:rPr>
                    <a:t> </a:t>
                  </a:r>
                </a:p>
              </p:txBody>
            </p:sp>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BANDWIDTH AND Frequency RESPONSE</a:t>
            </a:r>
          </a:p>
        </p:txBody>
      </p:sp>
      <p:grpSp>
        <p:nvGrpSpPr>
          <p:cNvPr id="75" name="Group 74"/>
          <p:cNvGrpSpPr/>
          <p:nvPr/>
        </p:nvGrpSpPr>
        <p:grpSpPr>
          <a:xfrm>
            <a:off x="113600" y="3057525"/>
            <a:ext cx="4885960" cy="3256655"/>
            <a:chOff x="2045340" y="2922443"/>
            <a:chExt cx="5360189" cy="3572744"/>
          </a:xfrm>
        </p:grpSpPr>
        <p:grpSp>
          <p:nvGrpSpPr>
            <p:cNvPr id="30" name="Group 29"/>
            <p:cNvGrpSpPr/>
            <p:nvPr/>
          </p:nvGrpSpPr>
          <p:grpSpPr>
            <a:xfrm>
              <a:off x="2460793" y="2922443"/>
              <a:ext cx="4944736" cy="1323395"/>
              <a:chOff x="2460793" y="2922443"/>
              <a:chExt cx="4944736" cy="1323395"/>
            </a:xfrm>
          </p:grpSpPr>
          <p:cxnSp>
            <p:nvCxnSpPr>
              <p:cNvPr id="6" name="Straight Arrow Connector 5"/>
              <p:cNvCxnSpPr/>
              <p:nvPr/>
            </p:nvCxnSpPr>
            <p:spPr>
              <a:xfrm flipV="1">
                <a:off x="2897109" y="3095253"/>
                <a:ext cx="0" cy="8701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897109" y="3965418"/>
                <a:ext cx="43342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827259" y="3775075"/>
                <a:ext cx="139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827259" y="3534569"/>
                <a:ext cx="139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827259" y="3329782"/>
                <a:ext cx="139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56614" y="3070932"/>
                <a:ext cx="1931753" cy="297598"/>
              </a:xfrm>
              <a:prstGeom prst="rect">
                <a:avLst/>
              </a:prstGeom>
              <a:noFill/>
            </p:spPr>
            <p:txBody>
              <a:bodyPr wrap="none" rtlCol="0">
                <a:spAutoFit/>
              </a:bodyPr>
              <a:lstStyle/>
              <a:p>
                <a:r>
                  <a:rPr lang="en-US" sz="1000" b="0" dirty="0">
                    <a:latin typeface="+mj-lt"/>
                  </a:rPr>
                  <a:t>input signal spectrum</a:t>
                </a:r>
                <a:endParaRPr lang="en-SG" sz="1000" b="0" dirty="0">
                  <a:latin typeface="+mj-lt"/>
                </a:endParaRPr>
              </a:p>
            </p:txBody>
          </p:sp>
          <p:sp>
            <p:nvSpPr>
              <p:cNvPr id="21" name="TextBox 20"/>
              <p:cNvSpPr txBox="1"/>
              <p:nvPr/>
            </p:nvSpPr>
            <p:spPr>
              <a:xfrm>
                <a:off x="6439464" y="3957259"/>
                <a:ext cx="966065" cy="288579"/>
              </a:xfrm>
              <a:prstGeom prst="rect">
                <a:avLst/>
              </a:prstGeom>
              <a:noFill/>
            </p:spPr>
            <p:txBody>
              <a:bodyPr wrap="none" rtlCol="0">
                <a:spAutoFit/>
              </a:bodyPr>
              <a:lstStyle/>
              <a:p>
                <a:r>
                  <a:rPr lang="en-US" sz="1000" b="0" dirty="0">
                    <a:latin typeface="+mj-lt"/>
                  </a:rPr>
                  <a:t>frequency</a:t>
                </a:r>
                <a:endParaRPr lang="en-SG" sz="1000" b="0" dirty="0">
                  <a:latin typeface="+mj-lt"/>
                </a:endParaRPr>
              </a:p>
            </p:txBody>
          </p:sp>
          <mc:AlternateContent xmlns:mc="http://schemas.openxmlformats.org/markup-compatibility/2006" xmlns:a14="http://schemas.microsoft.com/office/drawing/2010/main">
            <mc:Choice Requires="a14">
              <p:sp>
                <p:nvSpPr>
                  <p:cNvPr id="22" name="TextBox 21"/>
                  <p:cNvSpPr txBox="1"/>
                  <p:nvPr/>
                </p:nvSpPr>
                <p:spPr>
                  <a:xfrm>
                    <a:off x="5300289" y="3957259"/>
                    <a:ext cx="587154" cy="288579"/>
                  </a:xfrm>
                  <a:prstGeom prst="rect">
                    <a:avLst/>
                  </a:prstGeom>
                  <a:noFill/>
                </p:spPr>
                <p:txBody>
                  <a:bodyPr wrap="none" rtlCol="0">
                    <a:spAutoFit/>
                  </a:bodyPr>
                  <a:lstStyle/>
                  <a:p>
                    <a:r>
                      <a:rPr lang="en-US" sz="1000" b="0" dirty="0">
                        <a:latin typeface="+mj-lt"/>
                      </a:rPr>
                      <a:t>10</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0</m:t>
                            </m:r>
                          </m:sub>
                        </m:sSub>
                      </m:oMath>
                    </a14:m>
                    <a:endParaRPr lang="en-SG" sz="1000" b="0" dirty="0">
                      <a:latin typeface="+mj-lt"/>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300288" y="3957259"/>
                    <a:ext cx="564578" cy="276999"/>
                  </a:xfrm>
                  <a:prstGeom prst="rect">
                    <a:avLst/>
                  </a:prstGeom>
                  <a:blipFill rotWithShape="0">
                    <a:blip r:embed="rId26"/>
                    <a:stretch>
                      <a:fillRect b="-1521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2460793" y="2922443"/>
                    <a:ext cx="481942" cy="2885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𝐴</m:t>
                              </m:r>
                            </m:e>
                            <m:sub>
                              <m:r>
                                <a:rPr lang="en-US" sz="1000" b="0" i="1" smtClean="0">
                                  <a:latin typeface="Cambria Math" panose="02040503050406030204" pitchFamily="18" charset="0"/>
                                </a:rPr>
                                <m:t>𝑖𝑛</m:t>
                              </m:r>
                            </m:sub>
                          </m:sSub>
                        </m:oMath>
                      </m:oMathPara>
                    </a14:m>
                    <a:endParaRPr lang="en-SG" sz="1000" b="0" dirty="0">
                      <a:latin typeface="+mj-lt"/>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460793" y="2922443"/>
                    <a:ext cx="459100" cy="276999"/>
                  </a:xfrm>
                  <a:prstGeom prst="rect">
                    <a:avLst/>
                  </a:prstGeom>
                  <a:blipFill rotWithShape="0">
                    <a:blip r:embed="rId2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46403" y="3957259"/>
                    <a:ext cx="530791" cy="2885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2</m:t>
                              </m:r>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SG" sz="1000" b="0" dirty="0">
                      <a:latin typeface="+mj-lt"/>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46403" y="3957259"/>
                    <a:ext cx="508473" cy="276999"/>
                  </a:xfrm>
                  <a:prstGeom prst="rect">
                    <a:avLst/>
                  </a:prstGeom>
                  <a:blipFill rotWithShape="0">
                    <a:blip r:embed="rId2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33701" y="3957259"/>
                    <a:ext cx="530791" cy="2885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3</m:t>
                              </m:r>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SG" sz="1000" b="0" dirty="0">
                      <a:latin typeface="+mj-lt"/>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33701" y="3957259"/>
                    <a:ext cx="508473" cy="276999"/>
                  </a:xfrm>
                  <a:prstGeom prst="rect">
                    <a:avLst/>
                  </a:prstGeom>
                  <a:blipFill rotWithShape="0">
                    <a:blip r:embed="rId2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460793" y="3142688"/>
                    <a:ext cx="434973" cy="2885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𝐴</m:t>
                              </m:r>
                            </m:e>
                            <m:sub>
                              <m:r>
                                <a:rPr lang="en-US" sz="1000" b="0" i="1" smtClean="0">
                                  <a:latin typeface="Cambria Math" panose="02040503050406030204" pitchFamily="18" charset="0"/>
                                </a:rPr>
                                <m:t>3</m:t>
                              </m:r>
                            </m:sub>
                          </m:sSub>
                        </m:oMath>
                      </m:oMathPara>
                    </a14:m>
                    <a:endParaRPr lang="en-SG" sz="1000" b="0" dirty="0">
                      <a:latin typeface="+mj-lt"/>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460793" y="3142688"/>
                    <a:ext cx="409086" cy="276999"/>
                  </a:xfrm>
                  <a:prstGeom prst="rect">
                    <a:avLst/>
                  </a:prstGeom>
                  <a:blipFill rotWithShape="0">
                    <a:blip r:embed="rId3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460793" y="3363475"/>
                    <a:ext cx="434973" cy="2885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𝐴</m:t>
                              </m:r>
                            </m:e>
                            <m:sub>
                              <m:r>
                                <a:rPr lang="en-US" sz="1000" b="0" i="1" smtClean="0">
                                  <a:latin typeface="Cambria Math" panose="02040503050406030204" pitchFamily="18" charset="0"/>
                                </a:rPr>
                                <m:t>2</m:t>
                              </m:r>
                            </m:sub>
                          </m:sSub>
                        </m:oMath>
                      </m:oMathPara>
                    </a14:m>
                    <a:endParaRPr lang="en-SG" sz="1000" b="0" dirty="0">
                      <a:latin typeface="+mj-lt"/>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460793" y="3363475"/>
                    <a:ext cx="409086" cy="276999"/>
                  </a:xfrm>
                  <a:prstGeom prst="rect">
                    <a:avLst/>
                  </a:prstGeom>
                  <a:blipFill rotWithShape="0">
                    <a:blip r:embed="rId3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460793" y="3600856"/>
                    <a:ext cx="403913" cy="2701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𝐴</m:t>
                              </m:r>
                            </m:e>
                            <m:sub>
                              <m:r>
                                <a:rPr lang="en-US" sz="1000" b="0" i="1" smtClean="0">
                                  <a:latin typeface="Cambria Math" panose="02040503050406030204" pitchFamily="18" charset="0"/>
                                  <a:ea typeface="Cambria Math" panose="02040503050406030204" pitchFamily="18" charset="0"/>
                                </a:rPr>
                                <m:t>1</m:t>
                              </m:r>
                            </m:sub>
                          </m:sSub>
                        </m:oMath>
                      </m:oMathPara>
                    </a14:m>
                    <a:endParaRPr lang="en-SG" sz="1000" b="0" dirty="0">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2460793" y="3600856"/>
                    <a:ext cx="403913" cy="270119"/>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940897" y="3957259"/>
                    <a:ext cx="448124" cy="2885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SG" sz="1000" b="0" dirty="0">
                      <a:latin typeface="+mj-lt"/>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2940897" y="3957259"/>
                    <a:ext cx="423513" cy="276999"/>
                  </a:xfrm>
                  <a:prstGeom prst="rect">
                    <a:avLst/>
                  </a:prstGeom>
                  <a:blipFill rotWithShape="0">
                    <a:blip r:embed="rId33"/>
                    <a:stretch>
                      <a:fillRect/>
                    </a:stretch>
                  </a:blipFill>
                </p:spPr>
                <p:txBody>
                  <a:bodyPr/>
                  <a:lstStyle/>
                  <a:p>
                    <a:r>
                      <a:rPr lang="en-SG">
                        <a:noFill/>
                      </a:rPr>
                      <a:t> </a:t>
                    </a:r>
                  </a:p>
                </p:txBody>
              </p:sp>
            </mc:Fallback>
          </mc:AlternateContent>
        </p:grpSp>
        <p:grpSp>
          <p:nvGrpSpPr>
            <p:cNvPr id="44050" name="Group 44049"/>
            <p:cNvGrpSpPr/>
            <p:nvPr/>
          </p:nvGrpSpPr>
          <p:grpSpPr>
            <a:xfrm>
              <a:off x="3113088" y="3329782"/>
              <a:ext cx="3801825" cy="627484"/>
              <a:chOff x="3113088" y="3329782"/>
              <a:chExt cx="3801825" cy="627484"/>
            </a:xfrm>
          </p:grpSpPr>
          <p:cxnSp>
            <p:nvCxnSpPr>
              <p:cNvPr id="44035" name="Straight Connector 44034"/>
              <p:cNvCxnSpPr/>
              <p:nvPr/>
            </p:nvCxnSpPr>
            <p:spPr>
              <a:xfrm flipV="1">
                <a:off x="3113088" y="3775075"/>
                <a:ext cx="0" cy="182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83460" y="3530335"/>
                <a:ext cx="0" cy="4269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654876" y="3329782"/>
                <a:ext cx="0" cy="6274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933100" y="3329782"/>
                <a:ext cx="0" cy="6274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196625" y="3448050"/>
                <a:ext cx="0" cy="5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472850" y="3448050"/>
                <a:ext cx="0" cy="5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749075" y="3565525"/>
                <a:ext cx="0" cy="3917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015775" y="3600856"/>
                <a:ext cx="0" cy="3564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290038" y="3702655"/>
                <a:ext cx="0" cy="2546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3563" y="3702655"/>
                <a:ext cx="0" cy="2546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823256" y="3775075"/>
                <a:ext cx="0" cy="1821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6115356" y="3530335"/>
                <a:ext cx="0" cy="4269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6375706" y="3448050"/>
                <a:ext cx="0" cy="5092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914913" y="3829958"/>
                <a:ext cx="0" cy="1273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651388" y="3775075"/>
                <a:ext cx="0" cy="1821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045340" y="4134114"/>
              <a:ext cx="5360188" cy="1178243"/>
              <a:chOff x="2045340" y="3067595"/>
              <a:chExt cx="5360188" cy="1178243"/>
            </a:xfrm>
          </p:grpSpPr>
          <p:cxnSp>
            <p:nvCxnSpPr>
              <p:cNvPr id="66" name="Straight Arrow Connector 65"/>
              <p:cNvCxnSpPr>
                <a:endCxn id="74" idx="3"/>
              </p:cNvCxnSpPr>
              <p:nvPr/>
            </p:nvCxnSpPr>
            <p:spPr>
              <a:xfrm flipV="1">
                <a:off x="2897109" y="3216394"/>
                <a:ext cx="6529" cy="7490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2897109" y="3965418"/>
                <a:ext cx="43342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827259" y="3851275"/>
                <a:ext cx="139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2827259" y="3732573"/>
                <a:ext cx="139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827259" y="3508892"/>
                <a:ext cx="139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439462" y="3957259"/>
                <a:ext cx="966066" cy="288579"/>
              </a:xfrm>
              <a:prstGeom prst="rect">
                <a:avLst/>
              </a:prstGeom>
              <a:noFill/>
            </p:spPr>
            <p:txBody>
              <a:bodyPr wrap="none" rtlCol="0">
                <a:spAutoFit/>
              </a:bodyPr>
              <a:lstStyle/>
              <a:p>
                <a:r>
                  <a:rPr lang="en-US" sz="1000" b="0" dirty="0">
                    <a:latin typeface="+mj-lt"/>
                  </a:rPr>
                  <a:t>frequency</a:t>
                </a:r>
                <a:endParaRPr lang="en-SG" sz="1000" b="0" dirty="0">
                  <a:latin typeface="+mj-lt"/>
                </a:endParaRPr>
              </a:p>
            </p:txBody>
          </p:sp>
          <mc:AlternateContent xmlns:mc="http://schemas.openxmlformats.org/markup-compatibility/2006" xmlns:a14="http://schemas.microsoft.com/office/drawing/2010/main">
            <mc:Choice Requires="a14">
              <p:sp>
                <p:nvSpPr>
                  <p:cNvPr id="74" name="TextBox 73"/>
                  <p:cNvSpPr txBox="1"/>
                  <p:nvPr/>
                </p:nvSpPr>
                <p:spPr>
                  <a:xfrm>
                    <a:off x="2045340" y="3067595"/>
                    <a:ext cx="858298" cy="297598"/>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𝐴</m:t>
                              </m:r>
                            </m:e>
                            <m:sub>
                              <m:r>
                                <a:rPr lang="en-US" sz="1000" b="0" i="1" smtClean="0">
                                  <a:latin typeface="Cambria Math" panose="02040503050406030204" pitchFamily="18" charset="0"/>
                                </a:rPr>
                                <m:t>𝑜𝑢𝑡</m:t>
                              </m:r>
                            </m:sub>
                          </m:sSub>
                          <m:r>
                            <a:rPr lang="en-US" sz="1000" b="0" i="1" smtClean="0">
                              <a:latin typeface="Cambria Math" panose="02040503050406030204" pitchFamily="18" charset="0"/>
                            </a:rPr>
                            <m:t>/</m:t>
                          </m:r>
                          <m:sSub>
                            <m:sSubPr>
                              <m:ctrlPr>
                                <a:rPr lang="en-US" sz="1000" b="0" i="1">
                                  <a:latin typeface="Cambria Math" panose="02040503050406030204" pitchFamily="18" charset="0"/>
                                </a:rPr>
                              </m:ctrlPr>
                            </m:sSubPr>
                            <m:e>
                              <m:r>
                                <a:rPr lang="en-US" sz="1000" b="0" i="1">
                                  <a:latin typeface="Cambria Math" panose="02040503050406030204" pitchFamily="18" charset="0"/>
                                  <a:ea typeface="Cambria Math" panose="02040503050406030204" pitchFamily="18" charset="0"/>
                                </a:rPr>
                                <m:t>𝐴</m:t>
                              </m:r>
                            </m:e>
                            <m:sub>
                              <m:r>
                                <a:rPr lang="en-US" sz="1000" b="0" i="1" smtClean="0">
                                  <a:latin typeface="Cambria Math" panose="02040503050406030204" pitchFamily="18" charset="0"/>
                                </a:rPr>
                                <m:t>𝑖𝑛</m:t>
                              </m:r>
                            </m:sub>
                          </m:sSub>
                        </m:oMath>
                      </m:oMathPara>
                    </a14:m>
                    <a:endParaRPr lang="en-SG" sz="1000" b="0" dirty="0"/>
                  </a:p>
                </p:txBody>
              </p:sp>
            </mc:Choice>
            <mc:Fallback xmlns="">
              <p:sp>
                <p:nvSpPr>
                  <p:cNvPr id="74" name="TextBox 73"/>
                  <p:cNvSpPr txBox="1">
                    <a:spLocks noRot="1" noChangeAspect="1" noMove="1" noResize="1" noEditPoints="1" noAdjustHandles="1" noChangeArrowheads="1" noChangeShapeType="1" noTextEdit="1"/>
                  </p:cNvSpPr>
                  <p:nvPr/>
                </p:nvSpPr>
                <p:spPr>
                  <a:xfrm>
                    <a:off x="2088864" y="3067595"/>
                    <a:ext cx="814775" cy="276999"/>
                  </a:xfrm>
                  <a:prstGeom prst="rect">
                    <a:avLst/>
                  </a:prstGeom>
                  <a:blipFill rotWithShape="0">
                    <a:blip r:embed="rId34"/>
                    <a:stretch>
                      <a:fillRect b="-652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2568187" y="3353783"/>
                    <a:ext cx="351706" cy="288579"/>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1</m:t>
                          </m:r>
                        </m:oMath>
                      </m:oMathPara>
                    </a14:m>
                    <a:endParaRPr lang="en-SG" sz="1000" b="0" dirty="0">
                      <a:latin typeface="+mj-lt"/>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2595765" y="3353783"/>
                    <a:ext cx="324128" cy="276999"/>
                  </a:xfrm>
                  <a:prstGeom prst="rect">
                    <a:avLst/>
                  </a:prstGeom>
                  <a:blipFill rotWithShape="0">
                    <a:blip r:embed="rId3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2451912" y="3558135"/>
                    <a:ext cx="464432" cy="288579"/>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0.5</m:t>
                          </m:r>
                        </m:oMath>
                      </m:oMathPara>
                    </a14:m>
                    <a:endParaRPr lang="en-SG" sz="1000" b="0" dirty="0">
                      <a:latin typeface="+mj-lt"/>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2475197" y="3558135"/>
                    <a:ext cx="441146" cy="276999"/>
                  </a:xfrm>
                  <a:prstGeom prst="rect">
                    <a:avLst/>
                  </a:prstGeom>
                  <a:blipFill rotWithShape="0">
                    <a:blip r:embed="rId3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2406299" y="3730547"/>
                    <a:ext cx="547098" cy="288579"/>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0.25</m:t>
                          </m:r>
                        </m:oMath>
                      </m:oMathPara>
                    </a14:m>
                    <a:endParaRPr lang="en-SG" sz="1000" b="0" dirty="0">
                      <a:latin typeface="+mj-lt"/>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2427290" y="3730547"/>
                    <a:ext cx="526106" cy="276999"/>
                  </a:xfrm>
                  <a:prstGeom prst="rect">
                    <a:avLst/>
                  </a:prstGeom>
                  <a:blipFill rotWithShape="0">
                    <a:blip r:embed="rId37"/>
                    <a:stretch>
                      <a:fillRect/>
                    </a:stretch>
                  </a:blipFill>
                </p:spPr>
                <p:txBody>
                  <a:bodyPr/>
                  <a:lstStyle/>
                  <a:p>
                    <a:r>
                      <a:rPr lang="en-SG">
                        <a:noFill/>
                      </a:rPr>
                      <a:t> </a:t>
                    </a:r>
                  </a:p>
                </p:txBody>
              </p:sp>
            </mc:Fallback>
          </mc:AlternateContent>
          <p:sp>
            <p:nvSpPr>
              <p:cNvPr id="95" name="TextBox 94"/>
              <p:cNvSpPr txBox="1"/>
              <p:nvPr/>
            </p:nvSpPr>
            <p:spPr>
              <a:xfrm>
                <a:off x="3729109" y="3070266"/>
                <a:ext cx="1584841" cy="405179"/>
              </a:xfrm>
              <a:prstGeom prst="rect">
                <a:avLst/>
              </a:prstGeom>
              <a:noFill/>
            </p:spPr>
            <p:txBody>
              <a:bodyPr wrap="none" rtlCol="0">
                <a:spAutoFit/>
              </a:bodyPr>
              <a:lstStyle/>
              <a:p>
                <a:pPr algn="r"/>
                <a:r>
                  <a:rPr lang="en-US" sz="900" b="0" dirty="0">
                    <a:solidFill>
                      <a:srgbClr val="FF0000"/>
                    </a:solidFill>
                    <a:latin typeface="+mj-lt"/>
                  </a:rPr>
                  <a:t>measurement</a:t>
                </a:r>
                <a:r>
                  <a:rPr lang="en-US" sz="900" b="0" dirty="0">
                    <a:latin typeface="+mj-lt"/>
                  </a:rPr>
                  <a:t> system</a:t>
                </a:r>
              </a:p>
              <a:p>
                <a:pPr algn="r"/>
                <a:r>
                  <a:rPr lang="en-US" sz="900" b="0" dirty="0">
                    <a:latin typeface="+mj-lt"/>
                  </a:rPr>
                  <a:t>frequency response</a:t>
                </a:r>
                <a:endParaRPr lang="en-SG" sz="900" b="0" dirty="0">
                  <a:latin typeface="+mj-lt"/>
                </a:endParaRPr>
              </a:p>
            </p:txBody>
          </p:sp>
        </p:grpSp>
        <p:grpSp>
          <p:nvGrpSpPr>
            <p:cNvPr id="82" name="Group 81"/>
            <p:cNvGrpSpPr/>
            <p:nvPr/>
          </p:nvGrpSpPr>
          <p:grpSpPr>
            <a:xfrm>
              <a:off x="2174393" y="5149106"/>
              <a:ext cx="5231135" cy="1346081"/>
              <a:chOff x="2174393" y="2899758"/>
              <a:chExt cx="5231135" cy="1346081"/>
            </a:xfrm>
          </p:grpSpPr>
          <p:cxnSp>
            <p:nvCxnSpPr>
              <p:cNvPr id="83" name="Straight Arrow Connector 82"/>
              <p:cNvCxnSpPr/>
              <p:nvPr/>
            </p:nvCxnSpPr>
            <p:spPr>
              <a:xfrm flipV="1">
                <a:off x="2897109" y="3100527"/>
                <a:ext cx="0" cy="864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2897109" y="3965418"/>
                <a:ext cx="43342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2827259" y="3851275"/>
                <a:ext cx="139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2827259" y="3353783"/>
                <a:ext cx="139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6439463" y="3957260"/>
                <a:ext cx="966065" cy="288579"/>
              </a:xfrm>
              <a:prstGeom prst="rect">
                <a:avLst/>
              </a:prstGeom>
              <a:noFill/>
            </p:spPr>
            <p:txBody>
              <a:bodyPr wrap="none" rtlCol="0">
                <a:spAutoFit/>
              </a:bodyPr>
              <a:lstStyle/>
              <a:p>
                <a:r>
                  <a:rPr lang="en-US" sz="1000" b="0" dirty="0">
                    <a:latin typeface="+mj-lt"/>
                  </a:rPr>
                  <a:t>frequency</a:t>
                </a:r>
                <a:endParaRPr lang="en-SG" sz="1000" b="0" dirty="0">
                  <a:latin typeface="+mj-lt"/>
                </a:endParaRPr>
              </a:p>
            </p:txBody>
          </p:sp>
          <mc:AlternateContent xmlns:mc="http://schemas.openxmlformats.org/markup-compatibility/2006" xmlns:a14="http://schemas.microsoft.com/office/drawing/2010/main">
            <mc:Choice Requires="a14">
              <p:sp>
                <p:nvSpPr>
                  <p:cNvPr id="89" name="TextBox 88"/>
                  <p:cNvSpPr txBox="1"/>
                  <p:nvPr/>
                </p:nvSpPr>
                <p:spPr>
                  <a:xfrm>
                    <a:off x="2360524" y="2899758"/>
                    <a:ext cx="543115" cy="288579"/>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𝐴</m:t>
                              </m:r>
                            </m:e>
                            <m:sub>
                              <m:r>
                                <a:rPr lang="en-US" sz="1000" b="0" i="1" smtClean="0">
                                  <a:latin typeface="Cambria Math" panose="02040503050406030204" pitchFamily="18" charset="0"/>
                                </a:rPr>
                                <m:t>𝑜𝑢𝑡</m:t>
                              </m:r>
                            </m:sub>
                          </m:sSub>
                        </m:oMath>
                      </m:oMathPara>
                    </a14:m>
                    <a:endParaRPr lang="en-SG" sz="1000" b="0" dirty="0"/>
                  </a:p>
                </p:txBody>
              </p:sp>
            </mc:Choice>
            <mc:Fallback xmlns="">
              <p:sp>
                <p:nvSpPr>
                  <p:cNvPr id="89" name="TextBox 88"/>
                  <p:cNvSpPr txBox="1">
                    <a:spLocks noRot="1" noChangeAspect="1" noMove="1" noResize="1" noEditPoints="1" noAdjustHandles="1" noChangeArrowheads="1" noChangeShapeType="1" noTextEdit="1"/>
                  </p:cNvSpPr>
                  <p:nvPr/>
                </p:nvSpPr>
                <p:spPr>
                  <a:xfrm>
                    <a:off x="2384138" y="2899758"/>
                    <a:ext cx="519501" cy="276999"/>
                  </a:xfrm>
                  <a:prstGeom prst="rect">
                    <a:avLst/>
                  </a:prstGeom>
                  <a:blipFill rotWithShape="0">
                    <a:blip r:embed="rId3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2498672" y="3178960"/>
                    <a:ext cx="421221" cy="288579"/>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𝐴</m:t>
                          </m:r>
                          <m:r>
                            <a:rPr lang="en-US" sz="1000" b="0" i="1" baseline="-25000" smtClean="0">
                              <a:latin typeface="Cambria Math" panose="02040503050406030204" pitchFamily="18" charset="0"/>
                            </a:rPr>
                            <m:t>3</m:t>
                          </m:r>
                        </m:oMath>
                      </m:oMathPara>
                    </a14:m>
                    <a:endParaRPr lang="en-SG" sz="1000" b="0" dirty="0">
                      <a:latin typeface="+mj-lt"/>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2526837" y="3178960"/>
                    <a:ext cx="393056" cy="276999"/>
                  </a:xfrm>
                  <a:prstGeom prst="rect">
                    <a:avLst/>
                  </a:prstGeom>
                  <a:blipFill rotWithShape="0">
                    <a:blip r:embed="rId3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2174393" y="3692651"/>
                    <a:ext cx="716188" cy="284447"/>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0.25 </m:t>
                          </m:r>
                          <m:r>
                            <a:rPr lang="en-US" sz="1000" b="0" i="1" smtClean="0">
                              <a:latin typeface="Cambria Math" panose="02040503050406030204" pitchFamily="18" charset="0"/>
                            </a:rPr>
                            <m:t>𝐴</m:t>
                          </m:r>
                          <m:r>
                            <a:rPr lang="en-US" sz="1000" b="0" i="1" baseline="-25000" smtClean="0">
                              <a:latin typeface="Cambria Math" panose="02040503050406030204" pitchFamily="18" charset="0"/>
                            </a:rPr>
                            <m:t>2</m:t>
                          </m:r>
                        </m:oMath>
                      </m:oMathPara>
                    </a14:m>
                    <a:endParaRPr lang="en-SG" sz="1000" b="0" baseline="-25000" dirty="0">
                      <a:latin typeface="+mj-lt"/>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2174393" y="3692651"/>
                    <a:ext cx="716188" cy="284447"/>
                  </a:xfrm>
                  <a:prstGeom prst="rect">
                    <a:avLst/>
                  </a:prstGeom>
                  <a:blipFill>
                    <a:blip r:embed="rId40"/>
                    <a:stretch>
                      <a:fillRect/>
                    </a:stretch>
                  </a:blipFill>
                </p:spPr>
                <p:txBody>
                  <a:bodyPr/>
                  <a:lstStyle/>
                  <a:p>
                    <a:r>
                      <a:rPr lang="en-US">
                        <a:noFill/>
                      </a:rPr>
                      <a:t> </a:t>
                    </a:r>
                  </a:p>
                </p:txBody>
              </p:sp>
            </mc:Fallback>
          </mc:AlternateContent>
          <p:sp>
            <p:nvSpPr>
              <p:cNvPr id="97" name="TextBox 96"/>
              <p:cNvSpPr txBox="1"/>
              <p:nvPr/>
            </p:nvSpPr>
            <p:spPr>
              <a:xfrm>
                <a:off x="3915692" y="2922896"/>
                <a:ext cx="1106972" cy="432869"/>
              </a:xfrm>
              <a:prstGeom prst="rect">
                <a:avLst/>
              </a:prstGeom>
              <a:noFill/>
            </p:spPr>
            <p:txBody>
              <a:bodyPr wrap="none" rtlCol="0">
                <a:spAutoFit/>
              </a:bodyPr>
              <a:lstStyle/>
              <a:p>
                <a:pPr algn="ctr"/>
                <a:r>
                  <a:rPr lang="en-US" sz="900" b="0" dirty="0">
                    <a:latin typeface="+mj-lt"/>
                  </a:rPr>
                  <a:t>output signal</a:t>
                </a:r>
              </a:p>
              <a:p>
                <a:pPr algn="ctr"/>
                <a:r>
                  <a:rPr lang="en-US" sz="900" b="0" dirty="0">
                    <a:latin typeface="+mj-lt"/>
                  </a:rPr>
                  <a:t>spectrum</a:t>
                </a:r>
                <a:endParaRPr lang="en-SG" sz="900" b="0" dirty="0">
                  <a:latin typeface="+mj-lt"/>
                </a:endParaRPr>
              </a:p>
            </p:txBody>
          </p:sp>
        </p:grpSp>
        <p:grpSp>
          <p:nvGrpSpPr>
            <p:cNvPr id="39" name="Group 38"/>
            <p:cNvGrpSpPr/>
            <p:nvPr/>
          </p:nvGrpSpPr>
          <p:grpSpPr>
            <a:xfrm>
              <a:off x="3302234" y="4530760"/>
              <a:ext cx="2514185" cy="501177"/>
              <a:chOff x="3302234" y="4530760"/>
              <a:chExt cx="2514185" cy="501177"/>
            </a:xfrm>
          </p:grpSpPr>
          <p:cxnSp>
            <p:nvCxnSpPr>
              <p:cNvPr id="44055" name="Straight Connector 44054"/>
              <p:cNvCxnSpPr/>
              <p:nvPr/>
            </p:nvCxnSpPr>
            <p:spPr>
              <a:xfrm flipV="1">
                <a:off x="3302234" y="4530949"/>
                <a:ext cx="385703" cy="492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5265287" y="4530760"/>
                <a:ext cx="551132" cy="501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3680688" y="4535043"/>
                <a:ext cx="15845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3343756" y="4878090"/>
                <a:ext cx="79408" cy="794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p>
            </p:txBody>
          </p:sp>
          <p:sp>
            <p:nvSpPr>
              <p:cNvPr id="115" name="Oval 114"/>
              <p:cNvSpPr/>
              <p:nvPr/>
            </p:nvSpPr>
            <p:spPr>
              <a:xfrm>
                <a:off x="5513859" y="4769072"/>
                <a:ext cx="79408" cy="794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p>
            </p:txBody>
          </p:sp>
        </p:grpSp>
        <p:grpSp>
          <p:nvGrpSpPr>
            <p:cNvPr id="61" name="Group 60"/>
            <p:cNvGrpSpPr/>
            <p:nvPr/>
          </p:nvGrpSpPr>
          <p:grpSpPr>
            <a:xfrm>
              <a:off x="3383460" y="5586413"/>
              <a:ext cx="2170103" cy="628356"/>
              <a:chOff x="3383460" y="5586413"/>
              <a:chExt cx="2170103" cy="628356"/>
            </a:xfrm>
          </p:grpSpPr>
          <p:cxnSp>
            <p:nvCxnSpPr>
              <p:cNvPr id="45" name="Straight Connector 44"/>
              <p:cNvCxnSpPr/>
              <p:nvPr/>
            </p:nvCxnSpPr>
            <p:spPr>
              <a:xfrm flipV="1">
                <a:off x="3383460" y="6100623"/>
                <a:ext cx="0" cy="1141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654876" y="5586413"/>
                <a:ext cx="0" cy="62835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3916278" y="5586413"/>
                <a:ext cx="0" cy="62835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4196625" y="5705307"/>
                <a:ext cx="0" cy="5094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4469178" y="5705307"/>
                <a:ext cx="0" cy="5094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4749075" y="5829300"/>
                <a:ext cx="0" cy="3854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5015775" y="5869781"/>
                <a:ext cx="0" cy="3449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5283757" y="5960037"/>
                <a:ext cx="0" cy="2547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553563" y="6078382"/>
                <a:ext cx="0" cy="1363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6" name="Straight Connector 135"/>
            <p:cNvCxnSpPr/>
            <p:nvPr/>
          </p:nvCxnSpPr>
          <p:spPr>
            <a:xfrm flipV="1">
              <a:off x="5553563" y="4234258"/>
              <a:ext cx="0" cy="19805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3369660" y="4234258"/>
              <a:ext cx="0" cy="19805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07" name="TextBox 106"/>
              <p:cNvSpPr txBox="1"/>
              <p:nvPr/>
            </p:nvSpPr>
            <p:spPr>
              <a:xfrm>
                <a:off x="288000" y="720000"/>
                <a:ext cx="8563900" cy="2586093"/>
              </a:xfrm>
              <a:prstGeom prst="rect">
                <a:avLst/>
              </a:prstGeom>
              <a:noFill/>
            </p:spPr>
            <p:txBody>
              <a:bodyPr wrap="square" rtlCol="0">
                <a:spAutoFit/>
              </a:bodyPr>
              <a:lstStyle/>
              <a:p>
                <a:pPr algn="just">
                  <a:lnSpc>
                    <a:spcPct val="150000"/>
                  </a:lnSpc>
                </a:pPr>
                <a:r>
                  <a:rPr lang="en-US" sz="1800" b="0" dirty="0">
                    <a:latin typeface="+mj-lt"/>
                  </a:rPr>
                  <a:t>Example: Calculating output amplitude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𝐴</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m:t>
                        </m:r>
                      </m:sup>
                    </m:sSubSup>
                  </m:oMath>
                </a14:m>
                <a:r>
                  <a:rPr lang="en-SG" sz="1800" b="0" dirty="0">
                    <a:latin typeface="+mj-lt"/>
                  </a:rPr>
                  <a:t> given a </a:t>
                </a:r>
                <a:r>
                  <a:rPr lang="en-SG" sz="1800" b="0" dirty="0">
                    <a:solidFill>
                      <a:srgbClr val="FF0000"/>
                    </a:solidFill>
                    <a:latin typeface="+mj-lt"/>
                  </a:rPr>
                  <a:t>measurement </a:t>
                </a:r>
                <a:r>
                  <a:rPr lang="en-SG" sz="1800" b="0" dirty="0">
                    <a:latin typeface="+mj-lt"/>
                  </a:rPr>
                  <a:t>frequency response curve: -the input signal spectrum is</a:t>
                </a:r>
                <a:endParaRPr lang="en-SG" sz="1800" b="0" i="1" dirty="0">
                  <a:latin typeface="Cambria Math" panose="02040503050406030204" pitchFamily="18" charset="0"/>
                </a:endParaRPr>
              </a:p>
              <a:p>
                <a:pPr algn="just">
                  <a:lnSpc>
                    <a:spcPct val="150000"/>
                  </a:lnSpc>
                </a:pPr>
                <a:endParaRPr lang="en-US" sz="1800" b="0" dirty="0">
                  <a:latin typeface="+mj-lt"/>
                </a:endParaRPr>
              </a:p>
              <a:p>
                <a:pPr algn="just">
                  <a:lnSpc>
                    <a:spcPct val="150000"/>
                  </a:lnSpc>
                </a:pPr>
                <a:endParaRPr lang="en-US" sz="1800" b="0" dirty="0">
                  <a:latin typeface="+mj-lt"/>
                </a:endParaRPr>
              </a:p>
              <a:p>
                <a:pPr algn="just">
                  <a:lnSpc>
                    <a:spcPct val="150000"/>
                  </a:lnSpc>
                </a:pPr>
                <a:r>
                  <a:rPr lang="en-US" sz="1800" b="0" dirty="0">
                    <a:latin typeface="+mj-lt"/>
                  </a:rPr>
                  <a:t>the output amplitude </a:t>
                </a:r>
                <a14:m>
                  <m:oMath xmlns:m="http://schemas.openxmlformats.org/officeDocument/2006/math">
                    <m:sSubSup>
                      <m:sSubSupPr>
                        <m:ctrlPr>
                          <a:rPr lang="en-US" sz="1800" b="0" i="1">
                            <a:latin typeface="Cambria Math" panose="02040503050406030204" pitchFamily="18" charset="0"/>
                          </a:rPr>
                        </m:ctrlPr>
                      </m:sSubSupPr>
                      <m:e>
                        <m:r>
                          <a:rPr lang="en-US" sz="1800" b="0" i="1">
                            <a:latin typeface="Cambria Math" panose="02040503050406030204" pitchFamily="18" charset="0"/>
                          </a:rPr>
                          <m:t>𝐴</m:t>
                        </m:r>
                      </m:e>
                      <m:sub>
                        <m:r>
                          <a:rPr lang="en-US" sz="1800" b="0" i="1">
                            <a:latin typeface="Cambria Math" panose="02040503050406030204" pitchFamily="18" charset="0"/>
                          </a:rPr>
                          <m:t>𝑖</m:t>
                        </m:r>
                      </m:sub>
                      <m:sup>
                        <m:r>
                          <a:rPr lang="en-US" sz="1800" b="0" i="1">
                            <a:latin typeface="Cambria Math" panose="02040503050406030204" pitchFamily="18" charset="0"/>
                          </a:rPr>
                          <m:t>′</m:t>
                        </m:r>
                      </m:sup>
                    </m:sSubSup>
                  </m:oMath>
                </a14:m>
                <a:r>
                  <a:rPr lang="en-US" sz="1800" b="0" dirty="0">
                    <a:latin typeface="+mj-lt"/>
                  </a:rPr>
                  <a:t> is calculated as</a:t>
                </a:r>
              </a:p>
              <a:p>
                <a:pPr algn="just">
                  <a:lnSpc>
                    <a:spcPct val="150000"/>
                  </a:lnSpc>
                </a:pPr>
                <a:endParaRPr lang="en-SG" sz="1800" b="0" dirty="0">
                  <a:latin typeface="+mj-lt"/>
                </a:endParaRPr>
              </a:p>
            </p:txBody>
          </p:sp>
        </mc:Choice>
        <mc:Fallback>
          <p:sp>
            <p:nvSpPr>
              <p:cNvPr id="107" name="TextBox 106"/>
              <p:cNvSpPr txBox="1">
                <a:spLocks noRot="1" noChangeAspect="1" noMove="1" noResize="1" noEditPoints="1" noAdjustHandles="1" noChangeArrowheads="1" noChangeShapeType="1" noTextEdit="1"/>
              </p:cNvSpPr>
              <p:nvPr/>
            </p:nvSpPr>
            <p:spPr>
              <a:xfrm>
                <a:off x="288000" y="720000"/>
                <a:ext cx="8563900" cy="2586093"/>
              </a:xfrm>
              <a:prstGeom prst="rect">
                <a:avLst/>
              </a:prstGeom>
              <a:blipFill>
                <a:blip r:embed="rId41"/>
                <a:stretch>
                  <a:fillRect l="-569" r="-641"/>
                </a:stretch>
              </a:blipFill>
            </p:spPr>
            <p:txBody>
              <a:bodyPr/>
              <a:lstStyle/>
              <a:p>
                <a:r>
                  <a:rPr lang="en-SG">
                    <a:noFill/>
                  </a:rPr>
                  <a:t> </a:t>
                </a:r>
              </a:p>
            </p:txBody>
          </p:sp>
        </mc:Fallback>
      </mc:AlternateContent>
      <p:grpSp>
        <p:nvGrpSpPr>
          <p:cNvPr id="108" name="Group 107"/>
          <p:cNvGrpSpPr/>
          <p:nvPr/>
        </p:nvGrpSpPr>
        <p:grpSpPr>
          <a:xfrm>
            <a:off x="682448" y="1726235"/>
            <a:ext cx="7775004" cy="573622"/>
            <a:chOff x="991953" y="4363164"/>
            <a:chExt cx="7090345" cy="573622"/>
          </a:xfrm>
        </p:grpSpPr>
        <p:sp>
          <p:nvSpPr>
            <p:cNvPr id="109" name="Rounded Rectangle 108"/>
            <p:cNvSpPr/>
            <p:nvPr/>
          </p:nvSpPr>
          <p:spPr>
            <a:xfrm>
              <a:off x="991953" y="4363164"/>
              <a:ext cx="7090345" cy="573622"/>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110" name="Group 109"/>
            <p:cNvGrpSpPr/>
            <p:nvPr/>
          </p:nvGrpSpPr>
          <p:grpSpPr>
            <a:xfrm>
              <a:off x="7465751" y="4459168"/>
              <a:ext cx="489240" cy="397666"/>
              <a:chOff x="7725595" y="1654148"/>
              <a:chExt cx="489240" cy="397666"/>
            </a:xfrm>
          </p:grpSpPr>
          <p:sp>
            <p:nvSpPr>
              <p:cNvPr id="112" name="Oval 111"/>
              <p:cNvSpPr/>
              <p:nvPr/>
            </p:nvSpPr>
            <p:spPr>
              <a:xfrm>
                <a:off x="7771382" y="1654148"/>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 name="Content Placeholder 2"/>
              <p:cNvSpPr txBox="1">
                <a:spLocks/>
              </p:cNvSpPr>
              <p:nvPr/>
            </p:nvSpPr>
            <p:spPr>
              <a:xfrm>
                <a:off x="7725595" y="1654933"/>
                <a:ext cx="489240"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12</a:t>
                </a:r>
              </a:p>
            </p:txBody>
          </p:sp>
        </p:grpSp>
        <mc:AlternateContent xmlns:mc="http://schemas.openxmlformats.org/markup-compatibility/2006" xmlns:a14="http://schemas.microsoft.com/office/drawing/2010/main">
          <mc:Choice Requires="a14">
            <p:sp>
              <p:nvSpPr>
                <p:cNvPr id="111" name="TextBox 110"/>
                <p:cNvSpPr txBox="1"/>
                <p:nvPr/>
              </p:nvSpPr>
              <p:spPr>
                <a:xfrm>
                  <a:off x="1308418" y="4406205"/>
                  <a:ext cx="5226444" cy="415498"/>
                </a:xfrm>
                <a:prstGeom prst="rect">
                  <a:avLst/>
                </a:prstGeom>
                <a:noFill/>
              </p:spPr>
              <p:txBody>
                <a:bodyPr wrap="none" lIns="0" tIns="0" rIns="0" bIns="0"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SG" sz="1800" b="0" i="1">
                                <a:latin typeface="Cambria Math" panose="02040503050406030204" pitchFamily="18" charset="0"/>
                              </a:rPr>
                            </m:ctrlPr>
                          </m:sSubPr>
                          <m:e>
                            <m:r>
                              <a:rPr lang="en-US" sz="1800" b="0" i="1">
                                <a:latin typeface="Cambria Math" panose="02040503050406030204" pitchFamily="18" charset="0"/>
                              </a:rPr>
                              <m:t>𝑉</m:t>
                            </m:r>
                          </m:e>
                          <m:sub>
                            <m:r>
                              <a:rPr lang="en-US" sz="1800" b="0" i="1">
                                <a:latin typeface="Cambria Math" panose="02040503050406030204" pitchFamily="18" charset="0"/>
                              </a:rPr>
                              <m:t>𝑖𝑛</m:t>
                            </m:r>
                          </m:sub>
                        </m:sSub>
                        <m:d>
                          <m:dPr>
                            <m:ctrlPr>
                              <a:rPr lang="en-US" sz="1800" b="0" i="1">
                                <a:latin typeface="Cambria Math" panose="02040503050406030204" pitchFamily="18" charset="0"/>
                              </a:rPr>
                            </m:ctrlPr>
                          </m:dPr>
                          <m:e>
                            <m:r>
                              <a:rPr lang="en-US" sz="1800" b="0" i="1">
                                <a:latin typeface="Cambria Math" panose="02040503050406030204" pitchFamily="18" charset="0"/>
                              </a:rPr>
                              <m:t>𝑡</m:t>
                            </m:r>
                          </m:e>
                        </m:d>
                        <m:r>
                          <a:rPr lang="en-US" sz="1800" b="0" i="1">
                            <a:latin typeface="Cambria Math" panose="02040503050406030204" pitchFamily="18" charset="0"/>
                          </a:rPr>
                          <m:t>= </m:t>
                        </m:r>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1</m:t>
                            </m:r>
                          </m:sub>
                        </m:sSub>
                        <m:func>
                          <m:funcPr>
                            <m:ctrlPr>
                              <a:rPr lang="en-US" sz="1800" b="0" i="1">
                                <a:latin typeface="Cambria Math" panose="02040503050406030204" pitchFamily="18" charset="0"/>
                              </a:rPr>
                            </m:ctrlPr>
                          </m:funcPr>
                          <m:fName>
                            <m:r>
                              <m:rPr>
                                <m:sty m:val="p"/>
                              </m:rPr>
                              <a:rPr lang="en-US" sz="1800" b="0">
                                <a:latin typeface="Cambria Math" panose="02040503050406030204" pitchFamily="18" charset="0"/>
                              </a:rPr>
                              <m:t>sin</m:t>
                            </m:r>
                          </m:fName>
                          <m:e>
                            <m:d>
                              <m:dPr>
                                <m:ctrlPr>
                                  <a:rPr lang="en-US" sz="1800" b="0" i="1">
                                    <a:latin typeface="Cambria Math" panose="02040503050406030204" pitchFamily="18" charset="0"/>
                                  </a:rPr>
                                </m:ctrlPr>
                              </m:dPr>
                              <m:e>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e>
                        </m:func>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2</m:t>
                            </m:r>
                          </m:sub>
                        </m:sSub>
                        <m:func>
                          <m:funcPr>
                            <m:ctrlPr>
                              <a:rPr lang="en-US" sz="1800" b="0" i="1">
                                <a:latin typeface="Cambria Math" panose="02040503050406030204" pitchFamily="18" charset="0"/>
                              </a:rPr>
                            </m:ctrlPr>
                          </m:funcPr>
                          <m:fName>
                            <m:r>
                              <m:rPr>
                                <m:sty m:val="p"/>
                              </m:rPr>
                              <a:rPr lang="en-US" sz="1800" b="0">
                                <a:latin typeface="Cambria Math" panose="02040503050406030204" pitchFamily="18" charset="0"/>
                              </a:rPr>
                              <m:t>sin</m:t>
                            </m:r>
                          </m:fName>
                          <m:e>
                            <m:d>
                              <m:dPr>
                                <m:ctrlPr>
                                  <a:rPr lang="en-US" sz="1800" b="0" i="1">
                                    <a:latin typeface="Cambria Math" panose="02040503050406030204" pitchFamily="18" charset="0"/>
                                  </a:rPr>
                                </m:ctrlPr>
                              </m:dPr>
                              <m:e>
                                <m:r>
                                  <a:rPr lang="en-US" sz="1800" b="0" i="1">
                                    <a:latin typeface="Cambria Math" panose="02040503050406030204" pitchFamily="18" charset="0"/>
                                  </a:rPr>
                                  <m:t>2</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3</m:t>
                                </m:r>
                              </m:sub>
                            </m:sSub>
                            <m:func>
                              <m:funcPr>
                                <m:ctrlPr>
                                  <a:rPr lang="en-US" sz="1800" b="0" i="1">
                                    <a:latin typeface="Cambria Math" panose="02040503050406030204" pitchFamily="18" charset="0"/>
                                  </a:rPr>
                                </m:ctrlPr>
                              </m:funcPr>
                              <m:fName>
                                <m:r>
                                  <m:rPr>
                                    <m:sty m:val="p"/>
                                  </m:rPr>
                                  <a:rPr lang="en-US" sz="1800" b="0">
                                    <a:latin typeface="Cambria Math" panose="02040503050406030204" pitchFamily="18" charset="0"/>
                                  </a:rPr>
                                  <m:t>sin</m:t>
                                </m:r>
                              </m:fName>
                              <m:e>
                                <m:d>
                                  <m:dPr>
                                    <m:ctrlPr>
                                      <a:rPr lang="en-US" sz="1800" b="0" i="1">
                                        <a:latin typeface="Cambria Math" panose="02040503050406030204" pitchFamily="18" charset="0"/>
                                      </a:rPr>
                                    </m:ctrlPr>
                                  </m:dPr>
                                  <m:e>
                                    <m:r>
                                      <a:rPr lang="en-US" sz="1800" b="0" i="1">
                                        <a:latin typeface="Cambria Math" panose="02040503050406030204" pitchFamily="18" charset="0"/>
                                      </a:rPr>
                                      <m:t>3</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𝜔</m:t>
                                        </m:r>
                                      </m:e>
                                      <m:sub>
                                        <m:r>
                                          <a:rPr lang="en-US" sz="1800" b="0" i="1">
                                            <a:latin typeface="Cambria Math" panose="02040503050406030204" pitchFamily="18" charset="0"/>
                                          </a:rPr>
                                          <m:t>0</m:t>
                                        </m:r>
                                      </m:sub>
                                    </m:sSub>
                                    <m:r>
                                      <a:rPr lang="en-US" sz="1800" b="0" i="1">
                                        <a:latin typeface="Cambria Math" panose="02040503050406030204" pitchFamily="18" charset="0"/>
                                      </a:rPr>
                                      <m:t>𝑡</m:t>
                                    </m:r>
                                  </m:e>
                                </m:d>
                              </m:e>
                            </m:func>
                          </m:e>
                        </m:func>
                        <m:r>
                          <a:rPr lang="en-US" sz="1800" b="0" i="1">
                            <a:latin typeface="Cambria Math" panose="02040503050406030204" pitchFamily="18" charset="0"/>
                          </a:rPr>
                          <m:t>+…</m:t>
                        </m:r>
                      </m:oMath>
                    </m:oMathPara>
                  </a14:m>
                  <a:endParaRPr lang="en-SG" sz="1800" b="0" dirty="0"/>
                </a:p>
              </p:txBody>
            </p:sp>
          </mc:Choice>
          <mc:Fallback xmlns="">
            <p:sp>
              <p:nvSpPr>
                <p:cNvPr id="111" name="TextBox 110"/>
                <p:cNvSpPr txBox="1">
                  <a:spLocks noRot="1" noChangeAspect="1" noMove="1" noResize="1" noEditPoints="1" noAdjustHandles="1" noChangeArrowheads="1" noChangeShapeType="1" noTextEdit="1"/>
                </p:cNvSpPr>
                <p:nvPr/>
              </p:nvSpPr>
              <p:spPr>
                <a:xfrm>
                  <a:off x="1308418" y="4406205"/>
                  <a:ext cx="5226444" cy="415498"/>
                </a:xfrm>
                <a:prstGeom prst="rect">
                  <a:avLst/>
                </a:prstGeom>
                <a:blipFill rotWithShape="0">
                  <a:blip r:embed="rId28"/>
                  <a:stretch>
                    <a:fillRect/>
                  </a:stretch>
                </a:blipFill>
              </p:spPr>
              <p:txBody>
                <a:bodyPr/>
                <a:lstStyle/>
                <a:p>
                  <a:r>
                    <a:rPr lang="en-SG">
                      <a:noFill/>
                    </a:rPr>
                    <a:t> </a:t>
                  </a:r>
                </a:p>
              </p:txBody>
            </p:sp>
          </mc:Fallback>
        </mc:AlternateContent>
      </p:grpSp>
      <p:grpSp>
        <p:nvGrpSpPr>
          <p:cNvPr id="114" name="Group 113"/>
          <p:cNvGrpSpPr/>
          <p:nvPr/>
        </p:nvGrpSpPr>
        <p:grpSpPr>
          <a:xfrm>
            <a:off x="5095874" y="2807418"/>
            <a:ext cx="3361577" cy="1031871"/>
            <a:chOff x="5016737" y="4105513"/>
            <a:chExt cx="3065560" cy="1031871"/>
          </a:xfrm>
        </p:grpSpPr>
        <p:sp>
          <p:nvSpPr>
            <p:cNvPr id="116" name="Rounded Rectangle 115"/>
            <p:cNvSpPr/>
            <p:nvPr/>
          </p:nvSpPr>
          <p:spPr>
            <a:xfrm>
              <a:off x="5016737" y="4178618"/>
              <a:ext cx="3065560" cy="958766"/>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grpSp>
          <p:nvGrpSpPr>
            <p:cNvPr id="117" name="Group 116"/>
            <p:cNvGrpSpPr/>
            <p:nvPr/>
          </p:nvGrpSpPr>
          <p:grpSpPr>
            <a:xfrm>
              <a:off x="7465751" y="4459168"/>
              <a:ext cx="489240" cy="397666"/>
              <a:chOff x="7725595" y="1654148"/>
              <a:chExt cx="489240" cy="397666"/>
            </a:xfrm>
          </p:grpSpPr>
          <p:sp>
            <p:nvSpPr>
              <p:cNvPr id="120" name="Oval 119"/>
              <p:cNvSpPr/>
              <p:nvPr/>
            </p:nvSpPr>
            <p:spPr>
              <a:xfrm>
                <a:off x="7771382" y="1654148"/>
                <a:ext cx="397666" cy="397666"/>
              </a:xfrm>
              <a:prstGeom prst="ellipse">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 name="Content Placeholder 2"/>
              <p:cNvSpPr txBox="1">
                <a:spLocks/>
              </p:cNvSpPr>
              <p:nvPr/>
            </p:nvSpPr>
            <p:spPr>
              <a:xfrm>
                <a:off x="7725595" y="1654933"/>
                <a:ext cx="489240" cy="38004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700" b="0" dirty="0">
                    <a:solidFill>
                      <a:schemeClr val="bg1">
                        <a:lumMod val="65000"/>
                      </a:schemeClr>
                    </a:solidFill>
                  </a:rPr>
                  <a:t>13</a:t>
                </a:r>
              </a:p>
            </p:txBody>
          </p:sp>
        </p:grpSp>
        <mc:AlternateContent xmlns:mc="http://schemas.openxmlformats.org/markup-compatibility/2006" xmlns:a14="http://schemas.microsoft.com/office/drawing/2010/main">
          <mc:Choice Requires="a14">
            <p:sp>
              <p:nvSpPr>
                <p:cNvPr id="118" name="TextBox 117"/>
                <p:cNvSpPr txBox="1"/>
                <p:nvPr/>
              </p:nvSpPr>
              <p:spPr>
                <a:xfrm>
                  <a:off x="5263612" y="4105513"/>
                  <a:ext cx="1409335" cy="933525"/>
                </a:xfrm>
                <a:prstGeom prst="rect">
                  <a:avLst/>
                </a:prstGeom>
                <a:noFill/>
              </p:spPr>
              <p:txBody>
                <a:bodyPr wrap="none" lIns="0" tIns="0" rIns="0" bIns="0"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b="0" i="1">
                                <a:latin typeface="Cambria Math" panose="02040503050406030204" pitchFamily="18" charset="0"/>
                              </a:rPr>
                            </m:ctrlPr>
                          </m:sSubSupPr>
                          <m:e>
                            <m:r>
                              <a:rPr lang="en-US" sz="1800" b="0" i="1">
                                <a:latin typeface="Cambria Math" panose="02040503050406030204" pitchFamily="18" charset="0"/>
                              </a:rPr>
                              <m:t>𝐴</m:t>
                            </m:r>
                          </m:e>
                          <m:sub>
                            <m:r>
                              <a:rPr lang="en-US" sz="1800" b="0" i="1">
                                <a:latin typeface="Cambria Math" panose="02040503050406030204" pitchFamily="18" charset="0"/>
                              </a:rPr>
                              <m:t>𝑖</m:t>
                            </m:r>
                          </m:sub>
                          <m:sup>
                            <m:r>
                              <a:rPr lang="en-US" sz="1800" b="0" i="1">
                                <a:latin typeface="Cambria Math" panose="02040503050406030204" pitchFamily="18" charset="0"/>
                              </a:rPr>
                              <m:t>′</m:t>
                            </m:r>
                          </m:sup>
                        </m:sSubSup>
                        <m:r>
                          <a:rPr lang="en-US" sz="1800" b="0" i="1">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𝑜𝑢𝑡</m:t>
                                    </m:r>
                                  </m:sub>
                                </m:sSub>
                              </m:num>
                              <m:den>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𝑖𝑛</m:t>
                                    </m:r>
                                  </m:sub>
                                </m:sSub>
                              </m:den>
                            </m:f>
                          </m:e>
                        </m:d>
                        <m:sSub>
                          <m:sSubPr>
                            <m:ctrlPr>
                              <a:rPr lang="en-US" sz="1800" b="0" i="1">
                                <a:latin typeface="Cambria Math" panose="02040503050406030204" pitchFamily="18" charset="0"/>
                              </a:rPr>
                            </m:ctrlPr>
                          </m:sSubPr>
                          <m:e>
                            <m:r>
                              <a:rPr lang="en-US" sz="1800" b="0" i="1">
                                <a:latin typeface="Cambria Math" panose="02040503050406030204" pitchFamily="18" charset="0"/>
                              </a:rPr>
                              <m:t>𝐴</m:t>
                            </m:r>
                          </m:e>
                          <m:sub>
                            <m:r>
                              <a:rPr lang="en-US" sz="1800" b="0" i="1">
                                <a:latin typeface="Cambria Math" panose="02040503050406030204" pitchFamily="18" charset="0"/>
                              </a:rPr>
                              <m:t>𝑖</m:t>
                            </m:r>
                          </m:sub>
                        </m:sSub>
                      </m:oMath>
                    </m:oMathPara>
                  </a14:m>
                  <a:endParaRPr lang="en-SG" sz="1800" b="0" dirty="0"/>
                </a:p>
              </p:txBody>
            </p:sp>
          </mc:Choice>
          <mc:Fallback xmlns="">
            <p:sp>
              <p:nvSpPr>
                <p:cNvPr id="118" name="TextBox 117"/>
                <p:cNvSpPr txBox="1">
                  <a:spLocks noRot="1" noChangeAspect="1" noMove="1" noResize="1" noEditPoints="1" noAdjustHandles="1" noChangeArrowheads="1" noChangeShapeType="1" noTextEdit="1"/>
                </p:cNvSpPr>
                <p:nvPr/>
              </p:nvSpPr>
              <p:spPr>
                <a:xfrm>
                  <a:off x="5263612" y="4105513"/>
                  <a:ext cx="1409335" cy="933525"/>
                </a:xfrm>
                <a:prstGeom prst="rect">
                  <a:avLst/>
                </a:prstGeom>
                <a:blipFill rotWithShape="0">
                  <a:blip r:embed="rId29"/>
                  <a:stretch>
                    <a:fillRect/>
                  </a:stretch>
                </a:blipFill>
              </p:spPr>
              <p:txBody>
                <a:bodyPr/>
                <a:lstStyle/>
                <a:p>
                  <a:r>
                    <a:rPr lang="en-SG">
                      <a:noFill/>
                    </a:rPr>
                    <a:t> </a:t>
                  </a:r>
                </a:p>
              </p:txBody>
            </p:sp>
          </mc:Fallback>
        </mc:AlternateContent>
      </p:grpSp>
      <p:sp>
        <p:nvSpPr>
          <p:cNvPr id="48" name="SMARTInkShape-55"/>
          <p:cNvSpPr/>
          <p:nvPr>
            <p:custDataLst>
              <p:tags r:id="rId1"/>
            </p:custDataLst>
          </p:nvPr>
        </p:nvSpPr>
        <p:spPr>
          <a:xfrm>
            <a:off x="1375172" y="4848820"/>
            <a:ext cx="8931" cy="1"/>
          </a:xfrm>
          <a:custGeom>
            <a:avLst/>
            <a:gdLst/>
            <a:ahLst/>
            <a:cxnLst/>
            <a:rect l="0" t="0" r="0" b="0"/>
            <a:pathLst>
              <a:path w="8931" h="1">
                <a:moveTo>
                  <a:pt x="0" y="0"/>
                </a:moveTo>
                <a:lnTo>
                  <a:pt x="0" y="0"/>
                </a:lnTo>
                <a:lnTo>
                  <a:pt x="8930" y="0"/>
                </a:lnTo>
              </a:path>
            </a:pathLst>
          </a:custGeom>
          <a:ln w="12700">
            <a:solidFill>
              <a:srgbClr val="3CB3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SMARTInkShape-56"/>
          <p:cNvSpPr/>
          <p:nvPr>
            <p:custDataLst>
              <p:tags r:id="rId2"/>
            </p:custDataLst>
          </p:nvPr>
        </p:nvSpPr>
        <p:spPr>
          <a:xfrm>
            <a:off x="1366242" y="4848820"/>
            <a:ext cx="35719" cy="35720"/>
          </a:xfrm>
          <a:custGeom>
            <a:avLst/>
            <a:gdLst/>
            <a:ahLst/>
            <a:cxnLst/>
            <a:rect l="0" t="0" r="0" b="0"/>
            <a:pathLst>
              <a:path w="35719" h="35720">
                <a:moveTo>
                  <a:pt x="0" y="0"/>
                </a:moveTo>
                <a:lnTo>
                  <a:pt x="0" y="0"/>
                </a:lnTo>
                <a:lnTo>
                  <a:pt x="15377" y="0"/>
                </a:lnTo>
                <a:lnTo>
                  <a:pt x="8930" y="0"/>
                </a:lnTo>
                <a:lnTo>
                  <a:pt x="26679" y="0"/>
                </a:lnTo>
                <a:lnTo>
                  <a:pt x="26757" y="4741"/>
                </a:lnTo>
                <a:lnTo>
                  <a:pt x="27760" y="6137"/>
                </a:lnTo>
                <a:lnTo>
                  <a:pt x="35350" y="8821"/>
                </a:lnTo>
                <a:lnTo>
                  <a:pt x="35718" y="25516"/>
                </a:lnTo>
                <a:lnTo>
                  <a:pt x="34726" y="25940"/>
                </a:lnTo>
                <a:lnTo>
                  <a:pt x="30978" y="26412"/>
                </a:lnTo>
                <a:lnTo>
                  <a:pt x="29582" y="27530"/>
                </a:lnTo>
                <a:lnTo>
                  <a:pt x="26793" y="35704"/>
                </a:lnTo>
                <a:lnTo>
                  <a:pt x="26792" y="35709"/>
                </a:lnTo>
                <a:lnTo>
                  <a:pt x="10171" y="35719"/>
                </a:lnTo>
                <a:lnTo>
                  <a:pt x="9757" y="34727"/>
                </a:lnTo>
                <a:lnTo>
                  <a:pt x="8930" y="26789"/>
                </a:lnTo>
                <a:lnTo>
                  <a:pt x="3785" y="26789"/>
                </a:lnTo>
                <a:lnTo>
                  <a:pt x="5982" y="26789"/>
                </a:lnTo>
                <a:lnTo>
                  <a:pt x="3203" y="26789"/>
                </a:lnTo>
                <a:lnTo>
                  <a:pt x="8905" y="26789"/>
                </a:lnTo>
                <a:lnTo>
                  <a:pt x="3780" y="26789"/>
                </a:lnTo>
                <a:lnTo>
                  <a:pt x="8907" y="26789"/>
                </a:lnTo>
                <a:lnTo>
                  <a:pt x="3781" y="26789"/>
                </a:lnTo>
                <a:lnTo>
                  <a:pt x="8853" y="26789"/>
                </a:lnTo>
                <a:lnTo>
                  <a:pt x="32" y="26789"/>
                </a:lnTo>
                <a:lnTo>
                  <a:pt x="5151" y="26789"/>
                </a:lnTo>
                <a:lnTo>
                  <a:pt x="2951" y="26789"/>
                </a:lnTo>
                <a:lnTo>
                  <a:pt x="5728" y="26789"/>
                </a:lnTo>
                <a:lnTo>
                  <a:pt x="282" y="26789"/>
                </a:lnTo>
                <a:lnTo>
                  <a:pt x="7713" y="26789"/>
                </a:lnTo>
                <a:lnTo>
                  <a:pt x="3545" y="26789"/>
                </a:lnTo>
                <a:lnTo>
                  <a:pt x="5901" y="26789"/>
                </a:lnTo>
                <a:lnTo>
                  <a:pt x="3182" y="26789"/>
                </a:lnTo>
                <a:lnTo>
                  <a:pt x="7977" y="26789"/>
                </a:lnTo>
                <a:lnTo>
                  <a:pt x="3597" y="26789"/>
                </a:lnTo>
                <a:lnTo>
                  <a:pt x="5916" y="26789"/>
                </a:lnTo>
                <a:lnTo>
                  <a:pt x="86" y="26789"/>
                </a:lnTo>
                <a:lnTo>
                  <a:pt x="7696" y="26789"/>
                </a:lnTo>
                <a:lnTo>
                  <a:pt x="336" y="26789"/>
                </a:lnTo>
                <a:lnTo>
                  <a:pt x="5211" y="26789"/>
                </a:lnTo>
                <a:lnTo>
                  <a:pt x="0" y="26789"/>
                </a:lnTo>
                <a:lnTo>
                  <a:pt x="17860" y="26789"/>
                </a:lnTo>
              </a:path>
            </a:pathLst>
          </a:custGeom>
          <a:ln w="12700">
            <a:solidFill>
              <a:srgbClr val="3CB3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SMARTInkShape-57"/>
          <p:cNvSpPr/>
          <p:nvPr>
            <p:custDataLst>
              <p:tags r:id="rId3"/>
            </p:custDataLst>
          </p:nvPr>
        </p:nvSpPr>
        <p:spPr>
          <a:xfrm>
            <a:off x="1384102" y="5929314"/>
            <a:ext cx="17860" cy="80367"/>
          </a:xfrm>
          <a:custGeom>
            <a:avLst/>
            <a:gdLst/>
            <a:ahLst/>
            <a:cxnLst/>
            <a:rect l="0" t="0" r="0" b="0"/>
            <a:pathLst>
              <a:path w="17860" h="80367">
                <a:moveTo>
                  <a:pt x="17859" y="80366"/>
                </a:moveTo>
                <a:lnTo>
                  <a:pt x="17859" y="80366"/>
                </a:lnTo>
                <a:lnTo>
                  <a:pt x="8929" y="44648"/>
                </a:lnTo>
                <a:lnTo>
                  <a:pt x="8929" y="53544"/>
                </a:lnTo>
                <a:lnTo>
                  <a:pt x="4189" y="48827"/>
                </a:lnTo>
                <a:lnTo>
                  <a:pt x="3785" y="47434"/>
                </a:lnTo>
                <a:lnTo>
                  <a:pt x="4507" y="46504"/>
                </a:lnTo>
                <a:lnTo>
                  <a:pt x="8670" y="44755"/>
                </a:lnTo>
                <a:lnTo>
                  <a:pt x="8927" y="35827"/>
                </a:lnTo>
                <a:lnTo>
                  <a:pt x="1241" y="28039"/>
                </a:lnTo>
                <a:lnTo>
                  <a:pt x="32" y="18258"/>
                </a:lnTo>
                <a:lnTo>
                  <a:pt x="0" y="0"/>
                </a:lnTo>
                <a:lnTo>
                  <a:pt x="0" y="44646"/>
                </a:lnTo>
                <a:lnTo>
                  <a:pt x="8929" y="44647"/>
                </a:lnTo>
              </a:path>
            </a:pathLst>
          </a:custGeom>
          <a:ln w="12700">
            <a:solidFill>
              <a:srgbClr val="3CB3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SMARTInkShape-58"/>
          <p:cNvSpPr/>
          <p:nvPr>
            <p:custDataLst>
              <p:tags r:id="rId4"/>
            </p:custDataLst>
          </p:nvPr>
        </p:nvSpPr>
        <p:spPr>
          <a:xfrm>
            <a:off x="1518047" y="4634508"/>
            <a:ext cx="26787" cy="53579"/>
          </a:xfrm>
          <a:custGeom>
            <a:avLst/>
            <a:gdLst/>
            <a:ahLst/>
            <a:cxnLst/>
            <a:rect l="0" t="0" r="0" b="0"/>
            <a:pathLst>
              <a:path w="26787" h="53579">
                <a:moveTo>
                  <a:pt x="8930" y="0"/>
                </a:moveTo>
                <a:lnTo>
                  <a:pt x="8930" y="0"/>
                </a:lnTo>
                <a:lnTo>
                  <a:pt x="17827" y="26692"/>
                </a:lnTo>
                <a:lnTo>
                  <a:pt x="8930" y="26789"/>
                </a:lnTo>
                <a:lnTo>
                  <a:pt x="17850" y="26789"/>
                </a:lnTo>
                <a:lnTo>
                  <a:pt x="17859" y="35350"/>
                </a:lnTo>
                <a:lnTo>
                  <a:pt x="8932" y="44645"/>
                </a:lnTo>
                <a:lnTo>
                  <a:pt x="3" y="44648"/>
                </a:lnTo>
                <a:lnTo>
                  <a:pt x="1" y="39908"/>
                </a:lnTo>
                <a:lnTo>
                  <a:pt x="993" y="38511"/>
                </a:lnTo>
                <a:lnTo>
                  <a:pt x="2646" y="37580"/>
                </a:lnTo>
                <a:lnTo>
                  <a:pt x="8562" y="35827"/>
                </a:lnTo>
                <a:lnTo>
                  <a:pt x="22488" y="35719"/>
                </a:lnTo>
                <a:lnTo>
                  <a:pt x="23921" y="36712"/>
                </a:lnTo>
                <a:lnTo>
                  <a:pt x="24877" y="38365"/>
                </a:lnTo>
                <a:lnTo>
                  <a:pt x="26756" y="44540"/>
                </a:lnTo>
                <a:lnTo>
                  <a:pt x="26786" y="52327"/>
                </a:lnTo>
                <a:lnTo>
                  <a:pt x="25795" y="52744"/>
                </a:lnTo>
                <a:lnTo>
                  <a:pt x="8962" y="53578"/>
                </a:lnTo>
                <a:lnTo>
                  <a:pt x="8930" y="44648"/>
                </a:lnTo>
                <a:lnTo>
                  <a:pt x="0" y="44648"/>
                </a:lnTo>
                <a:lnTo>
                  <a:pt x="8930" y="44648"/>
                </a:lnTo>
              </a:path>
            </a:pathLst>
          </a:custGeom>
          <a:ln w="12700">
            <a:solidFill>
              <a:srgbClr val="3CB3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SMARTInkShape-59"/>
          <p:cNvSpPr/>
          <p:nvPr>
            <p:custDataLst>
              <p:tags r:id="rId5"/>
            </p:custDataLst>
          </p:nvPr>
        </p:nvSpPr>
        <p:spPr>
          <a:xfrm>
            <a:off x="1616273" y="5473898"/>
            <a:ext cx="23005" cy="535780"/>
          </a:xfrm>
          <a:custGeom>
            <a:avLst/>
            <a:gdLst/>
            <a:ahLst/>
            <a:cxnLst/>
            <a:rect l="0" t="0" r="0" b="0"/>
            <a:pathLst>
              <a:path w="23005" h="535780">
                <a:moveTo>
                  <a:pt x="17860" y="526852"/>
                </a:moveTo>
                <a:lnTo>
                  <a:pt x="17860" y="526852"/>
                </a:lnTo>
                <a:lnTo>
                  <a:pt x="22600" y="531592"/>
                </a:lnTo>
                <a:lnTo>
                  <a:pt x="23004" y="532989"/>
                </a:lnTo>
                <a:lnTo>
                  <a:pt x="22282" y="533920"/>
                </a:lnTo>
                <a:lnTo>
                  <a:pt x="18119" y="535673"/>
                </a:lnTo>
                <a:lnTo>
                  <a:pt x="9305" y="535779"/>
                </a:lnTo>
                <a:lnTo>
                  <a:pt x="9041" y="531040"/>
                </a:lnTo>
                <a:lnTo>
                  <a:pt x="11625" y="526068"/>
                </a:lnTo>
                <a:lnTo>
                  <a:pt x="17495" y="518399"/>
                </a:lnTo>
                <a:lnTo>
                  <a:pt x="17860" y="495690"/>
                </a:lnTo>
                <a:lnTo>
                  <a:pt x="9758" y="451843"/>
                </a:lnTo>
                <a:lnTo>
                  <a:pt x="9003" y="407660"/>
                </a:lnTo>
                <a:lnTo>
                  <a:pt x="6299" y="374433"/>
                </a:lnTo>
                <a:lnTo>
                  <a:pt x="830" y="330318"/>
                </a:lnTo>
                <a:lnTo>
                  <a:pt x="110" y="285740"/>
                </a:lnTo>
                <a:lnTo>
                  <a:pt x="15" y="243746"/>
                </a:lnTo>
                <a:lnTo>
                  <a:pt x="2" y="205548"/>
                </a:lnTo>
                <a:lnTo>
                  <a:pt x="0" y="160919"/>
                </a:lnTo>
                <a:lnTo>
                  <a:pt x="0" y="119073"/>
                </a:lnTo>
                <a:lnTo>
                  <a:pt x="0" y="78384"/>
                </a:lnTo>
                <a:lnTo>
                  <a:pt x="0" y="35739"/>
                </a:lnTo>
                <a:lnTo>
                  <a:pt x="0" y="32756"/>
                </a:lnTo>
                <a:lnTo>
                  <a:pt x="993" y="30767"/>
                </a:lnTo>
                <a:lnTo>
                  <a:pt x="2646" y="29442"/>
                </a:lnTo>
                <a:lnTo>
                  <a:pt x="4741" y="28558"/>
                </a:lnTo>
                <a:lnTo>
                  <a:pt x="5145" y="26976"/>
                </a:lnTo>
                <a:lnTo>
                  <a:pt x="2948" y="22573"/>
                </a:lnTo>
                <a:lnTo>
                  <a:pt x="2958" y="21002"/>
                </a:lnTo>
                <a:lnTo>
                  <a:pt x="3957" y="19954"/>
                </a:lnTo>
                <a:lnTo>
                  <a:pt x="5614" y="19256"/>
                </a:lnTo>
                <a:lnTo>
                  <a:pt x="6720" y="17799"/>
                </a:lnTo>
                <a:lnTo>
                  <a:pt x="8639" y="10294"/>
                </a:lnTo>
                <a:lnTo>
                  <a:pt x="8930" y="0"/>
                </a:lnTo>
                <a:lnTo>
                  <a:pt x="17860" y="0"/>
                </a:lnTo>
              </a:path>
            </a:pathLst>
          </a:custGeom>
          <a:ln w="12700">
            <a:solidFill>
              <a:srgbClr val="3CB3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3" name="SMARTInkShape-Group80"/>
          <p:cNvGrpSpPr/>
          <p:nvPr/>
        </p:nvGrpSpPr>
        <p:grpSpPr>
          <a:xfrm>
            <a:off x="1151930" y="4911328"/>
            <a:ext cx="53579" cy="1"/>
            <a:chOff x="1151930" y="4911328"/>
            <a:chExt cx="53579" cy="1"/>
          </a:xfrm>
        </p:grpSpPr>
        <p:sp>
          <p:nvSpPr>
            <p:cNvPr id="58" name="SMARTInkShape-60"/>
            <p:cNvSpPr/>
            <p:nvPr>
              <p:custDataLst>
                <p:tags r:id="rId6"/>
              </p:custDataLst>
            </p:nvPr>
          </p:nvSpPr>
          <p:spPr>
            <a:xfrm>
              <a:off x="1196578" y="4911328"/>
              <a:ext cx="8931" cy="1"/>
            </a:xfrm>
            <a:custGeom>
              <a:avLst/>
              <a:gdLst/>
              <a:ahLst/>
              <a:cxnLst/>
              <a:rect l="0" t="0" r="0" b="0"/>
              <a:pathLst>
                <a:path w="8931" h="1">
                  <a:moveTo>
                    <a:pt x="0" y="0"/>
                  </a:moveTo>
                  <a:lnTo>
                    <a:pt x="0" y="0"/>
                  </a:lnTo>
                  <a:lnTo>
                    <a:pt x="8930" y="0"/>
                  </a:lnTo>
                </a:path>
              </a:pathLst>
            </a:custGeom>
            <a:ln w="12700">
              <a:solidFill>
                <a:srgbClr val="3CB3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SMARTInkShape-61"/>
            <p:cNvSpPr/>
            <p:nvPr>
              <p:custDataLst>
                <p:tags r:id="rId7"/>
              </p:custDataLst>
            </p:nvPr>
          </p:nvSpPr>
          <p:spPr>
            <a:xfrm>
              <a:off x="1151930" y="4911328"/>
              <a:ext cx="8930" cy="1"/>
            </a:xfrm>
            <a:custGeom>
              <a:avLst/>
              <a:gdLst/>
              <a:ahLst/>
              <a:cxnLst/>
              <a:rect l="0" t="0" r="0" b="0"/>
              <a:pathLst>
                <a:path w="8930" h="1">
                  <a:moveTo>
                    <a:pt x="0" y="0"/>
                  </a:moveTo>
                  <a:lnTo>
                    <a:pt x="0" y="0"/>
                  </a:lnTo>
                  <a:lnTo>
                    <a:pt x="8929" y="0"/>
                  </a:lnTo>
                </a:path>
              </a:pathLst>
            </a:custGeom>
            <a:ln w="12700">
              <a:solidFill>
                <a:srgbClr val="3CB3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0836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MECHATRONICS DEFINITIONS BY BOOKS</a:t>
            </a:r>
          </a:p>
        </p:txBody>
      </p:sp>
      <p:grpSp>
        <p:nvGrpSpPr>
          <p:cNvPr id="4" name="Group 3"/>
          <p:cNvGrpSpPr/>
          <p:nvPr/>
        </p:nvGrpSpPr>
        <p:grpSpPr>
          <a:xfrm>
            <a:off x="660628" y="3185162"/>
            <a:ext cx="7959044" cy="1535529"/>
            <a:chOff x="593952" y="2587238"/>
            <a:chExt cx="7959044" cy="1535529"/>
          </a:xfrm>
        </p:grpSpPr>
        <p:grpSp>
          <p:nvGrpSpPr>
            <p:cNvPr id="48" name="Group 47"/>
            <p:cNvGrpSpPr/>
            <p:nvPr/>
          </p:nvGrpSpPr>
          <p:grpSpPr>
            <a:xfrm>
              <a:off x="895137" y="2730877"/>
              <a:ext cx="7392826" cy="1391890"/>
              <a:chOff x="606902" y="1162142"/>
              <a:chExt cx="3806866" cy="870897"/>
            </a:xfrm>
          </p:grpSpPr>
          <p:sp>
            <p:nvSpPr>
              <p:cNvPr id="49" name="Flowchart: Process 48"/>
              <p:cNvSpPr/>
              <p:nvPr/>
            </p:nvSpPr>
            <p:spPr>
              <a:xfrm>
                <a:off x="606903" y="1162142"/>
                <a:ext cx="3806865" cy="870897"/>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300000"/>
                  </a:lnSpc>
                  <a:buFont typeface="Arial" panose="020B0604020202020204" pitchFamily="34" charset="0"/>
                  <a:buChar char="•"/>
                </a:pPr>
                <a:endParaRPr lang="en-SG" sz="1800" b="0" dirty="0">
                  <a:solidFill>
                    <a:srgbClr val="585858"/>
                  </a:solidFill>
                </a:endParaRPr>
              </a:p>
            </p:txBody>
          </p:sp>
          <p:sp>
            <p:nvSpPr>
              <p:cNvPr id="50" name="Right Triangle 49"/>
              <p:cNvSpPr/>
              <p:nvPr/>
            </p:nvSpPr>
            <p:spPr>
              <a:xfrm flipH="1">
                <a:off x="606902" y="1427191"/>
                <a:ext cx="3800470" cy="601030"/>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51" name="Group 50"/>
            <p:cNvGrpSpPr/>
            <p:nvPr/>
          </p:nvGrpSpPr>
          <p:grpSpPr>
            <a:xfrm rot="10800000">
              <a:off x="593952" y="2587238"/>
              <a:ext cx="7959044" cy="889717"/>
              <a:chOff x="225977" y="746991"/>
              <a:chExt cx="7959044" cy="889717"/>
            </a:xfrm>
            <a:effectLst>
              <a:outerShdw blurRad="50800" dist="50800" dir="5400000" algn="ctr" rotWithShape="0">
                <a:srgbClr val="000000">
                  <a:alpha val="10000"/>
                </a:srgbClr>
              </a:outerShdw>
            </a:effectLst>
          </p:grpSpPr>
          <p:sp>
            <p:nvSpPr>
              <p:cNvPr id="52" name="Right Triangle 51"/>
              <p:cNvSpPr/>
              <p:nvPr/>
            </p:nvSpPr>
            <p:spPr>
              <a:xfrm rot="16200000">
                <a:off x="206666" y="766302"/>
                <a:ext cx="293533" cy="254912"/>
              </a:xfrm>
              <a:prstGeom prst="rtTriangle">
                <a:avLst/>
              </a:prstGeom>
              <a:solidFill>
                <a:srgbClr val="5656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3" name="Group 52"/>
              <p:cNvGrpSpPr/>
              <p:nvPr/>
            </p:nvGrpSpPr>
            <p:grpSpPr>
              <a:xfrm>
                <a:off x="229804" y="1041400"/>
                <a:ext cx="7955217" cy="595308"/>
                <a:chOff x="368299" y="889000"/>
                <a:chExt cx="7478603" cy="595308"/>
              </a:xfrm>
            </p:grpSpPr>
            <p:sp>
              <p:nvSpPr>
                <p:cNvPr id="54" name="Flowchart: Off-page Connector 2"/>
                <p:cNvSpPr/>
                <p:nvPr/>
              </p:nvSpPr>
              <p:spPr>
                <a:xfrm rot="16200000">
                  <a:off x="3815084" y="-2557785"/>
                  <a:ext cx="585033" cy="74786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007"/>
                    <a:gd name="connsiteX1" fmla="*/ 10000 w 10000"/>
                    <a:gd name="connsiteY1" fmla="*/ 0 h 9007"/>
                    <a:gd name="connsiteX2" fmla="*/ 10000 w 10000"/>
                    <a:gd name="connsiteY2" fmla="*/ 8000 h 9007"/>
                    <a:gd name="connsiteX3" fmla="*/ 5291 w 10000"/>
                    <a:gd name="connsiteY3" fmla="*/ 9007 h 9007"/>
                    <a:gd name="connsiteX4" fmla="*/ 0 w 10000"/>
                    <a:gd name="connsiteY4" fmla="*/ 8000 h 9007"/>
                    <a:gd name="connsiteX5" fmla="*/ 0 w 10000"/>
                    <a:gd name="connsiteY5" fmla="*/ 0 h 9007"/>
                    <a:gd name="connsiteX0" fmla="*/ 0 w 10000"/>
                    <a:gd name="connsiteY0" fmla="*/ 0 h 9682"/>
                    <a:gd name="connsiteX1" fmla="*/ 10000 w 10000"/>
                    <a:gd name="connsiteY1" fmla="*/ 0 h 9682"/>
                    <a:gd name="connsiteX2" fmla="*/ 10000 w 10000"/>
                    <a:gd name="connsiteY2" fmla="*/ 8882 h 9682"/>
                    <a:gd name="connsiteX3" fmla="*/ 5291 w 10000"/>
                    <a:gd name="connsiteY3" fmla="*/ 9682 h 9682"/>
                    <a:gd name="connsiteX4" fmla="*/ 0 w 10000"/>
                    <a:gd name="connsiteY4" fmla="*/ 8882 h 9682"/>
                    <a:gd name="connsiteX5" fmla="*/ 0 w 10000"/>
                    <a:gd name="connsiteY5" fmla="*/ 0 h 9682"/>
                    <a:gd name="connsiteX0" fmla="*/ 0 w 10000"/>
                    <a:gd name="connsiteY0" fmla="*/ 0 h 9633"/>
                    <a:gd name="connsiteX1" fmla="*/ 10000 w 10000"/>
                    <a:gd name="connsiteY1" fmla="*/ 0 h 9633"/>
                    <a:gd name="connsiteX2" fmla="*/ 10000 w 10000"/>
                    <a:gd name="connsiteY2" fmla="*/ 9174 h 9633"/>
                    <a:gd name="connsiteX3" fmla="*/ 5104 w 10000"/>
                    <a:gd name="connsiteY3" fmla="*/ 9633 h 9633"/>
                    <a:gd name="connsiteX4" fmla="*/ 0 w 10000"/>
                    <a:gd name="connsiteY4" fmla="*/ 9174 h 9633"/>
                    <a:gd name="connsiteX5" fmla="*/ 0 w 10000"/>
                    <a:gd name="connsiteY5" fmla="*/ 0 h 9633"/>
                    <a:gd name="connsiteX0" fmla="*/ 0 w 10000"/>
                    <a:gd name="connsiteY0" fmla="*/ 0 h 9843"/>
                    <a:gd name="connsiteX1" fmla="*/ 10000 w 10000"/>
                    <a:gd name="connsiteY1" fmla="*/ 0 h 9843"/>
                    <a:gd name="connsiteX2" fmla="*/ 10000 w 10000"/>
                    <a:gd name="connsiteY2" fmla="*/ 9524 h 9843"/>
                    <a:gd name="connsiteX3" fmla="*/ 5104 w 10000"/>
                    <a:gd name="connsiteY3" fmla="*/ 9843 h 9843"/>
                    <a:gd name="connsiteX4" fmla="*/ 0 w 10000"/>
                    <a:gd name="connsiteY4" fmla="*/ 9524 h 9843"/>
                    <a:gd name="connsiteX5" fmla="*/ 0 w 10000"/>
                    <a:gd name="connsiteY5" fmla="*/ 0 h 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843">
                      <a:moveTo>
                        <a:pt x="0" y="0"/>
                      </a:moveTo>
                      <a:lnTo>
                        <a:pt x="10000" y="0"/>
                      </a:lnTo>
                      <a:lnTo>
                        <a:pt x="10000" y="9524"/>
                      </a:lnTo>
                      <a:lnTo>
                        <a:pt x="5104" y="9843"/>
                      </a:lnTo>
                      <a:lnTo>
                        <a:pt x="0" y="9524"/>
                      </a:lnTo>
                      <a:lnTo>
                        <a:pt x="0" y="0"/>
                      </a:lnTo>
                      <a:close/>
                    </a:path>
                  </a:pathLst>
                </a:custGeom>
                <a:solidFill>
                  <a:srgbClr val="609577"/>
                </a:solidFill>
                <a:ln w="12700">
                  <a:solidFill>
                    <a:schemeClr val="bg1"/>
                  </a:solidFill>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5" name="TextBox 54"/>
                <p:cNvSpPr txBox="1"/>
                <p:nvPr/>
              </p:nvSpPr>
              <p:spPr>
                <a:xfrm rot="10800000">
                  <a:off x="507624" y="899533"/>
                  <a:ext cx="7162369" cy="584775"/>
                </a:xfrm>
                <a:prstGeom prst="rect">
                  <a:avLst/>
                </a:prstGeom>
                <a:noFill/>
              </p:spPr>
              <p:txBody>
                <a:bodyPr wrap="square" rtlCol="0">
                  <a:spAutoFit/>
                </a:bodyPr>
                <a:lstStyle/>
                <a:p>
                  <a:pPr lvl="0" algn="ctr"/>
                  <a:r>
                    <a:rPr lang="en-US" sz="1600" dirty="0">
                      <a:solidFill>
                        <a:schemeClr val="bg1"/>
                      </a:solidFill>
                      <a:latin typeface="+mj-lt"/>
                    </a:rPr>
                    <a:t>Mechatronics - Electronics in Products and Processes </a:t>
                  </a:r>
                </a:p>
                <a:p>
                  <a:pPr lvl="0" algn="ctr"/>
                  <a:r>
                    <a:rPr lang="en-US" sz="1600" b="0" i="1" dirty="0">
                      <a:solidFill>
                        <a:schemeClr val="bg1"/>
                      </a:solidFill>
                      <a:latin typeface="+mj-lt"/>
                    </a:rPr>
                    <a:t>(Bradley, et al)</a:t>
                  </a:r>
                  <a:endParaRPr lang="en-US" sz="1600" b="0" dirty="0">
                    <a:solidFill>
                      <a:schemeClr val="bg1"/>
                    </a:solidFill>
                    <a:latin typeface="+mj-lt"/>
                  </a:endParaRPr>
                </a:p>
              </p:txBody>
            </p:sp>
          </p:grpSp>
        </p:grpSp>
        <p:sp>
          <p:nvSpPr>
            <p:cNvPr id="64" name="TextBox 63"/>
            <p:cNvSpPr txBox="1"/>
            <p:nvPr/>
          </p:nvSpPr>
          <p:spPr>
            <a:xfrm>
              <a:off x="1131047" y="3217740"/>
              <a:ext cx="6944009" cy="784830"/>
            </a:xfrm>
            <a:prstGeom prst="rect">
              <a:avLst/>
            </a:prstGeom>
            <a:noFill/>
          </p:spPr>
          <p:txBody>
            <a:bodyPr wrap="square" rtlCol="0">
              <a:spAutoFit/>
            </a:bodyPr>
            <a:lstStyle/>
            <a:p>
              <a:pPr lvl="0" algn="just">
                <a:lnSpc>
                  <a:spcPct val="150000"/>
                </a:lnSpc>
              </a:pPr>
              <a:r>
                <a:rPr lang="en-US" sz="1500" b="0" dirty="0">
                  <a:latin typeface="+mj-lt"/>
                </a:rPr>
                <a:t>“An </a:t>
              </a:r>
              <a:r>
                <a:rPr lang="en-US" sz="1500" dirty="0">
                  <a:solidFill>
                    <a:srgbClr val="C00000"/>
                  </a:solidFill>
                  <a:latin typeface="+mj-lt"/>
                </a:rPr>
                <a:t>integrating</a:t>
              </a:r>
              <a:r>
                <a:rPr lang="en-US" sz="1500" b="0" dirty="0">
                  <a:solidFill>
                    <a:srgbClr val="C00000"/>
                  </a:solidFill>
                  <a:latin typeface="+mj-lt"/>
                </a:rPr>
                <a:t> </a:t>
              </a:r>
              <a:r>
                <a:rPr lang="en-US" sz="1500" b="0" dirty="0">
                  <a:latin typeface="+mj-lt"/>
                </a:rPr>
                <a:t>theme within the design process [combining] electronic engineering, computing and mechanical engineering" </a:t>
              </a:r>
            </a:p>
          </p:txBody>
        </p:sp>
      </p:grpSp>
      <p:grpSp>
        <p:nvGrpSpPr>
          <p:cNvPr id="3" name="Group 2"/>
          <p:cNvGrpSpPr/>
          <p:nvPr/>
        </p:nvGrpSpPr>
        <p:grpSpPr>
          <a:xfrm>
            <a:off x="660628" y="1428902"/>
            <a:ext cx="7956096" cy="1539000"/>
            <a:chOff x="593952" y="830978"/>
            <a:chExt cx="7956096" cy="1539000"/>
          </a:xfrm>
        </p:grpSpPr>
        <p:grpSp>
          <p:nvGrpSpPr>
            <p:cNvPr id="40" name="Group 39"/>
            <p:cNvGrpSpPr/>
            <p:nvPr/>
          </p:nvGrpSpPr>
          <p:grpSpPr>
            <a:xfrm>
              <a:off x="895137" y="990337"/>
              <a:ext cx="7392826" cy="1379641"/>
              <a:chOff x="606902" y="1162142"/>
              <a:chExt cx="3806866" cy="870897"/>
            </a:xfrm>
          </p:grpSpPr>
          <p:sp>
            <p:nvSpPr>
              <p:cNvPr id="41" name="Flowchart: Process 40"/>
              <p:cNvSpPr/>
              <p:nvPr/>
            </p:nvSpPr>
            <p:spPr>
              <a:xfrm>
                <a:off x="606903" y="1162142"/>
                <a:ext cx="3806865" cy="870897"/>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300000"/>
                  </a:lnSpc>
                  <a:buFont typeface="Arial" panose="020B0604020202020204" pitchFamily="34" charset="0"/>
                  <a:buChar char="•"/>
                </a:pPr>
                <a:endParaRPr lang="en-SG" sz="1800" b="0" dirty="0">
                  <a:solidFill>
                    <a:srgbClr val="585858"/>
                  </a:solidFill>
                </a:endParaRPr>
              </a:p>
            </p:txBody>
          </p:sp>
          <p:sp>
            <p:nvSpPr>
              <p:cNvPr id="42" name="Right Triangle 41"/>
              <p:cNvSpPr/>
              <p:nvPr/>
            </p:nvSpPr>
            <p:spPr>
              <a:xfrm flipH="1">
                <a:off x="606902" y="1427191"/>
                <a:ext cx="3800470" cy="601030"/>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p:cNvGrpSpPr/>
            <p:nvPr/>
          </p:nvGrpSpPr>
          <p:grpSpPr>
            <a:xfrm>
              <a:off x="593952" y="830978"/>
              <a:ext cx="7956096" cy="852836"/>
              <a:chOff x="228925" y="1037361"/>
              <a:chExt cx="7956096" cy="852836"/>
            </a:xfrm>
            <a:effectLst>
              <a:outerShdw blurRad="50800" dist="50800" dir="5400000" algn="ctr" rotWithShape="0">
                <a:srgbClr val="000000">
                  <a:alpha val="10000"/>
                </a:srgbClr>
              </a:outerShdw>
            </a:effectLst>
          </p:grpSpPr>
          <p:sp>
            <p:nvSpPr>
              <p:cNvPr id="44" name="Right Triangle 43"/>
              <p:cNvSpPr/>
              <p:nvPr/>
            </p:nvSpPr>
            <p:spPr>
              <a:xfrm rot="10800000">
                <a:off x="228925" y="1635285"/>
                <a:ext cx="293533" cy="254912"/>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5" name="Group 44"/>
              <p:cNvGrpSpPr/>
              <p:nvPr/>
            </p:nvGrpSpPr>
            <p:grpSpPr>
              <a:xfrm>
                <a:off x="229804" y="1037361"/>
                <a:ext cx="7955217" cy="589072"/>
                <a:chOff x="368299" y="884961"/>
                <a:chExt cx="7478603" cy="589072"/>
              </a:xfrm>
            </p:grpSpPr>
            <p:sp>
              <p:nvSpPr>
                <p:cNvPr id="46" name="Flowchart: Off-page Connector 2"/>
                <p:cNvSpPr/>
                <p:nvPr/>
              </p:nvSpPr>
              <p:spPr>
                <a:xfrm rot="16200000">
                  <a:off x="3815084" y="-2557785"/>
                  <a:ext cx="585033" cy="74786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007"/>
                    <a:gd name="connsiteX1" fmla="*/ 10000 w 10000"/>
                    <a:gd name="connsiteY1" fmla="*/ 0 h 9007"/>
                    <a:gd name="connsiteX2" fmla="*/ 10000 w 10000"/>
                    <a:gd name="connsiteY2" fmla="*/ 8000 h 9007"/>
                    <a:gd name="connsiteX3" fmla="*/ 5291 w 10000"/>
                    <a:gd name="connsiteY3" fmla="*/ 9007 h 9007"/>
                    <a:gd name="connsiteX4" fmla="*/ 0 w 10000"/>
                    <a:gd name="connsiteY4" fmla="*/ 8000 h 9007"/>
                    <a:gd name="connsiteX5" fmla="*/ 0 w 10000"/>
                    <a:gd name="connsiteY5" fmla="*/ 0 h 9007"/>
                    <a:gd name="connsiteX0" fmla="*/ 0 w 10000"/>
                    <a:gd name="connsiteY0" fmla="*/ 0 h 9682"/>
                    <a:gd name="connsiteX1" fmla="*/ 10000 w 10000"/>
                    <a:gd name="connsiteY1" fmla="*/ 0 h 9682"/>
                    <a:gd name="connsiteX2" fmla="*/ 10000 w 10000"/>
                    <a:gd name="connsiteY2" fmla="*/ 8882 h 9682"/>
                    <a:gd name="connsiteX3" fmla="*/ 5291 w 10000"/>
                    <a:gd name="connsiteY3" fmla="*/ 9682 h 9682"/>
                    <a:gd name="connsiteX4" fmla="*/ 0 w 10000"/>
                    <a:gd name="connsiteY4" fmla="*/ 8882 h 9682"/>
                    <a:gd name="connsiteX5" fmla="*/ 0 w 10000"/>
                    <a:gd name="connsiteY5" fmla="*/ 0 h 9682"/>
                    <a:gd name="connsiteX0" fmla="*/ 0 w 10000"/>
                    <a:gd name="connsiteY0" fmla="*/ 0 h 9633"/>
                    <a:gd name="connsiteX1" fmla="*/ 10000 w 10000"/>
                    <a:gd name="connsiteY1" fmla="*/ 0 h 9633"/>
                    <a:gd name="connsiteX2" fmla="*/ 10000 w 10000"/>
                    <a:gd name="connsiteY2" fmla="*/ 9174 h 9633"/>
                    <a:gd name="connsiteX3" fmla="*/ 5104 w 10000"/>
                    <a:gd name="connsiteY3" fmla="*/ 9633 h 9633"/>
                    <a:gd name="connsiteX4" fmla="*/ 0 w 10000"/>
                    <a:gd name="connsiteY4" fmla="*/ 9174 h 9633"/>
                    <a:gd name="connsiteX5" fmla="*/ 0 w 10000"/>
                    <a:gd name="connsiteY5" fmla="*/ 0 h 9633"/>
                    <a:gd name="connsiteX0" fmla="*/ 0 w 10000"/>
                    <a:gd name="connsiteY0" fmla="*/ 0 h 9843"/>
                    <a:gd name="connsiteX1" fmla="*/ 10000 w 10000"/>
                    <a:gd name="connsiteY1" fmla="*/ 0 h 9843"/>
                    <a:gd name="connsiteX2" fmla="*/ 10000 w 10000"/>
                    <a:gd name="connsiteY2" fmla="*/ 9524 h 9843"/>
                    <a:gd name="connsiteX3" fmla="*/ 5104 w 10000"/>
                    <a:gd name="connsiteY3" fmla="*/ 9843 h 9843"/>
                    <a:gd name="connsiteX4" fmla="*/ 0 w 10000"/>
                    <a:gd name="connsiteY4" fmla="*/ 9524 h 9843"/>
                    <a:gd name="connsiteX5" fmla="*/ 0 w 10000"/>
                    <a:gd name="connsiteY5" fmla="*/ 0 h 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843">
                      <a:moveTo>
                        <a:pt x="0" y="0"/>
                      </a:moveTo>
                      <a:lnTo>
                        <a:pt x="10000" y="0"/>
                      </a:lnTo>
                      <a:lnTo>
                        <a:pt x="10000" y="9524"/>
                      </a:lnTo>
                      <a:lnTo>
                        <a:pt x="5104" y="9843"/>
                      </a:lnTo>
                      <a:lnTo>
                        <a:pt x="0" y="9524"/>
                      </a:lnTo>
                      <a:lnTo>
                        <a:pt x="0" y="0"/>
                      </a:lnTo>
                      <a:close/>
                    </a:path>
                  </a:pathLst>
                </a:custGeom>
                <a:solidFill>
                  <a:srgbClr val="C55A11"/>
                </a:solidFill>
                <a:ln w="12700">
                  <a:solidFill>
                    <a:schemeClr val="bg1"/>
                  </a:solidFill>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7" name="TextBox 46"/>
                <p:cNvSpPr txBox="1"/>
                <p:nvPr/>
              </p:nvSpPr>
              <p:spPr>
                <a:xfrm>
                  <a:off x="430154" y="884961"/>
                  <a:ext cx="7353239" cy="584775"/>
                </a:xfrm>
                <a:prstGeom prst="rect">
                  <a:avLst/>
                </a:prstGeom>
                <a:noFill/>
                <a:effectLst/>
              </p:spPr>
              <p:txBody>
                <a:bodyPr wrap="square" rtlCol="0">
                  <a:spAutoFit/>
                </a:bodyPr>
                <a:lstStyle/>
                <a:p>
                  <a:pPr lvl="0" algn="ctr"/>
                  <a:r>
                    <a:rPr lang="en-US" sz="1600" dirty="0">
                      <a:solidFill>
                        <a:schemeClr val="bg1"/>
                      </a:solidFill>
                      <a:latin typeface="+mj-lt"/>
                    </a:rPr>
                    <a:t>Mechatronics - Electronic Control Systems in</a:t>
                  </a:r>
                </a:p>
                <a:p>
                  <a:pPr lvl="0" algn="ctr"/>
                  <a:r>
                    <a:rPr lang="en-US" sz="1600" dirty="0">
                      <a:solidFill>
                        <a:schemeClr val="bg1"/>
                      </a:solidFill>
                      <a:latin typeface="+mj-lt"/>
                    </a:rPr>
                    <a:t>Mechanical Engineering </a:t>
                  </a:r>
                  <a:r>
                    <a:rPr lang="en-US" sz="1600" b="0" i="1" dirty="0">
                      <a:solidFill>
                        <a:schemeClr val="bg1"/>
                      </a:solidFill>
                      <a:latin typeface="+mj-lt"/>
                    </a:rPr>
                    <a:t>(Bolton) </a:t>
                  </a:r>
                </a:p>
              </p:txBody>
            </p:sp>
          </p:grpSp>
        </p:grpSp>
        <p:sp>
          <p:nvSpPr>
            <p:cNvPr id="66" name="TextBox 65"/>
            <p:cNvSpPr txBox="1"/>
            <p:nvPr/>
          </p:nvSpPr>
          <p:spPr>
            <a:xfrm>
              <a:off x="1121994" y="1477201"/>
              <a:ext cx="6898742" cy="784830"/>
            </a:xfrm>
            <a:prstGeom prst="rect">
              <a:avLst/>
            </a:prstGeom>
            <a:noFill/>
          </p:spPr>
          <p:txBody>
            <a:bodyPr wrap="square" rtlCol="0">
              <a:spAutoFit/>
            </a:bodyPr>
            <a:lstStyle/>
            <a:p>
              <a:pPr lvl="0" algn="just">
                <a:lnSpc>
                  <a:spcPct val="150000"/>
                </a:lnSpc>
              </a:pPr>
              <a:r>
                <a:rPr lang="en-US" sz="1500" b="0" dirty="0">
                  <a:latin typeface="+mj-lt"/>
                </a:rPr>
                <a:t>“</a:t>
              </a:r>
              <a:r>
                <a:rPr lang="en-US" sz="1500" dirty="0">
                  <a:solidFill>
                    <a:srgbClr val="C00000"/>
                  </a:solidFill>
                  <a:latin typeface="+mj-lt"/>
                </a:rPr>
                <a:t>Integration</a:t>
              </a:r>
              <a:r>
                <a:rPr lang="en-US" sz="1500" b="0" dirty="0">
                  <a:solidFill>
                    <a:srgbClr val="C00000"/>
                  </a:solidFill>
                  <a:latin typeface="+mj-lt"/>
                </a:rPr>
                <a:t> </a:t>
              </a:r>
              <a:r>
                <a:rPr lang="en-US" sz="1500" b="0" dirty="0">
                  <a:latin typeface="+mj-lt"/>
                </a:rPr>
                <a:t>of electronics, control engineering and mechanical engineering" </a:t>
              </a:r>
            </a:p>
          </p:txBody>
        </p:sp>
      </p:grpSp>
    </p:spTree>
    <p:extLst>
      <p:ext uri="{BB962C8B-B14F-4D97-AF65-F5344CB8AC3E}">
        <p14:creationId xmlns:p14="http://schemas.microsoft.com/office/powerpoint/2010/main" val="378355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MECHATRONICS DEFINITIONS BY BOOKS</a:t>
            </a:r>
          </a:p>
        </p:txBody>
      </p:sp>
      <p:grpSp>
        <p:nvGrpSpPr>
          <p:cNvPr id="4" name="Group 3"/>
          <p:cNvGrpSpPr/>
          <p:nvPr/>
        </p:nvGrpSpPr>
        <p:grpSpPr>
          <a:xfrm>
            <a:off x="684451" y="3076546"/>
            <a:ext cx="7959044" cy="1594544"/>
            <a:chOff x="593952" y="3019788"/>
            <a:chExt cx="7959044" cy="1594544"/>
          </a:xfrm>
        </p:grpSpPr>
        <p:grpSp>
          <p:nvGrpSpPr>
            <p:cNvPr id="73" name="Group 72"/>
            <p:cNvGrpSpPr/>
            <p:nvPr/>
          </p:nvGrpSpPr>
          <p:grpSpPr>
            <a:xfrm>
              <a:off x="895137" y="3153151"/>
              <a:ext cx="7392826" cy="1461181"/>
              <a:chOff x="606902" y="1162142"/>
              <a:chExt cx="3806866" cy="870897"/>
            </a:xfrm>
          </p:grpSpPr>
          <p:sp>
            <p:nvSpPr>
              <p:cNvPr id="74" name="Flowchart: Process 73"/>
              <p:cNvSpPr/>
              <p:nvPr/>
            </p:nvSpPr>
            <p:spPr>
              <a:xfrm>
                <a:off x="606903" y="1162142"/>
                <a:ext cx="3806865" cy="870897"/>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300000"/>
                  </a:lnSpc>
                  <a:buFont typeface="Arial" panose="020B0604020202020204" pitchFamily="34" charset="0"/>
                  <a:buChar char="•"/>
                </a:pPr>
                <a:endParaRPr lang="en-SG" sz="1800" b="0" dirty="0">
                  <a:solidFill>
                    <a:srgbClr val="585858"/>
                  </a:solidFill>
                </a:endParaRPr>
              </a:p>
            </p:txBody>
          </p:sp>
          <p:sp>
            <p:nvSpPr>
              <p:cNvPr id="75" name="Right Triangle 74"/>
              <p:cNvSpPr/>
              <p:nvPr/>
            </p:nvSpPr>
            <p:spPr>
              <a:xfrm flipH="1">
                <a:off x="606902" y="1427191"/>
                <a:ext cx="3800470" cy="601030"/>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76" name="Group 75"/>
            <p:cNvGrpSpPr/>
            <p:nvPr/>
          </p:nvGrpSpPr>
          <p:grpSpPr>
            <a:xfrm rot="10800000">
              <a:off x="593952" y="3019788"/>
              <a:ext cx="7959044" cy="879442"/>
              <a:chOff x="225977" y="746991"/>
              <a:chExt cx="7959044" cy="879442"/>
            </a:xfrm>
            <a:effectLst>
              <a:outerShdw blurRad="50800" dist="50800" dir="5400000" algn="ctr" rotWithShape="0">
                <a:srgbClr val="000000">
                  <a:alpha val="10000"/>
                </a:srgbClr>
              </a:outerShdw>
            </a:effectLst>
          </p:grpSpPr>
          <p:sp>
            <p:nvSpPr>
              <p:cNvPr id="77" name="Right Triangle 76"/>
              <p:cNvSpPr/>
              <p:nvPr/>
            </p:nvSpPr>
            <p:spPr>
              <a:xfrm rot="16200000">
                <a:off x="206666" y="766302"/>
                <a:ext cx="293533" cy="254912"/>
              </a:xfrm>
              <a:prstGeom prst="rtTriangle">
                <a:avLst/>
              </a:prstGeom>
              <a:solidFill>
                <a:srgbClr val="5656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8" name="Group 77"/>
              <p:cNvGrpSpPr/>
              <p:nvPr/>
            </p:nvGrpSpPr>
            <p:grpSpPr>
              <a:xfrm>
                <a:off x="229804" y="1041400"/>
                <a:ext cx="7955217" cy="585033"/>
                <a:chOff x="368299" y="889000"/>
                <a:chExt cx="7478603" cy="585033"/>
              </a:xfrm>
            </p:grpSpPr>
            <p:sp>
              <p:nvSpPr>
                <p:cNvPr id="79" name="Flowchart: Off-page Connector 2"/>
                <p:cNvSpPr/>
                <p:nvPr/>
              </p:nvSpPr>
              <p:spPr>
                <a:xfrm rot="16200000">
                  <a:off x="3815084" y="-2557785"/>
                  <a:ext cx="585033" cy="74786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007"/>
                    <a:gd name="connsiteX1" fmla="*/ 10000 w 10000"/>
                    <a:gd name="connsiteY1" fmla="*/ 0 h 9007"/>
                    <a:gd name="connsiteX2" fmla="*/ 10000 w 10000"/>
                    <a:gd name="connsiteY2" fmla="*/ 8000 h 9007"/>
                    <a:gd name="connsiteX3" fmla="*/ 5291 w 10000"/>
                    <a:gd name="connsiteY3" fmla="*/ 9007 h 9007"/>
                    <a:gd name="connsiteX4" fmla="*/ 0 w 10000"/>
                    <a:gd name="connsiteY4" fmla="*/ 8000 h 9007"/>
                    <a:gd name="connsiteX5" fmla="*/ 0 w 10000"/>
                    <a:gd name="connsiteY5" fmla="*/ 0 h 9007"/>
                    <a:gd name="connsiteX0" fmla="*/ 0 w 10000"/>
                    <a:gd name="connsiteY0" fmla="*/ 0 h 9682"/>
                    <a:gd name="connsiteX1" fmla="*/ 10000 w 10000"/>
                    <a:gd name="connsiteY1" fmla="*/ 0 h 9682"/>
                    <a:gd name="connsiteX2" fmla="*/ 10000 w 10000"/>
                    <a:gd name="connsiteY2" fmla="*/ 8882 h 9682"/>
                    <a:gd name="connsiteX3" fmla="*/ 5291 w 10000"/>
                    <a:gd name="connsiteY3" fmla="*/ 9682 h 9682"/>
                    <a:gd name="connsiteX4" fmla="*/ 0 w 10000"/>
                    <a:gd name="connsiteY4" fmla="*/ 8882 h 9682"/>
                    <a:gd name="connsiteX5" fmla="*/ 0 w 10000"/>
                    <a:gd name="connsiteY5" fmla="*/ 0 h 9682"/>
                    <a:gd name="connsiteX0" fmla="*/ 0 w 10000"/>
                    <a:gd name="connsiteY0" fmla="*/ 0 h 9633"/>
                    <a:gd name="connsiteX1" fmla="*/ 10000 w 10000"/>
                    <a:gd name="connsiteY1" fmla="*/ 0 h 9633"/>
                    <a:gd name="connsiteX2" fmla="*/ 10000 w 10000"/>
                    <a:gd name="connsiteY2" fmla="*/ 9174 h 9633"/>
                    <a:gd name="connsiteX3" fmla="*/ 5104 w 10000"/>
                    <a:gd name="connsiteY3" fmla="*/ 9633 h 9633"/>
                    <a:gd name="connsiteX4" fmla="*/ 0 w 10000"/>
                    <a:gd name="connsiteY4" fmla="*/ 9174 h 9633"/>
                    <a:gd name="connsiteX5" fmla="*/ 0 w 10000"/>
                    <a:gd name="connsiteY5" fmla="*/ 0 h 9633"/>
                    <a:gd name="connsiteX0" fmla="*/ 0 w 10000"/>
                    <a:gd name="connsiteY0" fmla="*/ 0 h 9843"/>
                    <a:gd name="connsiteX1" fmla="*/ 10000 w 10000"/>
                    <a:gd name="connsiteY1" fmla="*/ 0 h 9843"/>
                    <a:gd name="connsiteX2" fmla="*/ 10000 w 10000"/>
                    <a:gd name="connsiteY2" fmla="*/ 9524 h 9843"/>
                    <a:gd name="connsiteX3" fmla="*/ 5104 w 10000"/>
                    <a:gd name="connsiteY3" fmla="*/ 9843 h 9843"/>
                    <a:gd name="connsiteX4" fmla="*/ 0 w 10000"/>
                    <a:gd name="connsiteY4" fmla="*/ 9524 h 9843"/>
                    <a:gd name="connsiteX5" fmla="*/ 0 w 10000"/>
                    <a:gd name="connsiteY5" fmla="*/ 0 h 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843">
                      <a:moveTo>
                        <a:pt x="0" y="0"/>
                      </a:moveTo>
                      <a:lnTo>
                        <a:pt x="10000" y="0"/>
                      </a:lnTo>
                      <a:lnTo>
                        <a:pt x="10000" y="9524"/>
                      </a:lnTo>
                      <a:lnTo>
                        <a:pt x="5104" y="9843"/>
                      </a:lnTo>
                      <a:lnTo>
                        <a:pt x="0" y="9524"/>
                      </a:lnTo>
                      <a:lnTo>
                        <a:pt x="0" y="0"/>
                      </a:lnTo>
                      <a:close/>
                    </a:path>
                  </a:pathLst>
                </a:custGeom>
                <a:solidFill>
                  <a:srgbClr val="609577"/>
                </a:solidFill>
                <a:ln w="12700">
                  <a:solidFill>
                    <a:schemeClr val="bg1"/>
                  </a:solidFill>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0" name="TextBox 79"/>
                <p:cNvSpPr txBox="1"/>
                <p:nvPr/>
              </p:nvSpPr>
              <p:spPr>
                <a:xfrm rot="10800000">
                  <a:off x="408586" y="1009219"/>
                  <a:ext cx="7353239" cy="338554"/>
                </a:xfrm>
                <a:prstGeom prst="rect">
                  <a:avLst/>
                </a:prstGeom>
                <a:noFill/>
              </p:spPr>
              <p:txBody>
                <a:bodyPr wrap="square" rtlCol="0">
                  <a:spAutoFit/>
                </a:bodyPr>
                <a:lstStyle/>
                <a:p>
                  <a:pPr lvl="0" algn="ctr"/>
                  <a:r>
                    <a:rPr lang="en-US" sz="1600" dirty="0">
                      <a:solidFill>
                        <a:schemeClr val="bg1"/>
                      </a:solidFill>
                      <a:latin typeface="+mj-lt"/>
                    </a:rPr>
                    <a:t>Mechatronics System Design </a:t>
                  </a:r>
                  <a:r>
                    <a:rPr lang="en-US" sz="1600" b="0" i="1" dirty="0">
                      <a:solidFill>
                        <a:schemeClr val="bg1"/>
                      </a:solidFill>
                      <a:latin typeface="+mj-lt"/>
                    </a:rPr>
                    <a:t>(Shetty and </a:t>
                  </a:r>
                  <a:r>
                    <a:rPr lang="en-US" sz="1600" b="0" i="1" dirty="0" err="1">
                      <a:solidFill>
                        <a:schemeClr val="bg1"/>
                      </a:solidFill>
                      <a:latin typeface="+mj-lt"/>
                    </a:rPr>
                    <a:t>Kolk</a:t>
                  </a:r>
                  <a:r>
                    <a:rPr lang="en-US" sz="1600" b="0" i="1" dirty="0">
                      <a:solidFill>
                        <a:schemeClr val="bg1"/>
                      </a:solidFill>
                      <a:latin typeface="+mj-lt"/>
                    </a:rPr>
                    <a:t>) </a:t>
                  </a:r>
                </a:p>
              </p:txBody>
            </p:sp>
          </p:grpSp>
        </p:grpSp>
        <p:sp>
          <p:nvSpPr>
            <p:cNvPr id="89" name="TextBox 88"/>
            <p:cNvSpPr txBox="1"/>
            <p:nvPr/>
          </p:nvSpPr>
          <p:spPr>
            <a:xfrm>
              <a:off x="1032932" y="3715877"/>
              <a:ext cx="7078135" cy="784830"/>
            </a:xfrm>
            <a:prstGeom prst="rect">
              <a:avLst/>
            </a:prstGeom>
            <a:noFill/>
          </p:spPr>
          <p:txBody>
            <a:bodyPr wrap="square" rtlCol="0">
              <a:spAutoFit/>
            </a:bodyPr>
            <a:lstStyle/>
            <a:p>
              <a:pPr lvl="0" algn="just">
                <a:lnSpc>
                  <a:spcPct val="150000"/>
                </a:lnSpc>
              </a:pPr>
              <a:r>
                <a:rPr lang="en-US" sz="1500" b="0" dirty="0">
                  <a:latin typeface="+mj-lt"/>
                </a:rPr>
                <a:t>“Methodology used for the </a:t>
              </a:r>
              <a:r>
                <a:rPr lang="en-US" sz="1500" dirty="0">
                  <a:solidFill>
                    <a:srgbClr val="C00000"/>
                  </a:solidFill>
                  <a:latin typeface="+mj-lt"/>
                </a:rPr>
                <a:t>optimal</a:t>
              </a:r>
              <a:r>
                <a:rPr lang="en-US" sz="1500" b="0" dirty="0">
                  <a:solidFill>
                    <a:srgbClr val="C00000"/>
                  </a:solidFill>
                  <a:latin typeface="+mj-lt"/>
                </a:rPr>
                <a:t> </a:t>
              </a:r>
              <a:r>
                <a:rPr lang="en-US" sz="1500" dirty="0">
                  <a:solidFill>
                    <a:srgbClr val="FF0000"/>
                  </a:solidFill>
                  <a:latin typeface="+mj-lt"/>
                </a:rPr>
                <a:t>design</a:t>
              </a:r>
              <a:r>
                <a:rPr lang="en-US" sz="1500" b="0" dirty="0">
                  <a:latin typeface="+mj-lt"/>
                </a:rPr>
                <a:t> of electromechanical products”</a:t>
              </a:r>
            </a:p>
          </p:txBody>
        </p:sp>
      </p:grpSp>
      <p:grpSp>
        <p:nvGrpSpPr>
          <p:cNvPr id="3" name="Group 2"/>
          <p:cNvGrpSpPr/>
          <p:nvPr/>
        </p:nvGrpSpPr>
        <p:grpSpPr>
          <a:xfrm>
            <a:off x="684451" y="891775"/>
            <a:ext cx="7956096" cy="1921008"/>
            <a:chOff x="593952" y="835017"/>
            <a:chExt cx="7956096" cy="1921008"/>
          </a:xfrm>
        </p:grpSpPr>
        <p:grpSp>
          <p:nvGrpSpPr>
            <p:cNvPr id="38" name="Group 37"/>
            <p:cNvGrpSpPr/>
            <p:nvPr/>
          </p:nvGrpSpPr>
          <p:grpSpPr>
            <a:xfrm>
              <a:off x="895137" y="990337"/>
              <a:ext cx="7392826" cy="1765688"/>
              <a:chOff x="606902" y="1162142"/>
              <a:chExt cx="3806866" cy="870897"/>
            </a:xfrm>
          </p:grpSpPr>
          <p:sp>
            <p:nvSpPr>
              <p:cNvPr id="39" name="Flowchart: Process 38"/>
              <p:cNvSpPr/>
              <p:nvPr/>
            </p:nvSpPr>
            <p:spPr>
              <a:xfrm>
                <a:off x="606903" y="1162142"/>
                <a:ext cx="3806865" cy="870897"/>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300000"/>
                  </a:lnSpc>
                  <a:buFont typeface="Arial" panose="020B0604020202020204" pitchFamily="34" charset="0"/>
                  <a:buChar char="•"/>
                </a:pPr>
                <a:endParaRPr lang="en-SG" sz="1800" b="0" dirty="0">
                  <a:solidFill>
                    <a:srgbClr val="585858"/>
                  </a:solidFill>
                </a:endParaRPr>
              </a:p>
            </p:txBody>
          </p:sp>
          <p:sp>
            <p:nvSpPr>
              <p:cNvPr id="67" name="Right Triangle 66"/>
              <p:cNvSpPr/>
              <p:nvPr/>
            </p:nvSpPr>
            <p:spPr>
              <a:xfrm flipH="1">
                <a:off x="606902" y="1427191"/>
                <a:ext cx="3800470" cy="601030"/>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68" name="Group 67"/>
            <p:cNvGrpSpPr/>
            <p:nvPr/>
          </p:nvGrpSpPr>
          <p:grpSpPr>
            <a:xfrm>
              <a:off x="593952" y="835017"/>
              <a:ext cx="7956096" cy="848797"/>
              <a:chOff x="228925" y="1041400"/>
              <a:chExt cx="7956096" cy="848797"/>
            </a:xfrm>
            <a:effectLst>
              <a:outerShdw blurRad="50800" dist="50800" dir="5400000" algn="ctr" rotWithShape="0">
                <a:srgbClr val="000000">
                  <a:alpha val="10000"/>
                </a:srgbClr>
              </a:outerShdw>
            </a:effectLst>
          </p:grpSpPr>
          <p:sp>
            <p:nvSpPr>
              <p:cNvPr id="69" name="Right Triangle 68"/>
              <p:cNvSpPr/>
              <p:nvPr/>
            </p:nvSpPr>
            <p:spPr>
              <a:xfrm rot="10800000">
                <a:off x="228925" y="1635285"/>
                <a:ext cx="293533" cy="254912"/>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0" name="Group 69"/>
              <p:cNvGrpSpPr/>
              <p:nvPr/>
            </p:nvGrpSpPr>
            <p:grpSpPr>
              <a:xfrm>
                <a:off x="228926" y="1041400"/>
                <a:ext cx="7956095" cy="585033"/>
                <a:chOff x="367474" y="889000"/>
                <a:chExt cx="7479428" cy="585033"/>
              </a:xfrm>
            </p:grpSpPr>
            <p:sp>
              <p:nvSpPr>
                <p:cNvPr id="71" name="Flowchart: Off-page Connector 2"/>
                <p:cNvSpPr/>
                <p:nvPr/>
              </p:nvSpPr>
              <p:spPr>
                <a:xfrm rot="16200000">
                  <a:off x="3815084" y="-2557785"/>
                  <a:ext cx="585033" cy="74786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007"/>
                    <a:gd name="connsiteX1" fmla="*/ 10000 w 10000"/>
                    <a:gd name="connsiteY1" fmla="*/ 0 h 9007"/>
                    <a:gd name="connsiteX2" fmla="*/ 10000 w 10000"/>
                    <a:gd name="connsiteY2" fmla="*/ 8000 h 9007"/>
                    <a:gd name="connsiteX3" fmla="*/ 5291 w 10000"/>
                    <a:gd name="connsiteY3" fmla="*/ 9007 h 9007"/>
                    <a:gd name="connsiteX4" fmla="*/ 0 w 10000"/>
                    <a:gd name="connsiteY4" fmla="*/ 8000 h 9007"/>
                    <a:gd name="connsiteX5" fmla="*/ 0 w 10000"/>
                    <a:gd name="connsiteY5" fmla="*/ 0 h 9007"/>
                    <a:gd name="connsiteX0" fmla="*/ 0 w 10000"/>
                    <a:gd name="connsiteY0" fmla="*/ 0 h 9682"/>
                    <a:gd name="connsiteX1" fmla="*/ 10000 w 10000"/>
                    <a:gd name="connsiteY1" fmla="*/ 0 h 9682"/>
                    <a:gd name="connsiteX2" fmla="*/ 10000 w 10000"/>
                    <a:gd name="connsiteY2" fmla="*/ 8882 h 9682"/>
                    <a:gd name="connsiteX3" fmla="*/ 5291 w 10000"/>
                    <a:gd name="connsiteY3" fmla="*/ 9682 h 9682"/>
                    <a:gd name="connsiteX4" fmla="*/ 0 w 10000"/>
                    <a:gd name="connsiteY4" fmla="*/ 8882 h 9682"/>
                    <a:gd name="connsiteX5" fmla="*/ 0 w 10000"/>
                    <a:gd name="connsiteY5" fmla="*/ 0 h 9682"/>
                    <a:gd name="connsiteX0" fmla="*/ 0 w 10000"/>
                    <a:gd name="connsiteY0" fmla="*/ 0 h 9633"/>
                    <a:gd name="connsiteX1" fmla="*/ 10000 w 10000"/>
                    <a:gd name="connsiteY1" fmla="*/ 0 h 9633"/>
                    <a:gd name="connsiteX2" fmla="*/ 10000 w 10000"/>
                    <a:gd name="connsiteY2" fmla="*/ 9174 h 9633"/>
                    <a:gd name="connsiteX3" fmla="*/ 5104 w 10000"/>
                    <a:gd name="connsiteY3" fmla="*/ 9633 h 9633"/>
                    <a:gd name="connsiteX4" fmla="*/ 0 w 10000"/>
                    <a:gd name="connsiteY4" fmla="*/ 9174 h 9633"/>
                    <a:gd name="connsiteX5" fmla="*/ 0 w 10000"/>
                    <a:gd name="connsiteY5" fmla="*/ 0 h 9633"/>
                    <a:gd name="connsiteX0" fmla="*/ 0 w 10000"/>
                    <a:gd name="connsiteY0" fmla="*/ 0 h 9843"/>
                    <a:gd name="connsiteX1" fmla="*/ 10000 w 10000"/>
                    <a:gd name="connsiteY1" fmla="*/ 0 h 9843"/>
                    <a:gd name="connsiteX2" fmla="*/ 10000 w 10000"/>
                    <a:gd name="connsiteY2" fmla="*/ 9524 h 9843"/>
                    <a:gd name="connsiteX3" fmla="*/ 5104 w 10000"/>
                    <a:gd name="connsiteY3" fmla="*/ 9843 h 9843"/>
                    <a:gd name="connsiteX4" fmla="*/ 0 w 10000"/>
                    <a:gd name="connsiteY4" fmla="*/ 9524 h 9843"/>
                    <a:gd name="connsiteX5" fmla="*/ 0 w 10000"/>
                    <a:gd name="connsiteY5" fmla="*/ 0 h 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843">
                      <a:moveTo>
                        <a:pt x="0" y="0"/>
                      </a:moveTo>
                      <a:lnTo>
                        <a:pt x="10000" y="0"/>
                      </a:lnTo>
                      <a:lnTo>
                        <a:pt x="10000" y="9524"/>
                      </a:lnTo>
                      <a:lnTo>
                        <a:pt x="5104" y="9843"/>
                      </a:lnTo>
                      <a:lnTo>
                        <a:pt x="0" y="9524"/>
                      </a:lnTo>
                      <a:lnTo>
                        <a:pt x="0" y="0"/>
                      </a:lnTo>
                      <a:close/>
                    </a:path>
                  </a:pathLst>
                </a:custGeom>
                <a:solidFill>
                  <a:srgbClr val="C55A11"/>
                </a:solidFill>
                <a:ln w="12700">
                  <a:solidFill>
                    <a:schemeClr val="bg1"/>
                  </a:solidFill>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2" name="TextBox 71"/>
                <p:cNvSpPr txBox="1"/>
                <p:nvPr/>
              </p:nvSpPr>
              <p:spPr>
                <a:xfrm>
                  <a:off x="367474" y="1001135"/>
                  <a:ext cx="7353239" cy="338554"/>
                </a:xfrm>
                <a:prstGeom prst="rect">
                  <a:avLst/>
                </a:prstGeom>
                <a:noFill/>
              </p:spPr>
              <p:txBody>
                <a:bodyPr wrap="square" rtlCol="0">
                  <a:spAutoFit/>
                </a:bodyPr>
                <a:lstStyle/>
                <a:p>
                  <a:pPr lvl="0" algn="ctr"/>
                  <a:r>
                    <a:rPr lang="en-US" sz="1600" dirty="0">
                      <a:solidFill>
                        <a:schemeClr val="bg1"/>
                      </a:solidFill>
                      <a:latin typeface="+mj-lt"/>
                    </a:rPr>
                    <a:t>Mechatronics Engineering </a:t>
                  </a:r>
                </a:p>
              </p:txBody>
            </p:sp>
          </p:grpSp>
        </p:grpSp>
        <p:sp>
          <p:nvSpPr>
            <p:cNvPr id="92" name="TextBox 91"/>
            <p:cNvSpPr txBox="1"/>
            <p:nvPr/>
          </p:nvSpPr>
          <p:spPr>
            <a:xfrm>
              <a:off x="1032932" y="1533067"/>
              <a:ext cx="7078135" cy="1131079"/>
            </a:xfrm>
            <a:prstGeom prst="rect">
              <a:avLst/>
            </a:prstGeom>
            <a:noFill/>
          </p:spPr>
          <p:txBody>
            <a:bodyPr wrap="square" rtlCol="0">
              <a:spAutoFit/>
            </a:bodyPr>
            <a:lstStyle/>
            <a:p>
              <a:pPr lvl="0" algn="just">
                <a:lnSpc>
                  <a:spcPct val="150000"/>
                </a:lnSpc>
              </a:pPr>
              <a:r>
                <a:rPr lang="en-US" sz="1500" b="0" dirty="0">
                  <a:latin typeface="+mj-lt"/>
                </a:rPr>
                <a:t>“Preplanned activity to consider electrical, mechanical, and </a:t>
              </a:r>
              <a:r>
                <a:rPr lang="en-US" sz="1500" dirty="0">
                  <a:solidFill>
                    <a:srgbClr val="C00000"/>
                  </a:solidFill>
                  <a:latin typeface="+mj-lt"/>
                </a:rPr>
                <a:t>software</a:t>
              </a:r>
              <a:r>
                <a:rPr lang="en-US" sz="1500" b="0" dirty="0">
                  <a:solidFill>
                    <a:srgbClr val="C00000"/>
                  </a:solidFill>
                  <a:latin typeface="+mj-lt"/>
                </a:rPr>
                <a:t> </a:t>
              </a:r>
              <a:r>
                <a:rPr lang="en-US" sz="1500" b="0" dirty="0">
                  <a:latin typeface="+mj-lt"/>
                </a:rPr>
                <a:t>constraints over the product life cycle in a simultaneous manner early in the development process" </a:t>
              </a:r>
            </a:p>
          </p:txBody>
        </p:sp>
      </p:grpSp>
      <p:grpSp>
        <p:nvGrpSpPr>
          <p:cNvPr id="33" name="Group 32"/>
          <p:cNvGrpSpPr/>
          <p:nvPr/>
        </p:nvGrpSpPr>
        <p:grpSpPr>
          <a:xfrm>
            <a:off x="563930" y="4970292"/>
            <a:ext cx="8096370" cy="1498989"/>
            <a:chOff x="453679" y="4327823"/>
            <a:chExt cx="8096370" cy="1498989"/>
          </a:xfrm>
        </p:grpSpPr>
        <p:grpSp>
          <p:nvGrpSpPr>
            <p:cNvPr id="34" name="Group 33"/>
            <p:cNvGrpSpPr/>
            <p:nvPr/>
          </p:nvGrpSpPr>
          <p:grpSpPr>
            <a:xfrm>
              <a:off x="895137" y="4483143"/>
              <a:ext cx="7392826" cy="1343669"/>
              <a:chOff x="606902" y="1162142"/>
              <a:chExt cx="3806866" cy="870897"/>
            </a:xfrm>
          </p:grpSpPr>
          <p:sp>
            <p:nvSpPr>
              <p:cNvPr id="43" name="Flowchart: Process 42"/>
              <p:cNvSpPr/>
              <p:nvPr/>
            </p:nvSpPr>
            <p:spPr>
              <a:xfrm>
                <a:off x="606903" y="1162142"/>
                <a:ext cx="3806865" cy="870897"/>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300000"/>
                  </a:lnSpc>
                  <a:buFont typeface="Arial" panose="020B0604020202020204" pitchFamily="34" charset="0"/>
                  <a:buChar char="•"/>
                </a:pPr>
                <a:endParaRPr lang="en-SG" sz="1800" b="0" dirty="0">
                  <a:solidFill>
                    <a:srgbClr val="585858"/>
                  </a:solidFill>
                </a:endParaRPr>
              </a:p>
            </p:txBody>
          </p:sp>
          <p:sp>
            <p:nvSpPr>
              <p:cNvPr id="44" name="Right Triangle 43"/>
              <p:cNvSpPr/>
              <p:nvPr/>
            </p:nvSpPr>
            <p:spPr>
              <a:xfrm flipH="1">
                <a:off x="606902" y="1427191"/>
                <a:ext cx="3800470" cy="601030"/>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5" name="Group 34"/>
            <p:cNvGrpSpPr/>
            <p:nvPr/>
          </p:nvGrpSpPr>
          <p:grpSpPr>
            <a:xfrm>
              <a:off x="453679" y="4327823"/>
              <a:ext cx="8096370" cy="848797"/>
              <a:chOff x="88652" y="1041400"/>
              <a:chExt cx="8096370" cy="848797"/>
            </a:xfrm>
            <a:effectLst>
              <a:outerShdw blurRad="50800" dist="50800" dir="5400000" algn="ctr" rotWithShape="0">
                <a:srgbClr val="000000">
                  <a:alpha val="10000"/>
                </a:srgbClr>
              </a:outerShdw>
            </a:effectLst>
          </p:grpSpPr>
          <p:sp>
            <p:nvSpPr>
              <p:cNvPr id="37" name="Right Triangle 36"/>
              <p:cNvSpPr/>
              <p:nvPr/>
            </p:nvSpPr>
            <p:spPr>
              <a:xfrm rot="10800000">
                <a:off x="228925" y="1635285"/>
                <a:ext cx="293533" cy="254912"/>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0" name="Group 39"/>
              <p:cNvGrpSpPr/>
              <p:nvPr/>
            </p:nvGrpSpPr>
            <p:grpSpPr>
              <a:xfrm>
                <a:off x="88652" y="1041400"/>
                <a:ext cx="8096370" cy="585033"/>
                <a:chOff x="235603" y="889000"/>
                <a:chExt cx="7611299" cy="585033"/>
              </a:xfrm>
            </p:grpSpPr>
            <p:sp>
              <p:nvSpPr>
                <p:cNvPr id="41" name="Flowchart: Off-page Connector 2"/>
                <p:cNvSpPr/>
                <p:nvPr/>
              </p:nvSpPr>
              <p:spPr>
                <a:xfrm rot="16200000">
                  <a:off x="3815084" y="-2557785"/>
                  <a:ext cx="585033" cy="74786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007"/>
                    <a:gd name="connsiteX1" fmla="*/ 10000 w 10000"/>
                    <a:gd name="connsiteY1" fmla="*/ 0 h 9007"/>
                    <a:gd name="connsiteX2" fmla="*/ 10000 w 10000"/>
                    <a:gd name="connsiteY2" fmla="*/ 8000 h 9007"/>
                    <a:gd name="connsiteX3" fmla="*/ 5291 w 10000"/>
                    <a:gd name="connsiteY3" fmla="*/ 9007 h 9007"/>
                    <a:gd name="connsiteX4" fmla="*/ 0 w 10000"/>
                    <a:gd name="connsiteY4" fmla="*/ 8000 h 9007"/>
                    <a:gd name="connsiteX5" fmla="*/ 0 w 10000"/>
                    <a:gd name="connsiteY5" fmla="*/ 0 h 9007"/>
                    <a:gd name="connsiteX0" fmla="*/ 0 w 10000"/>
                    <a:gd name="connsiteY0" fmla="*/ 0 h 9682"/>
                    <a:gd name="connsiteX1" fmla="*/ 10000 w 10000"/>
                    <a:gd name="connsiteY1" fmla="*/ 0 h 9682"/>
                    <a:gd name="connsiteX2" fmla="*/ 10000 w 10000"/>
                    <a:gd name="connsiteY2" fmla="*/ 8882 h 9682"/>
                    <a:gd name="connsiteX3" fmla="*/ 5291 w 10000"/>
                    <a:gd name="connsiteY3" fmla="*/ 9682 h 9682"/>
                    <a:gd name="connsiteX4" fmla="*/ 0 w 10000"/>
                    <a:gd name="connsiteY4" fmla="*/ 8882 h 9682"/>
                    <a:gd name="connsiteX5" fmla="*/ 0 w 10000"/>
                    <a:gd name="connsiteY5" fmla="*/ 0 h 9682"/>
                    <a:gd name="connsiteX0" fmla="*/ 0 w 10000"/>
                    <a:gd name="connsiteY0" fmla="*/ 0 h 9633"/>
                    <a:gd name="connsiteX1" fmla="*/ 10000 w 10000"/>
                    <a:gd name="connsiteY1" fmla="*/ 0 h 9633"/>
                    <a:gd name="connsiteX2" fmla="*/ 10000 w 10000"/>
                    <a:gd name="connsiteY2" fmla="*/ 9174 h 9633"/>
                    <a:gd name="connsiteX3" fmla="*/ 5104 w 10000"/>
                    <a:gd name="connsiteY3" fmla="*/ 9633 h 9633"/>
                    <a:gd name="connsiteX4" fmla="*/ 0 w 10000"/>
                    <a:gd name="connsiteY4" fmla="*/ 9174 h 9633"/>
                    <a:gd name="connsiteX5" fmla="*/ 0 w 10000"/>
                    <a:gd name="connsiteY5" fmla="*/ 0 h 9633"/>
                    <a:gd name="connsiteX0" fmla="*/ 0 w 10000"/>
                    <a:gd name="connsiteY0" fmla="*/ 0 h 9843"/>
                    <a:gd name="connsiteX1" fmla="*/ 10000 w 10000"/>
                    <a:gd name="connsiteY1" fmla="*/ 0 h 9843"/>
                    <a:gd name="connsiteX2" fmla="*/ 10000 w 10000"/>
                    <a:gd name="connsiteY2" fmla="*/ 9524 h 9843"/>
                    <a:gd name="connsiteX3" fmla="*/ 5104 w 10000"/>
                    <a:gd name="connsiteY3" fmla="*/ 9843 h 9843"/>
                    <a:gd name="connsiteX4" fmla="*/ 0 w 10000"/>
                    <a:gd name="connsiteY4" fmla="*/ 9524 h 9843"/>
                    <a:gd name="connsiteX5" fmla="*/ 0 w 10000"/>
                    <a:gd name="connsiteY5" fmla="*/ 0 h 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843">
                      <a:moveTo>
                        <a:pt x="0" y="0"/>
                      </a:moveTo>
                      <a:lnTo>
                        <a:pt x="10000" y="0"/>
                      </a:lnTo>
                      <a:lnTo>
                        <a:pt x="10000" y="9524"/>
                      </a:lnTo>
                      <a:lnTo>
                        <a:pt x="5104" y="9843"/>
                      </a:lnTo>
                      <a:lnTo>
                        <a:pt x="0" y="9524"/>
                      </a:lnTo>
                      <a:lnTo>
                        <a:pt x="0" y="0"/>
                      </a:lnTo>
                      <a:close/>
                    </a:path>
                  </a:pathLst>
                </a:custGeom>
                <a:solidFill>
                  <a:srgbClr val="8497B0"/>
                </a:solidFill>
                <a:ln w="12700">
                  <a:solidFill>
                    <a:schemeClr val="bg1"/>
                  </a:solidFill>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2" name="TextBox 41"/>
                <p:cNvSpPr txBox="1"/>
                <p:nvPr/>
              </p:nvSpPr>
              <p:spPr>
                <a:xfrm>
                  <a:off x="235603" y="889258"/>
                  <a:ext cx="7353239" cy="584775"/>
                </a:xfrm>
                <a:prstGeom prst="rect">
                  <a:avLst/>
                </a:prstGeom>
                <a:noFill/>
              </p:spPr>
              <p:txBody>
                <a:bodyPr wrap="square" rtlCol="0">
                  <a:spAutoFit/>
                </a:bodyPr>
                <a:lstStyle/>
                <a:p>
                  <a:pPr lvl="0" algn="ctr"/>
                  <a:r>
                    <a:rPr lang="en-US" sz="1600" dirty="0">
                      <a:solidFill>
                        <a:schemeClr val="bg1"/>
                      </a:solidFill>
                      <a:latin typeface="+mj-lt"/>
                    </a:rPr>
                    <a:t>Mechatronics - Mechanical System Interfacing </a:t>
                  </a:r>
                </a:p>
                <a:p>
                  <a:pPr lvl="0" algn="ctr"/>
                  <a:r>
                    <a:rPr lang="en-US" sz="1600" i="1" dirty="0">
                      <a:solidFill>
                        <a:schemeClr val="bg1"/>
                      </a:solidFill>
                      <a:latin typeface="+mj-lt"/>
                    </a:rPr>
                    <a:t> </a:t>
                  </a:r>
                  <a:r>
                    <a:rPr lang="en-US" sz="1600" b="0" i="1" dirty="0">
                      <a:solidFill>
                        <a:schemeClr val="bg1"/>
                      </a:solidFill>
                      <a:latin typeface="+mj-lt"/>
                    </a:rPr>
                    <a:t>(</a:t>
                  </a:r>
                  <a:r>
                    <a:rPr lang="en-US" sz="1600" b="0" i="1" dirty="0" err="1">
                      <a:solidFill>
                        <a:schemeClr val="bg1"/>
                      </a:solidFill>
                      <a:latin typeface="+mj-lt"/>
                    </a:rPr>
                    <a:t>Auslander</a:t>
                  </a:r>
                  <a:r>
                    <a:rPr lang="en-US" sz="1600" b="0" i="1" dirty="0">
                      <a:solidFill>
                        <a:schemeClr val="bg1"/>
                      </a:solidFill>
                      <a:latin typeface="+mj-lt"/>
                    </a:rPr>
                    <a:t> and </a:t>
                  </a:r>
                  <a:r>
                    <a:rPr lang="en-US" sz="1600" b="0" i="1" dirty="0" err="1">
                      <a:solidFill>
                        <a:schemeClr val="bg1"/>
                      </a:solidFill>
                      <a:latin typeface="+mj-lt"/>
                    </a:rPr>
                    <a:t>Kempf</a:t>
                  </a:r>
                  <a:r>
                    <a:rPr lang="en-US" sz="1600" b="0" i="1" dirty="0">
                      <a:solidFill>
                        <a:schemeClr val="bg1"/>
                      </a:solidFill>
                      <a:latin typeface="+mj-lt"/>
                    </a:rPr>
                    <a:t>)</a:t>
                  </a:r>
                  <a:endParaRPr lang="en-US" sz="1600" b="0" dirty="0">
                    <a:solidFill>
                      <a:schemeClr val="bg1"/>
                    </a:solidFill>
                    <a:latin typeface="+mj-lt"/>
                  </a:endParaRPr>
                </a:p>
              </p:txBody>
            </p:sp>
          </p:grpSp>
        </p:grpSp>
        <p:sp>
          <p:nvSpPr>
            <p:cNvPr id="36" name="TextBox 35"/>
            <p:cNvSpPr txBox="1"/>
            <p:nvPr/>
          </p:nvSpPr>
          <p:spPr>
            <a:xfrm>
              <a:off x="1158208" y="4970007"/>
              <a:ext cx="6898742" cy="784830"/>
            </a:xfrm>
            <a:prstGeom prst="rect">
              <a:avLst/>
            </a:prstGeom>
            <a:noFill/>
          </p:spPr>
          <p:txBody>
            <a:bodyPr wrap="square" rtlCol="0">
              <a:spAutoFit/>
            </a:bodyPr>
            <a:lstStyle/>
            <a:p>
              <a:pPr lvl="0" algn="just">
                <a:lnSpc>
                  <a:spcPct val="150000"/>
                </a:lnSpc>
              </a:pPr>
              <a:r>
                <a:rPr lang="en-US" sz="1500" b="0" dirty="0">
                  <a:latin typeface="+mj-lt"/>
                </a:rPr>
                <a:t>“The application of complex </a:t>
              </a:r>
              <a:r>
                <a:rPr lang="en-US" sz="1500" dirty="0">
                  <a:solidFill>
                    <a:srgbClr val="C00000"/>
                  </a:solidFill>
                  <a:latin typeface="+mj-lt"/>
                </a:rPr>
                <a:t>decision making </a:t>
              </a:r>
              <a:r>
                <a:rPr lang="en-US" sz="1500" b="0" dirty="0">
                  <a:latin typeface="+mj-lt"/>
                </a:rPr>
                <a:t>to the operation of physical systems" </a:t>
              </a:r>
            </a:p>
          </p:txBody>
        </p:sp>
      </p:grpSp>
    </p:spTree>
    <p:extLst>
      <p:ext uri="{BB962C8B-B14F-4D97-AF65-F5344CB8AC3E}">
        <p14:creationId xmlns:p14="http://schemas.microsoft.com/office/powerpoint/2010/main" val="359227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00" dirty="0"/>
              <a:t>MECHATRONICS EDUCATION IN DIFFERENT UNIVERSITIES</a:t>
            </a:r>
          </a:p>
        </p:txBody>
      </p:sp>
      <p:grpSp>
        <p:nvGrpSpPr>
          <p:cNvPr id="4" name="Group 3"/>
          <p:cNvGrpSpPr/>
          <p:nvPr/>
        </p:nvGrpSpPr>
        <p:grpSpPr>
          <a:xfrm>
            <a:off x="560508" y="777469"/>
            <a:ext cx="7956095" cy="2044158"/>
            <a:chOff x="560508" y="777469"/>
            <a:chExt cx="7956095" cy="2044158"/>
          </a:xfrm>
        </p:grpSpPr>
        <p:sp>
          <p:nvSpPr>
            <p:cNvPr id="41" name="Right Triangle 40"/>
            <p:cNvSpPr/>
            <p:nvPr/>
          </p:nvSpPr>
          <p:spPr>
            <a:xfrm rot="10800000">
              <a:off x="560508" y="1280149"/>
              <a:ext cx="216357" cy="165269"/>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2"/>
            <p:cNvGrpSpPr/>
            <p:nvPr/>
          </p:nvGrpSpPr>
          <p:grpSpPr>
            <a:xfrm>
              <a:off x="792356" y="1040402"/>
              <a:ext cx="7621031" cy="1738143"/>
              <a:chOff x="913861" y="1284997"/>
              <a:chExt cx="7621031" cy="1818459"/>
            </a:xfrm>
          </p:grpSpPr>
          <p:sp>
            <p:nvSpPr>
              <p:cNvPr id="43" name="Flowchart: Process 42"/>
              <p:cNvSpPr/>
              <p:nvPr/>
            </p:nvSpPr>
            <p:spPr>
              <a:xfrm>
                <a:off x="913861" y="1284997"/>
                <a:ext cx="7621031" cy="1818459"/>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endParaRPr lang="en-US" sz="1800" b="0" dirty="0">
                  <a:solidFill>
                    <a:schemeClr val="tx1"/>
                  </a:solidFill>
                </a:endParaRPr>
              </a:p>
            </p:txBody>
          </p:sp>
          <p:sp>
            <p:nvSpPr>
              <p:cNvPr id="45" name="Right Triangle 44"/>
              <p:cNvSpPr/>
              <p:nvPr/>
            </p:nvSpPr>
            <p:spPr>
              <a:xfrm flipH="1">
                <a:off x="913861" y="1379955"/>
                <a:ext cx="7613888" cy="1716766"/>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4" name="Flowchart: Process 43"/>
            <p:cNvSpPr/>
            <p:nvPr/>
          </p:nvSpPr>
          <p:spPr>
            <a:xfrm>
              <a:off x="565135" y="777469"/>
              <a:ext cx="7951468" cy="502681"/>
            </a:xfrm>
            <a:prstGeom prst="flowChartProcess">
              <a:avLst/>
            </a:prstGeom>
            <a:solidFill>
              <a:srgbClr val="C55A1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University Of Washington </a:t>
              </a:r>
              <a:r>
                <a:rPr lang="en-US" sz="1600" i="1" dirty="0"/>
                <a:t>(US)</a:t>
              </a:r>
            </a:p>
          </p:txBody>
        </p:sp>
        <p:sp>
          <p:nvSpPr>
            <p:cNvPr id="56" name="Flowchart: Process 55"/>
            <p:cNvSpPr/>
            <p:nvPr/>
          </p:nvSpPr>
          <p:spPr>
            <a:xfrm>
              <a:off x="988598" y="1288975"/>
              <a:ext cx="7212428" cy="1532652"/>
            </a:xfrm>
            <a:prstGeom prst="flowChartProcess">
              <a:avLst/>
            </a:prstGeom>
            <a:noFill/>
            <a:ln w="19050">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just">
                <a:lnSpc>
                  <a:spcPct val="150000"/>
                </a:lnSpc>
              </a:pPr>
              <a:r>
                <a:rPr lang="en-US" sz="1500" b="0" dirty="0">
                  <a:solidFill>
                    <a:schemeClr val="tx1"/>
                  </a:solidFill>
                </a:rPr>
                <a:t>“The </a:t>
              </a:r>
              <a:r>
                <a:rPr lang="en-US" sz="1500" dirty="0">
                  <a:solidFill>
                    <a:srgbClr val="C00000"/>
                  </a:solidFill>
                </a:rPr>
                <a:t>integrated</a:t>
              </a:r>
              <a:r>
                <a:rPr lang="en-US" sz="1500" b="0" dirty="0">
                  <a:solidFill>
                    <a:schemeClr val="tx1"/>
                  </a:solidFill>
                </a:rPr>
                <a:t> study of the design of systems and products in which computation, mechanization, actuation, sensing, and control are designed together to achieve improved product quality and performance." </a:t>
              </a:r>
            </a:p>
          </p:txBody>
        </p:sp>
      </p:grpSp>
      <p:grpSp>
        <p:nvGrpSpPr>
          <p:cNvPr id="5" name="Group 4"/>
          <p:cNvGrpSpPr/>
          <p:nvPr/>
        </p:nvGrpSpPr>
        <p:grpSpPr>
          <a:xfrm>
            <a:off x="560508" y="2983967"/>
            <a:ext cx="7956095" cy="1612049"/>
            <a:chOff x="560508" y="2983967"/>
            <a:chExt cx="7956095" cy="1612049"/>
          </a:xfrm>
        </p:grpSpPr>
        <p:sp>
          <p:nvSpPr>
            <p:cNvPr id="46" name="Right Triangle 45"/>
            <p:cNvSpPr/>
            <p:nvPr/>
          </p:nvSpPr>
          <p:spPr>
            <a:xfrm rot="10800000">
              <a:off x="560508" y="3486647"/>
              <a:ext cx="216357" cy="165269"/>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7" name="Group 46"/>
            <p:cNvGrpSpPr/>
            <p:nvPr/>
          </p:nvGrpSpPr>
          <p:grpSpPr>
            <a:xfrm>
              <a:off x="776866" y="3394335"/>
              <a:ext cx="7621031" cy="1201681"/>
              <a:chOff x="913861" y="1284997"/>
              <a:chExt cx="7621031" cy="1818459"/>
            </a:xfrm>
          </p:grpSpPr>
          <p:sp>
            <p:nvSpPr>
              <p:cNvPr id="48" name="Flowchart: Process 47"/>
              <p:cNvSpPr/>
              <p:nvPr/>
            </p:nvSpPr>
            <p:spPr>
              <a:xfrm>
                <a:off x="913861" y="1284997"/>
                <a:ext cx="7621031" cy="1818459"/>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endParaRPr lang="en-US" sz="1800" b="0" dirty="0">
                  <a:solidFill>
                    <a:schemeClr val="tx1"/>
                  </a:solidFill>
                </a:endParaRPr>
              </a:p>
            </p:txBody>
          </p:sp>
          <p:sp>
            <p:nvSpPr>
              <p:cNvPr id="49" name="Right Triangle 48"/>
              <p:cNvSpPr/>
              <p:nvPr/>
            </p:nvSpPr>
            <p:spPr>
              <a:xfrm flipH="1">
                <a:off x="913861" y="1379955"/>
                <a:ext cx="7613888" cy="1716766"/>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0" name="Flowchart: Process 49"/>
            <p:cNvSpPr/>
            <p:nvPr/>
          </p:nvSpPr>
          <p:spPr>
            <a:xfrm>
              <a:off x="565135" y="2983967"/>
              <a:ext cx="7951468" cy="502681"/>
            </a:xfrm>
            <a:prstGeom prst="flowChartProcess">
              <a:avLst/>
            </a:prstGeom>
            <a:solidFill>
              <a:srgbClr val="60957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University Of California At Berkeley </a:t>
              </a:r>
              <a:r>
                <a:rPr lang="en-US" sz="1600" i="1" dirty="0"/>
                <a:t>(US)</a:t>
              </a:r>
            </a:p>
          </p:txBody>
        </p:sp>
        <p:sp>
          <p:nvSpPr>
            <p:cNvPr id="57" name="Flowchart: Process 56"/>
            <p:cNvSpPr/>
            <p:nvPr/>
          </p:nvSpPr>
          <p:spPr>
            <a:xfrm>
              <a:off x="988598" y="3486647"/>
              <a:ext cx="7212428" cy="1109369"/>
            </a:xfrm>
            <a:prstGeom prst="flowChartProcess">
              <a:avLst/>
            </a:prstGeom>
            <a:noFill/>
            <a:ln w="19050">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just">
                <a:lnSpc>
                  <a:spcPct val="150000"/>
                </a:lnSpc>
              </a:pPr>
              <a:r>
                <a:rPr lang="en-US" sz="1500" b="0" dirty="0">
                  <a:solidFill>
                    <a:schemeClr val="tx1"/>
                  </a:solidFill>
                </a:rPr>
                <a:t>“A flexible, </a:t>
              </a:r>
              <a:r>
                <a:rPr lang="en-US" sz="1500" dirty="0">
                  <a:solidFill>
                    <a:srgbClr val="C00000"/>
                  </a:solidFill>
                </a:rPr>
                <a:t>multi-technological</a:t>
              </a:r>
              <a:r>
                <a:rPr lang="en-US" sz="1500" b="0" dirty="0">
                  <a:solidFill>
                    <a:schemeClr val="tx1"/>
                  </a:solidFill>
                </a:rPr>
                <a:t> approach in the integration of Mechanical Engineering, Computer Engineering, Electronics, and Information Sciences"</a:t>
              </a:r>
            </a:p>
          </p:txBody>
        </p:sp>
      </p:grpSp>
      <p:grpSp>
        <p:nvGrpSpPr>
          <p:cNvPr id="6" name="Group 5"/>
          <p:cNvGrpSpPr/>
          <p:nvPr/>
        </p:nvGrpSpPr>
        <p:grpSpPr>
          <a:xfrm>
            <a:off x="560508" y="4813336"/>
            <a:ext cx="7956095" cy="1605808"/>
            <a:chOff x="560508" y="4813336"/>
            <a:chExt cx="7956095" cy="1605808"/>
          </a:xfrm>
        </p:grpSpPr>
        <p:sp>
          <p:nvSpPr>
            <p:cNvPr id="58" name="Right Triangle 57"/>
            <p:cNvSpPr/>
            <p:nvPr/>
          </p:nvSpPr>
          <p:spPr>
            <a:xfrm rot="10800000">
              <a:off x="560508" y="5316016"/>
              <a:ext cx="216357" cy="165269"/>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9" name="Group 58"/>
            <p:cNvGrpSpPr/>
            <p:nvPr/>
          </p:nvGrpSpPr>
          <p:grpSpPr>
            <a:xfrm>
              <a:off x="776866" y="5223704"/>
              <a:ext cx="7621031" cy="1195440"/>
              <a:chOff x="913861" y="1284997"/>
              <a:chExt cx="7621031" cy="1818459"/>
            </a:xfrm>
          </p:grpSpPr>
          <p:sp>
            <p:nvSpPr>
              <p:cNvPr id="60" name="Flowchart: Process 59"/>
              <p:cNvSpPr/>
              <p:nvPr/>
            </p:nvSpPr>
            <p:spPr>
              <a:xfrm>
                <a:off x="913861" y="1284997"/>
                <a:ext cx="7621031" cy="1818459"/>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endParaRPr lang="en-US" sz="1800" b="0" dirty="0">
                  <a:solidFill>
                    <a:schemeClr val="tx1"/>
                  </a:solidFill>
                </a:endParaRPr>
              </a:p>
            </p:txBody>
          </p:sp>
          <p:sp>
            <p:nvSpPr>
              <p:cNvPr id="61" name="Right Triangle 60"/>
              <p:cNvSpPr/>
              <p:nvPr/>
            </p:nvSpPr>
            <p:spPr>
              <a:xfrm flipH="1">
                <a:off x="913861" y="1379955"/>
                <a:ext cx="7613888" cy="1716766"/>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62" name="Flowchart: Process 61"/>
            <p:cNvSpPr/>
            <p:nvPr/>
          </p:nvSpPr>
          <p:spPr>
            <a:xfrm>
              <a:off x="565135" y="4813336"/>
              <a:ext cx="7951468" cy="502681"/>
            </a:xfrm>
            <a:prstGeom prst="flowChartProcess">
              <a:avLst/>
            </a:prstGeom>
            <a:solidFill>
              <a:srgbClr val="8497B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Rensselaer Polytechnic Institute </a:t>
              </a:r>
              <a:r>
                <a:rPr lang="en-US" sz="1600" i="1" dirty="0"/>
                <a:t>(US)</a:t>
              </a:r>
            </a:p>
          </p:txBody>
        </p:sp>
        <p:sp>
          <p:nvSpPr>
            <p:cNvPr id="63" name="Flowchart: Process 62"/>
            <p:cNvSpPr/>
            <p:nvPr/>
          </p:nvSpPr>
          <p:spPr>
            <a:xfrm>
              <a:off x="965786" y="5316016"/>
              <a:ext cx="7212428" cy="1103128"/>
            </a:xfrm>
            <a:prstGeom prst="flowChartProcess">
              <a:avLst/>
            </a:prstGeom>
            <a:noFill/>
            <a:ln w="19050">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just">
                <a:lnSpc>
                  <a:spcPct val="150000"/>
                </a:lnSpc>
              </a:pPr>
              <a:r>
                <a:rPr lang="en-US" sz="1500" b="0" dirty="0">
                  <a:solidFill>
                    <a:schemeClr val="tx1"/>
                  </a:solidFill>
                </a:rPr>
                <a:t>“The synergistic combination of mechanical engineering, electronics, control systems and computers, all </a:t>
              </a:r>
              <a:r>
                <a:rPr lang="en-US" sz="1500" dirty="0">
                  <a:solidFill>
                    <a:srgbClr val="C00000"/>
                  </a:solidFill>
                </a:rPr>
                <a:t>integrated</a:t>
              </a:r>
              <a:r>
                <a:rPr lang="en-US" sz="1500" b="0" dirty="0">
                  <a:solidFill>
                    <a:schemeClr val="tx1"/>
                  </a:solidFill>
                </a:rPr>
                <a:t> through the design process."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565607"/>
          </a:xfrm>
        </p:spPr>
        <p:txBody>
          <a:bodyPr/>
          <a:lstStyle/>
          <a:p>
            <a:r>
              <a:rPr lang="en-US" sz="2100" dirty="0"/>
              <a:t>MECHATRONICS EDUCATION IN DIFFERENT UNIVERSITIES</a:t>
            </a:r>
          </a:p>
        </p:txBody>
      </p:sp>
      <p:grpSp>
        <p:nvGrpSpPr>
          <p:cNvPr id="3" name="Group 2"/>
          <p:cNvGrpSpPr/>
          <p:nvPr/>
        </p:nvGrpSpPr>
        <p:grpSpPr>
          <a:xfrm>
            <a:off x="560508" y="777469"/>
            <a:ext cx="7956095" cy="2044158"/>
            <a:chOff x="560508" y="777469"/>
            <a:chExt cx="7956095" cy="2044158"/>
          </a:xfrm>
        </p:grpSpPr>
        <p:sp>
          <p:nvSpPr>
            <p:cNvPr id="80" name="Right Triangle 79"/>
            <p:cNvSpPr/>
            <p:nvPr/>
          </p:nvSpPr>
          <p:spPr>
            <a:xfrm rot="10800000">
              <a:off x="560508" y="1280149"/>
              <a:ext cx="216357" cy="165269"/>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1" name="Group 80"/>
            <p:cNvGrpSpPr/>
            <p:nvPr/>
          </p:nvGrpSpPr>
          <p:grpSpPr>
            <a:xfrm>
              <a:off x="792356" y="1040403"/>
              <a:ext cx="7621031" cy="1417048"/>
              <a:chOff x="913861" y="1284997"/>
              <a:chExt cx="7621031" cy="1818459"/>
            </a:xfrm>
          </p:grpSpPr>
          <p:sp>
            <p:nvSpPr>
              <p:cNvPr id="82" name="Flowchart: Process 81"/>
              <p:cNvSpPr/>
              <p:nvPr/>
            </p:nvSpPr>
            <p:spPr>
              <a:xfrm>
                <a:off x="913861" y="1284997"/>
                <a:ext cx="7621031" cy="1818459"/>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endParaRPr lang="en-US" sz="1800" b="0" dirty="0">
                  <a:solidFill>
                    <a:schemeClr val="tx1"/>
                  </a:solidFill>
                </a:endParaRPr>
              </a:p>
            </p:txBody>
          </p:sp>
          <p:sp>
            <p:nvSpPr>
              <p:cNvPr id="83" name="Right Triangle 82"/>
              <p:cNvSpPr/>
              <p:nvPr/>
            </p:nvSpPr>
            <p:spPr>
              <a:xfrm flipH="1">
                <a:off x="913861" y="1379955"/>
                <a:ext cx="7613888" cy="1716766"/>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4" name="Flowchart: Process 83"/>
            <p:cNvSpPr/>
            <p:nvPr/>
          </p:nvSpPr>
          <p:spPr>
            <a:xfrm>
              <a:off x="565135" y="777469"/>
              <a:ext cx="7951468" cy="502681"/>
            </a:xfrm>
            <a:prstGeom prst="flowChartProcess">
              <a:avLst/>
            </a:prstGeom>
            <a:solidFill>
              <a:srgbClr val="C55A1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Loughborough University </a:t>
              </a:r>
              <a:r>
                <a:rPr lang="en-US" sz="1600" i="1" dirty="0"/>
                <a:t>(UK)</a:t>
              </a:r>
            </a:p>
          </p:txBody>
        </p:sp>
        <p:sp>
          <p:nvSpPr>
            <p:cNvPr id="90" name="Flowchart: Process 89"/>
            <p:cNvSpPr/>
            <p:nvPr/>
          </p:nvSpPr>
          <p:spPr>
            <a:xfrm>
              <a:off x="988598" y="1288975"/>
              <a:ext cx="7212428" cy="1532652"/>
            </a:xfrm>
            <a:prstGeom prst="flowChartProcess">
              <a:avLst/>
            </a:prstGeom>
            <a:noFill/>
            <a:ln w="19050">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r>
                <a:rPr lang="en-US" sz="1500" b="0" dirty="0">
                  <a:solidFill>
                    <a:schemeClr val="tx1"/>
                  </a:solidFill>
                </a:rPr>
                <a:t>"Mechatronics is a design philosophy that utilizes a synergistic </a:t>
              </a:r>
              <a:r>
                <a:rPr lang="en-US" sz="1500" dirty="0">
                  <a:solidFill>
                    <a:srgbClr val="C00000"/>
                  </a:solidFill>
                </a:rPr>
                <a:t>integration</a:t>
              </a:r>
              <a:r>
                <a:rPr lang="en-US" sz="1500" b="0" dirty="0">
                  <a:solidFill>
                    <a:srgbClr val="C00000"/>
                  </a:solidFill>
                </a:rPr>
                <a:t> </a:t>
              </a:r>
              <a:r>
                <a:rPr lang="en-US" sz="1500" b="0" dirty="0">
                  <a:solidFill>
                    <a:schemeClr val="tx1"/>
                  </a:solidFill>
                </a:rPr>
                <a:t>of Mechanics, Electronics and Computer Technology (or IT) to produce enhanced products, processes or systems."</a:t>
              </a:r>
            </a:p>
          </p:txBody>
        </p:sp>
      </p:grpSp>
      <p:grpSp>
        <p:nvGrpSpPr>
          <p:cNvPr id="4" name="Group 3"/>
          <p:cNvGrpSpPr/>
          <p:nvPr/>
        </p:nvGrpSpPr>
        <p:grpSpPr>
          <a:xfrm>
            <a:off x="560508" y="2711906"/>
            <a:ext cx="7956095" cy="1812240"/>
            <a:chOff x="560508" y="2711906"/>
            <a:chExt cx="7956095" cy="1812240"/>
          </a:xfrm>
        </p:grpSpPr>
        <p:sp>
          <p:nvSpPr>
            <p:cNvPr id="85" name="Right Triangle 84"/>
            <p:cNvSpPr/>
            <p:nvPr/>
          </p:nvSpPr>
          <p:spPr>
            <a:xfrm rot="10800000">
              <a:off x="560508" y="3214586"/>
              <a:ext cx="216357" cy="165269"/>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6" name="Group 85"/>
            <p:cNvGrpSpPr/>
            <p:nvPr/>
          </p:nvGrpSpPr>
          <p:grpSpPr>
            <a:xfrm>
              <a:off x="776866" y="3122273"/>
              <a:ext cx="7621031" cy="1401873"/>
              <a:chOff x="913861" y="1284995"/>
              <a:chExt cx="7621031" cy="2121402"/>
            </a:xfrm>
          </p:grpSpPr>
          <p:sp>
            <p:nvSpPr>
              <p:cNvPr id="87" name="Flowchart: Process 86"/>
              <p:cNvSpPr/>
              <p:nvPr/>
            </p:nvSpPr>
            <p:spPr>
              <a:xfrm>
                <a:off x="913861" y="1284995"/>
                <a:ext cx="7621031" cy="2121402"/>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endParaRPr lang="en-US" sz="1800" b="0" dirty="0">
                  <a:solidFill>
                    <a:schemeClr val="tx1"/>
                  </a:solidFill>
                </a:endParaRPr>
              </a:p>
            </p:txBody>
          </p:sp>
          <p:sp>
            <p:nvSpPr>
              <p:cNvPr id="88" name="Right Triangle 87"/>
              <p:cNvSpPr/>
              <p:nvPr/>
            </p:nvSpPr>
            <p:spPr>
              <a:xfrm flipH="1">
                <a:off x="913861" y="1379954"/>
                <a:ext cx="7613888" cy="2002767"/>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9" name="Flowchart: Process 88"/>
            <p:cNvSpPr/>
            <p:nvPr/>
          </p:nvSpPr>
          <p:spPr>
            <a:xfrm>
              <a:off x="565135" y="2711906"/>
              <a:ext cx="7951468" cy="502681"/>
            </a:xfrm>
            <a:prstGeom prst="flowChartProcess">
              <a:avLst/>
            </a:prstGeom>
            <a:solidFill>
              <a:srgbClr val="60957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Johannes Kepler University Linz </a:t>
              </a:r>
              <a:r>
                <a:rPr lang="en-US" sz="1600" i="1" dirty="0"/>
                <a:t>(AUSTRIA)</a:t>
              </a:r>
            </a:p>
          </p:txBody>
        </p:sp>
        <p:sp>
          <p:nvSpPr>
            <p:cNvPr id="91" name="Flowchart: Process 90"/>
            <p:cNvSpPr/>
            <p:nvPr/>
          </p:nvSpPr>
          <p:spPr>
            <a:xfrm>
              <a:off x="988598" y="3265386"/>
              <a:ext cx="7212428" cy="1109369"/>
            </a:xfrm>
            <a:prstGeom prst="flowChartProcess">
              <a:avLst/>
            </a:prstGeom>
            <a:noFill/>
            <a:ln w="19050">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r>
                <a:rPr lang="en-US" sz="1500" b="0" dirty="0">
                  <a:solidFill>
                    <a:schemeClr val="tx1"/>
                  </a:solidFill>
                </a:rPr>
                <a:t>“Technical systems operating mechanically with respect to at least some kernel functions but with more or less electronics supporting the mechanical parts decisively"</a:t>
              </a:r>
            </a:p>
          </p:txBody>
        </p:sp>
      </p:grpSp>
    </p:spTree>
    <p:extLst>
      <p:ext uri="{BB962C8B-B14F-4D97-AF65-F5344CB8AC3E}">
        <p14:creationId xmlns:p14="http://schemas.microsoft.com/office/powerpoint/2010/main" val="394231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MECHATRONICS LEARNING RESOURCES</a:t>
            </a:r>
          </a:p>
        </p:txBody>
      </p:sp>
      <p:grpSp>
        <p:nvGrpSpPr>
          <p:cNvPr id="3" name="Group 2"/>
          <p:cNvGrpSpPr/>
          <p:nvPr/>
        </p:nvGrpSpPr>
        <p:grpSpPr>
          <a:xfrm>
            <a:off x="528550" y="817931"/>
            <a:ext cx="7956095" cy="1511884"/>
            <a:chOff x="528550" y="650291"/>
            <a:chExt cx="7956095" cy="1511884"/>
          </a:xfrm>
        </p:grpSpPr>
        <p:sp>
          <p:nvSpPr>
            <p:cNvPr id="45" name="Right Triangle 44"/>
            <p:cNvSpPr/>
            <p:nvPr/>
          </p:nvSpPr>
          <p:spPr>
            <a:xfrm rot="10800000">
              <a:off x="528550" y="1222999"/>
              <a:ext cx="216357" cy="165269"/>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6" name="Group 45"/>
            <p:cNvGrpSpPr/>
            <p:nvPr/>
          </p:nvGrpSpPr>
          <p:grpSpPr>
            <a:xfrm>
              <a:off x="760398" y="983252"/>
              <a:ext cx="7621031" cy="1178923"/>
              <a:chOff x="913861" y="1284997"/>
              <a:chExt cx="7621031" cy="1818459"/>
            </a:xfrm>
          </p:grpSpPr>
          <p:sp>
            <p:nvSpPr>
              <p:cNvPr id="47" name="Flowchart: Process 46"/>
              <p:cNvSpPr/>
              <p:nvPr/>
            </p:nvSpPr>
            <p:spPr>
              <a:xfrm>
                <a:off x="913861" y="1284997"/>
                <a:ext cx="7621031" cy="1818459"/>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endParaRPr lang="en-US" sz="1800" b="0" dirty="0">
                  <a:solidFill>
                    <a:schemeClr val="tx1"/>
                  </a:solidFill>
                </a:endParaRPr>
              </a:p>
            </p:txBody>
          </p:sp>
          <p:sp>
            <p:nvSpPr>
              <p:cNvPr id="48" name="Right Triangle 47"/>
              <p:cNvSpPr/>
              <p:nvPr/>
            </p:nvSpPr>
            <p:spPr>
              <a:xfrm flipH="1">
                <a:off x="913861" y="1379955"/>
                <a:ext cx="7613888" cy="1716766"/>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9" name="Flowchart: Process 48"/>
            <p:cNvSpPr/>
            <p:nvPr/>
          </p:nvSpPr>
          <p:spPr>
            <a:xfrm>
              <a:off x="533177" y="650291"/>
              <a:ext cx="7951468" cy="572709"/>
            </a:xfrm>
            <a:prstGeom prst="flowChartProcess">
              <a:avLst/>
            </a:prstGeom>
            <a:solidFill>
              <a:srgbClr val="C55A1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bg1"/>
                  </a:solidFill>
                </a:rPr>
                <a:t>Mechatronics </a:t>
              </a:r>
              <a:r>
                <a:rPr lang="en-US" sz="1600" b="0" i="1" dirty="0">
                  <a:solidFill>
                    <a:schemeClr val="bg1"/>
                  </a:solidFill>
                </a:rPr>
                <a:t>(Journal)</a:t>
              </a:r>
            </a:p>
          </p:txBody>
        </p:sp>
        <p:sp>
          <p:nvSpPr>
            <p:cNvPr id="55" name="Flowchart: Process 54"/>
            <p:cNvSpPr/>
            <p:nvPr/>
          </p:nvSpPr>
          <p:spPr>
            <a:xfrm>
              <a:off x="956640" y="1298470"/>
              <a:ext cx="7212428" cy="789837"/>
            </a:xfrm>
            <a:prstGeom prst="flowChartProcess">
              <a:avLst/>
            </a:prstGeom>
            <a:noFill/>
            <a:ln w="19050">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500" b="0" dirty="0">
                  <a:solidFill>
                    <a:srgbClr val="585858"/>
                  </a:solidFill>
                </a:rPr>
                <a:t>“The synergistic combination of precision mechanical engineering, electronic control and systems thinking in the design of products and manufacturing processes"</a:t>
              </a:r>
            </a:p>
          </p:txBody>
        </p:sp>
      </p:grpSp>
      <p:grpSp>
        <p:nvGrpSpPr>
          <p:cNvPr id="4" name="Group 3"/>
          <p:cNvGrpSpPr/>
          <p:nvPr/>
        </p:nvGrpSpPr>
        <p:grpSpPr>
          <a:xfrm>
            <a:off x="528550" y="2465012"/>
            <a:ext cx="7956095" cy="2320348"/>
            <a:chOff x="528550" y="2297372"/>
            <a:chExt cx="7956095" cy="2732562"/>
          </a:xfrm>
        </p:grpSpPr>
        <p:sp>
          <p:nvSpPr>
            <p:cNvPr id="50" name="Right Triangle 49"/>
            <p:cNvSpPr/>
            <p:nvPr/>
          </p:nvSpPr>
          <p:spPr>
            <a:xfrm rot="10800000">
              <a:off x="528550" y="2870080"/>
              <a:ext cx="216357" cy="165269"/>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1" name="Group 50"/>
            <p:cNvGrpSpPr/>
            <p:nvPr/>
          </p:nvGrpSpPr>
          <p:grpSpPr>
            <a:xfrm>
              <a:off x="744908" y="2777768"/>
              <a:ext cx="7621031" cy="2252166"/>
              <a:chOff x="913861" y="1284997"/>
              <a:chExt cx="7621031" cy="1818459"/>
            </a:xfrm>
          </p:grpSpPr>
          <p:sp>
            <p:nvSpPr>
              <p:cNvPr id="52" name="Flowchart: Process 51"/>
              <p:cNvSpPr/>
              <p:nvPr/>
            </p:nvSpPr>
            <p:spPr>
              <a:xfrm>
                <a:off x="913861" y="1284997"/>
                <a:ext cx="7621031" cy="1818459"/>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endParaRPr lang="en-US" sz="1800" b="0" dirty="0">
                  <a:solidFill>
                    <a:schemeClr val="tx1"/>
                  </a:solidFill>
                </a:endParaRPr>
              </a:p>
            </p:txBody>
          </p:sp>
          <p:sp>
            <p:nvSpPr>
              <p:cNvPr id="53" name="Right Triangle 52"/>
              <p:cNvSpPr/>
              <p:nvPr/>
            </p:nvSpPr>
            <p:spPr>
              <a:xfrm flipH="1">
                <a:off x="913861" y="1379955"/>
                <a:ext cx="7613888" cy="1716766"/>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Flowchart: Process 53"/>
            <p:cNvSpPr/>
            <p:nvPr/>
          </p:nvSpPr>
          <p:spPr>
            <a:xfrm>
              <a:off x="533177" y="2297372"/>
              <a:ext cx="7951468" cy="572709"/>
            </a:xfrm>
            <a:prstGeom prst="flowChartProcess">
              <a:avLst/>
            </a:prstGeom>
            <a:solidFill>
              <a:srgbClr val="60957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bg1"/>
                  </a:solidFill>
                </a:rPr>
                <a:t>ME Magazine</a:t>
              </a:r>
              <a:endParaRPr lang="en-US" sz="1600" i="1" dirty="0">
                <a:solidFill>
                  <a:schemeClr val="bg1"/>
                </a:solidFill>
              </a:endParaRPr>
            </a:p>
          </p:txBody>
        </p:sp>
        <p:sp>
          <p:nvSpPr>
            <p:cNvPr id="56" name="Flowchart: Process 55"/>
            <p:cNvSpPr/>
            <p:nvPr/>
          </p:nvSpPr>
          <p:spPr>
            <a:xfrm>
              <a:off x="956640" y="2870080"/>
              <a:ext cx="7212428" cy="2076759"/>
            </a:xfrm>
            <a:prstGeom prst="flowChartProcess">
              <a:avLst/>
            </a:prstGeom>
            <a:noFill/>
            <a:ln w="19050">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just">
                <a:lnSpc>
                  <a:spcPts val="2000"/>
                </a:lnSpc>
              </a:pPr>
              <a:r>
                <a:rPr lang="en-US" sz="1500" b="0" dirty="0">
                  <a:solidFill>
                    <a:srgbClr val="585858"/>
                  </a:solidFill>
                </a:rPr>
                <a:t>“The synergistic use of precision engineering, control theory, computer science, and sensor and actuator technology to design improved products and processes" "simply the application of the latest techniques in precision mechanical engineering, controls theory, computer science, and electronics to the design process to create more functional and adaptable products." </a:t>
              </a:r>
            </a:p>
          </p:txBody>
        </p:sp>
      </p:grpSp>
      <p:grpSp>
        <p:nvGrpSpPr>
          <p:cNvPr id="5" name="Group 4"/>
          <p:cNvGrpSpPr/>
          <p:nvPr/>
        </p:nvGrpSpPr>
        <p:grpSpPr>
          <a:xfrm>
            <a:off x="528550" y="4908135"/>
            <a:ext cx="7956095" cy="1359771"/>
            <a:chOff x="528550" y="5151975"/>
            <a:chExt cx="7956095" cy="1359771"/>
          </a:xfrm>
        </p:grpSpPr>
        <p:sp>
          <p:nvSpPr>
            <p:cNvPr id="57" name="Right Triangle 56"/>
            <p:cNvSpPr/>
            <p:nvPr/>
          </p:nvSpPr>
          <p:spPr>
            <a:xfrm rot="10800000">
              <a:off x="528550" y="5724683"/>
              <a:ext cx="216357" cy="165269"/>
            </a:xfrm>
            <a:prstGeom prst="rtTriangle">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8" name="Group 57"/>
            <p:cNvGrpSpPr/>
            <p:nvPr/>
          </p:nvGrpSpPr>
          <p:grpSpPr>
            <a:xfrm>
              <a:off x="744908" y="5632371"/>
              <a:ext cx="7621031" cy="879375"/>
              <a:chOff x="913861" y="1284997"/>
              <a:chExt cx="7621031" cy="1818459"/>
            </a:xfrm>
          </p:grpSpPr>
          <p:sp>
            <p:nvSpPr>
              <p:cNvPr id="59" name="Flowchart: Process 58"/>
              <p:cNvSpPr/>
              <p:nvPr/>
            </p:nvSpPr>
            <p:spPr>
              <a:xfrm>
                <a:off x="913861" y="1284997"/>
                <a:ext cx="7621031" cy="1818459"/>
              </a:xfrm>
              <a:prstGeom prst="flowChartProcess">
                <a:avLst/>
              </a:prstGeom>
              <a:gradFill flip="none" rotWithShape="1">
                <a:gsLst>
                  <a:gs pos="0">
                    <a:schemeClr val="accent3">
                      <a:lumMod val="5000"/>
                      <a:lumOff val="95000"/>
                    </a:schemeClr>
                  </a:gs>
                  <a:gs pos="100000">
                    <a:schemeClr val="bg1">
                      <a:lumMod val="95000"/>
                    </a:schemeClr>
                  </a:gs>
                </a:gsLst>
                <a:lin ang="5400000" scaled="1"/>
                <a:tileRect/>
              </a:gradFill>
              <a:ln w="19050">
                <a:solidFill>
                  <a:schemeClr val="bg1"/>
                </a:solid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endParaRPr lang="en-US" sz="1800" b="0" dirty="0">
                  <a:solidFill>
                    <a:schemeClr val="tx1"/>
                  </a:solidFill>
                </a:endParaRPr>
              </a:p>
            </p:txBody>
          </p:sp>
          <p:sp>
            <p:nvSpPr>
              <p:cNvPr id="60" name="Right Triangle 59"/>
              <p:cNvSpPr/>
              <p:nvPr/>
            </p:nvSpPr>
            <p:spPr>
              <a:xfrm flipH="1">
                <a:off x="913861" y="1379955"/>
                <a:ext cx="7613888" cy="1716766"/>
              </a:xfrm>
              <a:prstGeom prst="rtTriangle">
                <a:avLst/>
              </a:prstGeom>
              <a:solidFill>
                <a:schemeClr val="bg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61" name="Flowchart: Process 60"/>
            <p:cNvSpPr/>
            <p:nvPr/>
          </p:nvSpPr>
          <p:spPr>
            <a:xfrm>
              <a:off x="533177" y="5151975"/>
              <a:ext cx="7951468" cy="572709"/>
            </a:xfrm>
            <a:prstGeom prst="flowChartProcess">
              <a:avLst/>
            </a:prstGeom>
            <a:solidFill>
              <a:srgbClr val="8497B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bg1"/>
                  </a:solidFill>
                </a:rPr>
                <a:t>Industrial Research and Development Advisory</a:t>
              </a:r>
            </a:p>
            <a:p>
              <a:pPr lvl="0" algn="ctr"/>
              <a:r>
                <a:rPr lang="en-US" sz="1600" dirty="0">
                  <a:solidFill>
                    <a:schemeClr val="bg1"/>
                  </a:solidFill>
                </a:rPr>
                <a:t>Committee of the European Community</a:t>
              </a:r>
              <a:endParaRPr lang="en-US" sz="1600" i="1" dirty="0">
                <a:solidFill>
                  <a:schemeClr val="bg1"/>
                </a:solidFill>
              </a:endParaRPr>
            </a:p>
          </p:txBody>
        </p:sp>
        <p:sp>
          <p:nvSpPr>
            <p:cNvPr id="62" name="Flowchart: Process 61"/>
            <p:cNvSpPr/>
            <p:nvPr/>
          </p:nvSpPr>
          <p:spPr>
            <a:xfrm>
              <a:off x="933828" y="5724683"/>
              <a:ext cx="7212428" cy="783806"/>
            </a:xfrm>
            <a:prstGeom prst="flowChartProcess">
              <a:avLst/>
            </a:prstGeom>
            <a:noFill/>
            <a:ln w="19050">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500" b="0" dirty="0">
                  <a:solidFill>
                    <a:srgbClr val="585858"/>
                  </a:solidFill>
                </a:rPr>
                <a:t>“Synergistic combination of precision engineering, electronic control and systems thinking in the design of products and manufacturing processes."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10.xml><?xml version="1.0" encoding="utf-8"?>
<p:tagLst xmlns:a="http://schemas.openxmlformats.org/drawingml/2006/main" xmlns:r="http://schemas.openxmlformats.org/officeDocument/2006/relationships" xmlns:p="http://schemas.openxmlformats.org/presentationml/2006/main">
  <p:tag name="HIGHLIGHTER" val="false"/>
</p:tagLst>
</file>

<file path=ppt/tags/tag11.xml><?xml version="1.0" encoding="utf-8"?>
<p:tagLst xmlns:a="http://schemas.openxmlformats.org/drawingml/2006/main" xmlns:r="http://schemas.openxmlformats.org/officeDocument/2006/relationships" xmlns:p="http://schemas.openxmlformats.org/presentationml/2006/main">
  <p:tag name="HIGHLIGHTER" val="false"/>
</p:tagLst>
</file>

<file path=ppt/tags/tag12.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ags/tag7.xml><?xml version="1.0" encoding="utf-8"?>
<p:tagLst xmlns:a="http://schemas.openxmlformats.org/drawingml/2006/main" xmlns:r="http://schemas.openxmlformats.org/officeDocument/2006/relationships" xmlns:p="http://schemas.openxmlformats.org/presentationml/2006/main">
  <p:tag name="HIGHLIGHTER" val="false"/>
</p:tagLst>
</file>

<file path=ppt/tags/tag8.xml><?xml version="1.0" encoding="utf-8"?>
<p:tagLst xmlns:a="http://schemas.openxmlformats.org/drawingml/2006/main" xmlns:r="http://schemas.openxmlformats.org/officeDocument/2006/relationships" xmlns:p="http://schemas.openxmlformats.org/presentationml/2006/main">
  <p:tag name="HIGHLIGHTER" val="false"/>
</p:tagLst>
</file>

<file path=ppt/tags/tag9.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NTU Verdana">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
  <TotalTime>29081</TotalTime>
  <Pages>0</Pages>
  <Words>1973</Words>
  <Characters>0</Characters>
  <Application>Microsoft Office PowerPoint</Application>
  <DocSecurity>0</DocSecurity>
  <PresentationFormat>On-screen Show (4:3)</PresentationFormat>
  <Lines>0</Lines>
  <Paragraphs>408</Paragraphs>
  <Slides>41</Slides>
  <Notes>41</Notes>
  <HiddenSlides>0</HiddenSlides>
  <MMClips>4</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1" baseType="lpstr">
      <vt:lpstr>SimSun</vt:lpstr>
      <vt:lpstr>Arial</vt:lpstr>
      <vt:lpstr>Calibri</vt:lpstr>
      <vt:lpstr>Cambria Math</vt:lpstr>
      <vt:lpstr>Times New Roman</vt:lpstr>
      <vt:lpstr>Verdana</vt:lpstr>
      <vt:lpstr>Verdana</vt:lpstr>
      <vt:lpstr>Office Theme</vt:lpstr>
      <vt:lpstr>1_Office Theme</vt:lpstr>
      <vt:lpstr>Equation</vt:lpstr>
      <vt:lpstr>PowerPoint Presentation</vt:lpstr>
      <vt:lpstr>PowerPoint Presentation</vt:lpstr>
      <vt:lpstr>MECHATRONICS DEFINITIONS BY BOOKS</vt:lpstr>
      <vt:lpstr>MECHATRONICS DEFINITIONS BY BOOKS</vt:lpstr>
      <vt:lpstr>MECHATRONICS DEFINITIONS BY BOOKS</vt:lpstr>
      <vt:lpstr>MECHATRONICS DEFINITIONS BY BOOKS</vt:lpstr>
      <vt:lpstr>MECHATRONICS EDUCATION IN DIFFERENT UNIVERSITIES</vt:lpstr>
      <vt:lpstr>MECHATRONICS EDUCATION IN DIFFERENT UNIVERSITIES</vt:lpstr>
      <vt:lpstr>MECHATRONICS LEARNING RESOURCES</vt:lpstr>
      <vt:lpstr>PowerPoint Presentation</vt:lpstr>
      <vt:lpstr>MECHATRONICS SYSTEM</vt:lpstr>
      <vt:lpstr>PowerPoint Presentation</vt:lpstr>
      <vt:lpstr>LEARNING GOALS</vt:lpstr>
      <vt:lpstr>PowerPoint Presentation</vt:lpstr>
      <vt:lpstr>MEASUREMENT SYSTEMS - COMPONENTS</vt:lpstr>
      <vt:lpstr>MEASUREMENT SYSTEMS - COMPONENTS</vt:lpstr>
      <vt:lpstr>MEASUREMENT SYSTEMS - DIFFERENCES</vt:lpstr>
      <vt:lpstr>PowerPoint Presentation</vt:lpstr>
      <vt:lpstr>AMPLITUDE LINEARITY</vt:lpstr>
      <vt:lpstr>AMPLITUDE LINEARITY - REMARKS</vt:lpstr>
      <vt:lpstr>AMPLITUDE LINEARITY</vt:lpstr>
      <vt:lpstr>AMPLITUDE LINEARITY</vt:lpstr>
      <vt:lpstr>AMPLITUDE LINEARITY</vt:lpstr>
      <vt:lpstr>PowerPoint Presentation</vt:lpstr>
      <vt:lpstr>FOURIER SERIES REPRESENTATION OF SIGNALS</vt:lpstr>
      <vt:lpstr>FOURIER SERIES REPRESENTATION OF SIGNALS</vt:lpstr>
      <vt:lpstr>FOURIER SERIES REPRESENTATION OF SIGNALS</vt:lpstr>
      <vt:lpstr>FOURIER SERIES REPRESENTATION OF SIGNALS</vt:lpstr>
      <vt:lpstr>FOURIER SERIES REPRESENTATION OF SIGNALS</vt:lpstr>
      <vt:lpstr>FOURIER SERIES REPRESENTATION OF SIGNALS</vt:lpstr>
      <vt:lpstr>FOURIER SERIES REPRESENTATION OF SIGNALS</vt:lpstr>
      <vt:lpstr>FOURIER SERIES REPRESENTATION OF SIGNALS</vt:lpstr>
      <vt:lpstr>FOURIER SERIES REPRESENTATION OF SIGNALS</vt:lpstr>
      <vt:lpstr>FOURIER SERIES REPRESENTATION OF SIGNALS</vt:lpstr>
      <vt:lpstr>PowerPoint Presentation</vt:lpstr>
      <vt:lpstr>BANDWIDTH AND FREQuENCY RESPONSE</vt:lpstr>
      <vt:lpstr>BANDWIDTH AND FREQuENCY RESPONSE</vt:lpstr>
      <vt:lpstr>BANDWIDTH AND FREQuENCY RESPONSE</vt:lpstr>
      <vt:lpstr>BANDWIDTH AND FREQuENCY RESPONSE</vt:lpstr>
      <vt:lpstr>BANDWIDTH AND FREQuENCY RESPONSE</vt:lpstr>
      <vt:lpstr>BANDWIDTH AND Frequency RESPONSE</vt:lpstr>
    </vt:vector>
  </TitlesOfParts>
  <Company>USAF</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Larry D Pulliam</dc:creator>
  <cp:lastModifiedBy>Cai Yiyu (Assoc Prof)</cp:lastModifiedBy>
  <cp:revision>1291</cp:revision>
  <cp:lastPrinted>2015-12-14T05:26:11Z</cp:lastPrinted>
  <dcterms:created xsi:type="dcterms:W3CDTF">1999-04-29T00:34:24Z</dcterms:created>
  <dcterms:modified xsi:type="dcterms:W3CDTF">2024-01-14T14:33:51Z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2052-8.1.0.3442</vt:lpwstr>
  </property>
</Properties>
</file>